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7315200" cy="10058400"/>
  <p:notesSz cx="6881813" cy="9296400"/>
  <p:defaultTextStyle>
    <a:defPPr>
      <a:defRPr lang="en-US"/>
    </a:defPPr>
    <a:lvl1pPr algn="l" defTabSz="99171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495859" indent="-202017" algn="l" defTabSz="99171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991718" indent="-404033" algn="l" defTabSz="99171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1488598" indent="-607071" algn="l" defTabSz="99171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1984457" indent="-809087" algn="l" defTabSz="99171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1469212" algn="l" defTabSz="587685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6pPr>
    <a:lvl7pPr marL="1763055" algn="l" defTabSz="587685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7pPr>
    <a:lvl8pPr marL="2056897" algn="l" defTabSz="587685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8pPr>
    <a:lvl9pPr marL="2350740" algn="l" defTabSz="587685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200"/>
    <a:srgbClr val="58A6A6"/>
    <a:srgbClr val="437C7D"/>
    <a:srgbClr val="F86942"/>
    <a:srgbClr val="674F71"/>
    <a:srgbClr val="F97551"/>
    <a:srgbClr val="FF860D"/>
    <a:srgbClr val="FF9D3B"/>
    <a:srgbClr val="FFCCCC"/>
    <a:srgbClr val="307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942" autoAdjust="0"/>
    <p:restoredTop sz="97150" autoAdjust="0"/>
  </p:normalViewPr>
  <p:slideViewPr>
    <p:cSldViewPr>
      <p:cViewPr varScale="1">
        <p:scale>
          <a:sx n="79" d="100"/>
          <a:sy n="79" d="100"/>
        </p:scale>
        <p:origin x="-3870" y="-102"/>
      </p:cViewPr>
      <p:guideLst>
        <p:guide orient="horz" pos="3168"/>
        <p:guide pos="2304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deoc01\AppData\Roaming\Microsoft\Excel\Book1%20(version%201).xlsb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deoc01\AppData\Roaming\Microsoft\Excel\Book1%20(version%201).xlsb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Employment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58A6A6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C3675D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993300"/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rgbClr val="437C7D"/>
              </a:solidFill>
              <a:ln>
                <a:noFill/>
              </a:ln>
            </c:spPr>
          </c:dPt>
          <c:dPt>
            <c:idx val="4"/>
            <c:bubble3D val="0"/>
            <c:spPr>
              <a:solidFill>
                <a:srgbClr val="307090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0.1469127504516953"/>
                  <c:y val="9.26055961504188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211823534822923E-2"/>
                  <c:y val="-0.2021546961325966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6391354502513372"/>
                  <c:y val="5.89496821719241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6498690828878879E-2"/>
                  <c:y val="0.1364914156715974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Full time</c:v>
                </c:pt>
                <c:pt idx="1">
                  <c:v>Part time</c:v>
                </c:pt>
                <c:pt idx="2">
                  <c:v>Do not work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0.35</c:v>
                </c:pt>
                <c:pt idx="1">
                  <c:v>0.27</c:v>
                </c:pt>
                <c:pt idx="2">
                  <c:v>0.38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1"/>
        <c:txPr>
          <a:bodyPr/>
          <a:lstStyle/>
          <a:p>
            <a:pPr>
              <a:defRPr sz="1100" baseline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61115454180933892"/>
          <c:y val="0.12147210835858134"/>
          <c:w val="0.36442184310294545"/>
          <c:h val="0.71292872477414837"/>
        </c:manualLayout>
      </c:layout>
      <c:overlay val="0"/>
      <c:txPr>
        <a:bodyPr/>
        <a:lstStyle/>
        <a:p>
          <a:pPr>
            <a:defRPr sz="1100" baseline="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Religion</c:v>
                </c:pt>
              </c:strCache>
            </c:strRef>
          </c:tx>
          <c:dPt>
            <c:idx val="0"/>
            <c:bubble3D val="0"/>
            <c:explosion val="4"/>
          </c:dPt>
          <c:dPt>
            <c:idx val="1"/>
            <c:bubble3D val="0"/>
            <c:explosion val="5"/>
          </c:dPt>
          <c:cat>
            <c:strRef>
              <c:f>Sheet1!$A$2:$A$5</c:f>
              <c:strCache>
                <c:ptCount val="3"/>
                <c:pt idx="0">
                  <c:v>Hinduism</c:v>
                </c:pt>
                <c:pt idx="1">
                  <c:v>Sikhism</c:v>
                </c:pt>
                <c:pt idx="2">
                  <c:v>Islam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0.42</c:v>
                </c:pt>
                <c:pt idx="1">
                  <c:v>0.35</c:v>
                </c:pt>
                <c:pt idx="2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877374213881233"/>
          <c:y val="0.11854755904041818"/>
          <c:w val="0.4625108715849805"/>
          <c:h val="0.706757595225152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Fell asleep during the day</c:v>
                </c:pt>
                <c:pt idx="1">
                  <c:v>7-9 hours</c:v>
                </c:pt>
                <c:pt idx="2">
                  <c:v>&lt; 7 hours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0.48</c:v>
                </c:pt>
                <c:pt idx="2">
                  <c:v>0.47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848448"/>
        <c:axId val="45849984"/>
      </c:barChart>
      <c:catAx>
        <c:axId val="458484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45849984"/>
        <c:crosses val="autoZero"/>
        <c:auto val="1"/>
        <c:lblAlgn val="ctr"/>
        <c:lblOffset val="100"/>
        <c:tickLblSkip val="1"/>
        <c:noMultiLvlLbl val="0"/>
      </c:catAx>
      <c:valAx>
        <c:axId val="45849984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45848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848273773470625"/>
          <c:y val="4.3166967846994864E-2"/>
          <c:w val="0.7645087152567468"/>
          <c:h val="0.617908641413982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Vaccinated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Indian CHRNA</c:v>
                </c:pt>
                <c:pt idx="1">
                  <c:v>New Yorkers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0.55000000000000004</c:v>
                </c:pt>
                <c:pt idx="1">
                  <c:v>0.56000000000000005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Vaccinated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Indian CHRNA</c:v>
                </c:pt>
                <c:pt idx="1">
                  <c:v>New Yorkers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0.45</c:v>
                </c:pt>
                <c:pt idx="1">
                  <c:v>0.44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5879680"/>
        <c:axId val="45881216"/>
      </c:barChart>
      <c:catAx>
        <c:axId val="458796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5881216"/>
        <c:crosses val="autoZero"/>
        <c:auto val="1"/>
        <c:lblAlgn val="ctr"/>
        <c:lblOffset val="100"/>
        <c:noMultiLvlLbl val="0"/>
      </c:catAx>
      <c:valAx>
        <c:axId val="45881216"/>
        <c:scaling>
          <c:orientation val="minMax"/>
          <c:max val="1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5879680"/>
        <c:crosses val="autoZero"/>
        <c:crossBetween val="between"/>
        <c:majorUnit val="0.5"/>
      </c:valAx>
    </c:plotArea>
    <c:legend>
      <c:legendPos val="b"/>
      <c:layout>
        <c:manualLayout>
          <c:xMode val="edge"/>
          <c:yMode val="edge"/>
          <c:x val="0.11239181640756443"/>
          <c:y val="0.88206114716875628"/>
          <c:w val="0.77521636718487108"/>
          <c:h val="0.11769756163255686"/>
        </c:manualLayout>
      </c:layout>
      <c:overlay val="0"/>
      <c:txPr>
        <a:bodyPr/>
        <a:lstStyle/>
        <a:p>
          <a:pPr>
            <a:defRPr sz="11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15595795906435"/>
          <c:y val="7.1329800916840685E-2"/>
          <c:w val="0.41833088690009551"/>
          <c:h val="0.8430744379829504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865898299907714"/>
          <c:y val="3.5664900458420343E-2"/>
          <c:w val="0.41426229238644152"/>
          <c:h val="0.93132288136449981"/>
        </c:manualLayout>
      </c:layout>
      <c:overlay val="0"/>
      <c:txPr>
        <a:bodyPr/>
        <a:lstStyle/>
        <a:p>
          <a:pPr>
            <a:defRPr sz="11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dirty="0" smtClean="0"/>
              <a:t>Years</a:t>
            </a:r>
            <a:r>
              <a:rPr lang="en-US" sz="1200" baseline="0" dirty="0" smtClean="0"/>
              <a:t> Living in the U.S.</a:t>
            </a:r>
            <a:endParaRPr lang="en-US" sz="1200" dirty="0"/>
          </a:p>
        </c:rich>
      </c:tx>
      <c:layout>
        <c:manualLayout>
          <c:xMode val="edge"/>
          <c:yMode val="edge"/>
          <c:x val="0.2990173113833416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2174517315981729E-2"/>
          <c:y val="0.13918761210681713"/>
          <c:w val="0.44941401258619534"/>
          <c:h val="0.8283294055282400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1"/>
            <c:bubble3D val="0"/>
            <c:spPr>
              <a:solidFill>
                <a:srgbClr val="437C7D"/>
              </a:solidFill>
            </c:spPr>
          </c:dPt>
          <c:dPt>
            <c:idx val="2"/>
            <c:bubble3D val="0"/>
            <c:spPr>
              <a:solidFill>
                <a:srgbClr val="FF860D"/>
              </a:solidFill>
            </c:spPr>
          </c:dPt>
          <c:dPt>
            <c:idx val="3"/>
            <c:bubble3D val="0"/>
            <c:spPr>
              <a:solidFill>
                <a:srgbClr val="F86942"/>
              </a:solidFill>
            </c:spPr>
          </c:dPt>
          <c:dPt>
            <c:idx val="4"/>
            <c:bubble3D val="0"/>
            <c:spPr>
              <a:solidFill>
                <a:srgbClr val="FF898C"/>
              </a:solidFill>
            </c:spPr>
          </c:dPt>
          <c:dPt>
            <c:idx val="5"/>
            <c:bubble3D val="0"/>
            <c:spPr>
              <a:solidFill>
                <a:srgbClr val="674F71"/>
              </a:solidFill>
            </c:spPr>
          </c:dPt>
          <c:dPt>
            <c:idx val="6"/>
            <c:bubble3D val="0"/>
            <c:spPr>
              <a:solidFill>
                <a:srgbClr val="58A6A6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14%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2.76584442914127E-2"/>
                  <c:y val="-0.1507999999999999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6.8595071033886748E-2"/>
                  <c:y val="-0.1300370768629919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5 years or less</c:v>
                </c:pt>
                <c:pt idx="1">
                  <c:v>6-10 years</c:v>
                </c:pt>
                <c:pt idx="2">
                  <c:v>11-15 years</c:v>
                </c:pt>
                <c:pt idx="3">
                  <c:v>16-20 years</c:v>
                </c:pt>
                <c:pt idx="4">
                  <c:v>Greater than 20 years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0.14000000000000001</c:v>
                </c:pt>
                <c:pt idx="1">
                  <c:v>0.28000000000000003</c:v>
                </c:pt>
                <c:pt idx="2">
                  <c:v>0.12</c:v>
                </c:pt>
                <c:pt idx="3">
                  <c:v>0.08</c:v>
                </c:pt>
                <c:pt idx="4">
                  <c:v>0.38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66840439137321"/>
          <c:y val="0.13576210533437344"/>
          <c:w val="0.36146169532110239"/>
          <c:h val="0.81867334011282744"/>
        </c:manualLayout>
      </c:layout>
      <c:overlay val="0"/>
      <c:txPr>
        <a:bodyPr/>
        <a:lstStyle/>
        <a:p>
          <a:pPr>
            <a:defRPr sz="105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Sheet1!$E$95:$E$98</c:f>
              <c:strCache>
                <c:ptCount val="4"/>
                <c:pt idx="0">
                  <c:v>&lt; $25,000</c:v>
                </c:pt>
                <c:pt idx="1">
                  <c:v>$25,000 - $55,000</c:v>
                </c:pt>
                <c:pt idx="2">
                  <c:v>&gt; $55,000</c:v>
                </c:pt>
                <c:pt idx="3">
                  <c:v>Don't Know</c:v>
                </c:pt>
              </c:strCache>
            </c:strRef>
          </c:cat>
          <c:val>
            <c:numRef>
              <c:f>Sheet1!$F$95:$F$98</c:f>
              <c:numCache>
                <c:formatCode>0%</c:formatCode>
                <c:ptCount val="4"/>
                <c:pt idx="0">
                  <c:v>0.35</c:v>
                </c:pt>
                <c:pt idx="1">
                  <c:v>0.18</c:v>
                </c:pt>
                <c:pt idx="2">
                  <c:v>0.28000000000000003</c:v>
                </c:pt>
                <c:pt idx="3">
                  <c:v>0.19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9343488"/>
        <c:axId val="89345024"/>
      </c:barChart>
      <c:catAx>
        <c:axId val="89343488"/>
        <c:scaling>
          <c:orientation val="minMax"/>
        </c:scaling>
        <c:delete val="0"/>
        <c:axPos val="b"/>
        <c:majorTickMark val="none"/>
        <c:minorTickMark val="none"/>
        <c:tickLblPos val="nextTo"/>
        <c:crossAx val="89345024"/>
        <c:crosses val="autoZero"/>
        <c:auto val="1"/>
        <c:lblAlgn val="ctr"/>
        <c:lblOffset val="100"/>
        <c:noMultiLvlLbl val="0"/>
      </c:catAx>
      <c:valAx>
        <c:axId val="893450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9343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7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Sheet1!$F$106:$F$107</c:f>
              <c:numCache>
                <c:formatCode>General</c:formatCode>
                <c:ptCount val="2"/>
                <c:pt idx="0">
                  <c:v>80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Pt>
            <c:idx val="0"/>
            <c:bubble3D val="0"/>
            <c:explosion val="6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bubble3D val="0"/>
            <c:explosion val="7"/>
          </c:dPt>
          <c:dPt>
            <c:idx val="2"/>
            <c:bubble3D val="0"/>
            <c:explosion val="10"/>
            <c:spPr>
              <a:solidFill>
                <a:srgbClr val="307090"/>
              </a:solidFill>
            </c:spPr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No insurance</c:v>
                </c:pt>
                <c:pt idx="1">
                  <c:v>Public</c:v>
                </c:pt>
                <c:pt idx="2">
                  <c:v>Private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</c:v>
                </c:pt>
                <c:pt idx="1">
                  <c:v>45</c:v>
                </c:pt>
                <c:pt idx="2">
                  <c:v>32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Family</c:v>
                </c:pt>
                <c:pt idx="1">
                  <c:v>Internet</c:v>
                </c:pt>
                <c:pt idx="2">
                  <c:v>Friends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0.57999999999999996</c:v>
                </c:pt>
                <c:pt idx="1">
                  <c:v>0.47</c:v>
                </c:pt>
                <c:pt idx="2">
                  <c:v>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921344"/>
        <c:axId val="38922880"/>
      </c:barChart>
      <c:catAx>
        <c:axId val="389213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38922880"/>
        <c:crosses val="autoZero"/>
        <c:auto val="1"/>
        <c:lblAlgn val="ctr"/>
        <c:lblOffset val="100"/>
        <c:noMultiLvlLbl val="0"/>
      </c:catAx>
      <c:valAx>
        <c:axId val="3892288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8921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Employment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/>
              </a:solidFill>
            </a:ln>
          </c:spPr>
          <c:explosion val="16"/>
          <c:dPt>
            <c:idx val="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/>
                </a:solidFill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numFmt formatCode="0%" sourceLinked="0"/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1"/>
                <c:pt idx="0">
                  <c:v>Cardiovascular disease is a major concern (for self or for family)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0.51</c:v>
                </c:pt>
                <c:pt idx="1">
                  <c:v>0.49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Indian CHRNA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Colonoscopy</c:v>
                </c:pt>
                <c:pt idx="1">
                  <c:v>Mammogram</c:v>
                </c:pt>
                <c:pt idx="2">
                  <c:v>Pap smear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0.53</c:v>
                </c:pt>
                <c:pt idx="1">
                  <c:v>0.86</c:v>
                </c:pt>
                <c:pt idx="2">
                  <c:v>0.67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New Yorkers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Colonoscopy</c:v>
                </c:pt>
                <c:pt idx="1">
                  <c:v>Mammogram</c:v>
                </c:pt>
                <c:pt idx="2">
                  <c:v>Pap smear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0.69</c:v>
                </c:pt>
                <c:pt idx="1">
                  <c:v>0.75</c:v>
                </c:pt>
                <c:pt idx="2">
                  <c:v>0.78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1057664"/>
        <c:axId val="41059456"/>
      </c:barChart>
      <c:catAx>
        <c:axId val="410576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41059456"/>
        <c:crosses val="autoZero"/>
        <c:auto val="1"/>
        <c:lblAlgn val="ctr"/>
        <c:lblOffset val="100"/>
        <c:noMultiLvlLbl val="0"/>
      </c:catAx>
      <c:valAx>
        <c:axId val="41059456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410576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119" cy="464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54451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1"/>
            <a:ext cx="2982119" cy="464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54451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8117AE-B2DA-411A-BFE4-DFC3DA9407CA}" type="datetimeFigureOut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73288" y="696913"/>
            <a:ext cx="2535237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299"/>
            <a:ext cx="5505450" cy="4183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374"/>
            <a:ext cx="2982119" cy="465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54451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374"/>
            <a:ext cx="2982119" cy="465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54451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FDAE10C-7F66-4C09-A97B-C8BC39FA2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78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171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5859" algn="l" defTabSz="99171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1718" algn="l" defTabSz="99171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88598" algn="l" defTabSz="99171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84457" algn="l" defTabSz="99171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1647" algn="l" defTabSz="99265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77976" algn="l" defTabSz="99265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74305" algn="l" defTabSz="99265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70634" algn="l" defTabSz="99265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DAE10C-7F66-4C09-A97B-C8BC39FA229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38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*New York City Department of Health and Mental Hygiene. </a:t>
            </a:r>
            <a:r>
              <a:rPr lang="en-US" dirty="0" err="1" smtClean="0"/>
              <a:t>Epiquery</a:t>
            </a:r>
            <a:r>
              <a:rPr lang="en-US" dirty="0" smtClean="0"/>
              <a:t>: NYC Interactive Health Data System Saw personal doctor in past year, 2013 (Age-adjusted)</a:t>
            </a:r>
            <a:r>
              <a:rPr lang="en-US" sz="13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3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NYC Community Health Survey 2013 </a:t>
            </a:r>
            <a:r>
              <a:rPr lang="en-US" dirty="0" smtClean="0"/>
              <a:t>. Accessed on 04/02/2015; </a:t>
            </a:r>
            <a:r>
              <a:rPr lang="en-US" dirty="0" err="1" smtClean="0"/>
              <a:t>Epiquery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**New York City Department of Health and Mental Hygiene. </a:t>
            </a:r>
            <a:r>
              <a:rPr lang="en-US" dirty="0" err="1" smtClean="0"/>
              <a:t>Epiquery</a:t>
            </a:r>
            <a:r>
              <a:rPr lang="en-US" dirty="0" smtClean="0"/>
              <a:t>: NYC Interactive Health Data System -  </a:t>
            </a:r>
            <a:r>
              <a:rPr lang="en-US" sz="13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Smoking status by Sex 2013, New York</a:t>
            </a:r>
            <a:r>
              <a:rPr lang="en-US" sz="13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City. </a:t>
            </a:r>
            <a:r>
              <a:rPr lang="en-US" sz="13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NYC Community Health Survey 2013 </a:t>
            </a:r>
            <a:r>
              <a:rPr lang="en-US" dirty="0" smtClean="0"/>
              <a:t>. Accessed on 04/02/2015; </a:t>
            </a:r>
            <a:r>
              <a:rPr lang="en-US" dirty="0" err="1" smtClean="0"/>
              <a:t>Epiquery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DAE10C-7F66-4C09-A97B-C8BC39FA22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15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~Prevalence of diabetes (Age-adjusted) Diabetes</a:t>
            </a:r>
            <a:r>
              <a:rPr lang="en-US" b="0" baseline="0" dirty="0" smtClean="0"/>
              <a:t> defined as: </a:t>
            </a:r>
            <a:r>
              <a:rPr lang="en-US" sz="13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(1) Having a fasting plasma glucose of 126 mg/</a:t>
            </a:r>
            <a:r>
              <a:rPr lang="en-US" sz="13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</a:t>
            </a:r>
            <a:r>
              <a:rPr lang="en-US" sz="13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higher, or (2) Participant self report that a health care provider had ever told them that they had diabetes (other than during pregnancy for women). </a:t>
            </a:r>
            <a:r>
              <a:rPr lang="en-US" sz="13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3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 smtClean="0"/>
          </a:p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New York City Department of Health and Mental Hygiene. </a:t>
            </a:r>
            <a:r>
              <a:rPr lang="en-US" dirty="0" err="1" smtClean="0"/>
              <a:t>Epiquery</a:t>
            </a:r>
            <a:r>
              <a:rPr lang="en-US" dirty="0" smtClean="0"/>
              <a:t>: NYC Interactive Health Data System Colon cancer screening (colonoscopy), 2013 (Age-adjusted)</a:t>
            </a:r>
            <a:r>
              <a:rPr lang="en-US" sz="13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3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NYC Community Health Survey 2013 </a:t>
            </a:r>
            <a:r>
              <a:rPr lang="en-US" dirty="0" smtClean="0"/>
              <a:t>. Accessed on 04/02/2015; </a:t>
            </a:r>
            <a:r>
              <a:rPr lang="en-US" dirty="0" err="1" smtClean="0"/>
              <a:t>Epiquery</a:t>
            </a:r>
            <a:r>
              <a:rPr lang="en-US" dirty="0" smtClean="0"/>
              <a:t>.\</a:t>
            </a:r>
          </a:p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New York City Department of Health and Mental Hygiene. </a:t>
            </a:r>
            <a:r>
              <a:rPr lang="en-US" dirty="0" err="1" smtClean="0"/>
              <a:t>Epiquery</a:t>
            </a:r>
            <a:r>
              <a:rPr lang="en-US" dirty="0" smtClean="0"/>
              <a:t>: Community Health Survey Trends</a:t>
            </a:r>
            <a:r>
              <a:rPr lang="en-US" sz="13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3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NYC Community Health Survey 2013 </a:t>
            </a:r>
            <a:r>
              <a:rPr lang="en-US" dirty="0" smtClean="0"/>
              <a:t>. Accessed on 04/02/2015; </a:t>
            </a:r>
            <a:r>
              <a:rPr lang="en-US" dirty="0" err="1" smtClean="0"/>
              <a:t>Epiquery</a:t>
            </a:r>
            <a:r>
              <a:rPr lang="en-US" dirty="0" smtClean="0"/>
              <a:t>.</a:t>
            </a:r>
            <a:r>
              <a:rPr lang="en-US" baseline="0" dirty="0" smtClean="0"/>
              <a:t> Breast cancer 2012,  pap smear 2010</a:t>
            </a:r>
          </a:p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algn="just"/>
            <a:r>
              <a:rPr lang="en-US" sz="1400" u="sng" dirty="0" smtClean="0"/>
              <a:t>NYC rates</a:t>
            </a:r>
          </a:p>
          <a:p>
            <a:pPr algn="just"/>
            <a:r>
              <a:rPr lang="en-US" sz="1400" dirty="0" smtClean="0"/>
              <a:t>Mammogram 74.5% (Breast cancer screening (mammography), Trends (Age-adjusted) Results restricted to women aged 40 and older.)</a:t>
            </a:r>
          </a:p>
          <a:p>
            <a:pPr algn="just"/>
            <a:r>
              <a:rPr lang="en-US" sz="1400" dirty="0" smtClean="0"/>
              <a:t>Pap smear 78.4% Cervical cancer screening (Pap test), Trends (Age-adjusted) – women only</a:t>
            </a:r>
          </a:p>
          <a:p>
            <a:pPr algn="just"/>
            <a:r>
              <a:rPr lang="en-US" sz="1400" dirty="0" smtClean="0"/>
              <a:t>Colonoscopy 69%</a:t>
            </a:r>
          </a:p>
          <a:p>
            <a:pPr algn="just"/>
            <a:r>
              <a:rPr lang="en-US" sz="1400" dirty="0" smtClean="0"/>
              <a:t>Prostate exam</a:t>
            </a:r>
            <a:r>
              <a:rPr lang="en-US" sz="1400" baseline="0" dirty="0" smtClean="0"/>
              <a:t> ??</a:t>
            </a: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DAE10C-7F66-4C09-A97B-C8BC39FA22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23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New York City Department of Health and Mental Hygiene. </a:t>
            </a:r>
            <a:r>
              <a:rPr lang="en-US" dirty="0" err="1" smtClean="0"/>
              <a:t>Epiquery</a:t>
            </a:r>
            <a:r>
              <a:rPr lang="en-US" dirty="0" smtClean="0"/>
              <a:t>: NYC Interactive Health Data System Influenza (flu) vaccination, 2013 (Age-adjusted)</a:t>
            </a:r>
            <a:r>
              <a:rPr lang="en-US" sz="13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3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NYC Community Health Survey 2013 </a:t>
            </a:r>
            <a:r>
              <a:rPr lang="en-US" dirty="0" smtClean="0"/>
              <a:t>. Accessed on 04/02/2015; </a:t>
            </a:r>
            <a:r>
              <a:rPr lang="en-US" dirty="0" err="1" smtClean="0"/>
              <a:t>Epiquery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DAE10C-7F66-4C09-A97B-C8BC39FA22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15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1" y="3124626"/>
            <a:ext cx="621792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1" y="5699760"/>
            <a:ext cx="512064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2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5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1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0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1CC89-8F38-495D-A936-E627510C6D92}" type="datetimeFigureOut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9353B-43FE-4ACB-8A50-D1CBC8657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8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28579-DC98-47BD-8F03-E74A85A4328C}" type="datetimeFigureOut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482F3-444F-4AFE-96F9-96B9C7FC3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2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402804"/>
            <a:ext cx="164592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402804"/>
            <a:ext cx="481584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8CB1C-CAF7-4D17-BD6E-00BB8D4E5F0B}" type="datetimeFigureOut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83DD7-DFF5-47E0-91FF-D108C9646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21596-0996-4E0C-835D-EDE6F0171F5F}" type="datetimeFigureOut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4C0D8-5FC5-4C86-9097-B463A6423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5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463455"/>
            <a:ext cx="6217920" cy="199771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263180"/>
            <a:ext cx="621792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3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9265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89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531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16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779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43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06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87AC1-C3F8-4C88-AA50-B2B41F3E2D0C}" type="datetimeFigureOut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F8C05-858C-4ABB-9064-C5178647F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8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346962"/>
            <a:ext cx="3230880" cy="663808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346962"/>
            <a:ext cx="3230880" cy="663808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7368D-BA70-460D-93AD-CC32530F0F24}" type="datetimeFigureOut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1A4DE-E081-44FF-BDEF-252F02227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1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51499"/>
            <a:ext cx="3232151" cy="93831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30" indent="0">
              <a:buNone/>
              <a:defRPr sz="2200" b="1"/>
            </a:lvl2pPr>
            <a:lvl3pPr marL="992659" indent="0">
              <a:buNone/>
              <a:defRPr sz="1900" b="1"/>
            </a:lvl3pPr>
            <a:lvl4pPr marL="1488988" indent="0">
              <a:buNone/>
              <a:defRPr sz="1700" b="1"/>
            </a:lvl4pPr>
            <a:lvl5pPr marL="1985317" indent="0">
              <a:buNone/>
              <a:defRPr sz="1700" b="1"/>
            </a:lvl5pPr>
            <a:lvl6pPr marL="2481647" indent="0">
              <a:buNone/>
              <a:defRPr sz="1700" b="1"/>
            </a:lvl6pPr>
            <a:lvl7pPr marL="2977976" indent="0">
              <a:buNone/>
              <a:defRPr sz="1700" b="1"/>
            </a:lvl7pPr>
            <a:lvl8pPr marL="3474305" indent="0">
              <a:buNone/>
              <a:defRPr sz="1700" b="1"/>
            </a:lvl8pPr>
            <a:lvl9pPr marL="3970634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189818"/>
            <a:ext cx="3232151" cy="579522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251499"/>
            <a:ext cx="3233420" cy="93831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30" indent="0">
              <a:buNone/>
              <a:defRPr sz="2200" b="1"/>
            </a:lvl2pPr>
            <a:lvl3pPr marL="992659" indent="0">
              <a:buNone/>
              <a:defRPr sz="1900" b="1"/>
            </a:lvl3pPr>
            <a:lvl4pPr marL="1488988" indent="0">
              <a:buNone/>
              <a:defRPr sz="1700" b="1"/>
            </a:lvl4pPr>
            <a:lvl5pPr marL="1985317" indent="0">
              <a:buNone/>
              <a:defRPr sz="1700" b="1"/>
            </a:lvl5pPr>
            <a:lvl6pPr marL="2481647" indent="0">
              <a:buNone/>
              <a:defRPr sz="1700" b="1"/>
            </a:lvl6pPr>
            <a:lvl7pPr marL="2977976" indent="0">
              <a:buNone/>
              <a:defRPr sz="1700" b="1"/>
            </a:lvl7pPr>
            <a:lvl8pPr marL="3474305" indent="0">
              <a:buNone/>
              <a:defRPr sz="1700" b="1"/>
            </a:lvl8pPr>
            <a:lvl9pPr marL="3970634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189818"/>
            <a:ext cx="3233420" cy="579522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2B762-D38E-4E53-B707-B24EAC791761}" type="datetimeFigureOut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326E0-BAAE-4648-9B43-E60A07036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7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139FA-2BBD-431C-AC9B-177851C81233}" type="datetimeFigureOut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359FF-F66A-4824-8BC2-0FC6D2EF6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9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53C08-C2AA-4AE3-B521-41CDF60222F0}" type="datetimeFigureOut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6015D-0B47-4B0D-9CE6-D4D26A30D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99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400475"/>
            <a:ext cx="2406651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1" y="400476"/>
            <a:ext cx="4089401" cy="858456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104814"/>
            <a:ext cx="2406651" cy="6880226"/>
          </a:xfrm>
        </p:spPr>
        <p:txBody>
          <a:bodyPr/>
          <a:lstStyle>
            <a:lvl1pPr marL="0" indent="0">
              <a:buNone/>
              <a:defRPr sz="1500"/>
            </a:lvl1pPr>
            <a:lvl2pPr marL="496330" indent="0">
              <a:buNone/>
              <a:defRPr sz="1300"/>
            </a:lvl2pPr>
            <a:lvl3pPr marL="992659" indent="0">
              <a:buNone/>
              <a:defRPr sz="1100"/>
            </a:lvl3pPr>
            <a:lvl4pPr marL="1488988" indent="0">
              <a:buNone/>
              <a:defRPr sz="1000"/>
            </a:lvl4pPr>
            <a:lvl5pPr marL="1985317" indent="0">
              <a:buNone/>
              <a:defRPr sz="1000"/>
            </a:lvl5pPr>
            <a:lvl6pPr marL="2481647" indent="0">
              <a:buNone/>
              <a:defRPr sz="1000"/>
            </a:lvl6pPr>
            <a:lvl7pPr marL="2977976" indent="0">
              <a:buNone/>
              <a:defRPr sz="1000"/>
            </a:lvl7pPr>
            <a:lvl8pPr marL="3474305" indent="0">
              <a:buNone/>
              <a:defRPr sz="1000"/>
            </a:lvl8pPr>
            <a:lvl9pPr marL="397063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CDA6B-C269-4E3F-B101-8D987627C7DF}" type="datetimeFigureOut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720BE-0873-47C5-93FA-D350846EC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2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1" y="7040880"/>
            <a:ext cx="438912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1" y="898739"/>
            <a:ext cx="4389120" cy="6035040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6330" indent="0">
              <a:buNone/>
              <a:defRPr sz="3000"/>
            </a:lvl2pPr>
            <a:lvl3pPr marL="992659" indent="0">
              <a:buNone/>
              <a:defRPr sz="2600"/>
            </a:lvl3pPr>
            <a:lvl4pPr marL="1488988" indent="0">
              <a:buNone/>
              <a:defRPr sz="2200"/>
            </a:lvl4pPr>
            <a:lvl5pPr marL="1985317" indent="0">
              <a:buNone/>
              <a:defRPr sz="2200"/>
            </a:lvl5pPr>
            <a:lvl6pPr marL="2481647" indent="0">
              <a:buNone/>
              <a:defRPr sz="2200"/>
            </a:lvl6pPr>
            <a:lvl7pPr marL="2977976" indent="0">
              <a:buNone/>
              <a:defRPr sz="2200"/>
            </a:lvl7pPr>
            <a:lvl8pPr marL="3474305" indent="0">
              <a:buNone/>
              <a:defRPr sz="2200"/>
            </a:lvl8pPr>
            <a:lvl9pPr marL="3970634" indent="0">
              <a:buNone/>
              <a:defRPr sz="2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1" y="7872096"/>
            <a:ext cx="4389120" cy="1180464"/>
          </a:xfrm>
        </p:spPr>
        <p:txBody>
          <a:bodyPr/>
          <a:lstStyle>
            <a:lvl1pPr marL="0" indent="0">
              <a:buNone/>
              <a:defRPr sz="1500"/>
            </a:lvl1pPr>
            <a:lvl2pPr marL="496330" indent="0">
              <a:buNone/>
              <a:defRPr sz="1300"/>
            </a:lvl2pPr>
            <a:lvl3pPr marL="992659" indent="0">
              <a:buNone/>
              <a:defRPr sz="1100"/>
            </a:lvl3pPr>
            <a:lvl4pPr marL="1488988" indent="0">
              <a:buNone/>
              <a:defRPr sz="1000"/>
            </a:lvl4pPr>
            <a:lvl5pPr marL="1985317" indent="0">
              <a:buNone/>
              <a:defRPr sz="1000"/>
            </a:lvl5pPr>
            <a:lvl6pPr marL="2481647" indent="0">
              <a:buNone/>
              <a:defRPr sz="1000"/>
            </a:lvl6pPr>
            <a:lvl7pPr marL="2977976" indent="0">
              <a:buNone/>
              <a:defRPr sz="1000"/>
            </a:lvl7pPr>
            <a:lvl8pPr marL="3474305" indent="0">
              <a:buNone/>
              <a:defRPr sz="1000"/>
            </a:lvl8pPr>
            <a:lvl9pPr marL="397063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9855B-AC60-4777-82E3-55972287BA5A}" type="datetimeFigureOut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CFAF8-594B-4105-8951-E5516AF0A7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3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65403" y="403039"/>
            <a:ext cx="6584394" cy="167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266" tIns="49633" rIns="99266" bIns="496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65403" y="2347053"/>
            <a:ext cx="6584394" cy="663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266" tIns="49633" rIns="99266" bIns="496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404" y="9321653"/>
            <a:ext cx="1706801" cy="537077"/>
          </a:xfrm>
          <a:prstGeom prst="rect">
            <a:avLst/>
          </a:prstGeom>
        </p:spPr>
        <p:txBody>
          <a:bodyPr vert="horz" lIns="99266" tIns="49633" rIns="99266" bIns="49633" rtlCol="0" anchor="ctr"/>
          <a:lstStyle>
            <a:lvl1pPr algn="l" defTabSz="992659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DF42AD-D1FC-437F-9FE0-3480EFD753C1}" type="datetimeFigureOut">
              <a:rPr lang="en-US"/>
              <a:pPr>
                <a:defRPr/>
              </a:pPr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499" y="9321653"/>
            <a:ext cx="2316202" cy="537077"/>
          </a:xfrm>
          <a:prstGeom prst="rect">
            <a:avLst/>
          </a:prstGeom>
        </p:spPr>
        <p:txBody>
          <a:bodyPr vert="horz" lIns="99266" tIns="49633" rIns="99266" bIns="49633" rtlCol="0" anchor="ctr"/>
          <a:lstStyle>
            <a:lvl1pPr algn="ctr" defTabSz="992659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997" y="9321653"/>
            <a:ext cx="1706801" cy="537077"/>
          </a:xfrm>
          <a:prstGeom prst="rect">
            <a:avLst/>
          </a:prstGeom>
        </p:spPr>
        <p:txBody>
          <a:bodyPr vert="horz" lIns="99266" tIns="49633" rIns="99266" bIns="49633" rtlCol="0" anchor="ctr"/>
          <a:lstStyle>
            <a:lvl1pPr algn="r" defTabSz="992659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15A648-C1BD-4448-A283-E31D421A2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1718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9171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2pPr>
      <a:lvl3pPr algn="ctr" defTabSz="99171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3pPr>
      <a:lvl4pPr algn="ctr" defTabSz="99171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4pPr>
      <a:lvl5pPr algn="ctr" defTabSz="99171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5pPr>
      <a:lvl6pPr marL="293842" algn="ctr" defTabSz="99171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587685" algn="ctr" defTabSz="99171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881527" algn="ctr" defTabSz="99171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175370" algn="ctr" defTabSz="99171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71384" indent="-371384" algn="l" defTabSz="99171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026" indent="-310167" algn="l" defTabSz="99171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0668" indent="-247930" algn="l" defTabSz="99171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6527" indent="-247930" algn="l" defTabSz="99171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3407" indent="-247930" algn="l" defTabSz="99171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29811" indent="-248164" algn="l" defTabSz="99265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6140" indent="-248164" algn="l" defTabSz="99265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2470" indent="-248164" algn="l" defTabSz="99265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8798" indent="-248164" algn="l" defTabSz="99265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30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92659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88988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317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647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7976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305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70634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chart" Target="../charts/chart5.xml"/><Relationship Id="rId5" Type="http://schemas.openxmlformats.org/officeDocument/2006/relationships/chart" Target="../charts/chart2.xml"/><Relationship Id="rId10" Type="http://schemas.openxmlformats.org/officeDocument/2006/relationships/chart" Target="../charts/chart4.xml"/><Relationship Id="rId4" Type="http://schemas.openxmlformats.org/officeDocument/2006/relationships/chart" Target="../charts/chart1.xml"/><Relationship Id="rId9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jpe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chart" Target="../charts/chart6.xml"/><Relationship Id="rId9" Type="http://schemas.openxmlformats.org/officeDocument/2006/relationships/image" Target="../media/image9.png"/><Relationship Id="rId14" Type="http://schemas.openxmlformats.org/officeDocument/2006/relationships/chart" Target="../charts/char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chart" Target="../charts/chart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chart" Target="../charts/chart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13" Type="http://schemas.openxmlformats.org/officeDocument/2006/relationships/image" Target="../media/image27.jpeg"/><Relationship Id="rId3" Type="http://schemas.openxmlformats.org/officeDocument/2006/relationships/image" Target="../media/image18.png"/><Relationship Id="rId7" Type="http://schemas.openxmlformats.org/officeDocument/2006/relationships/image" Target="../media/image22.jpg"/><Relationship Id="rId12" Type="http://schemas.openxmlformats.org/officeDocument/2006/relationships/hyperlink" Target="mailto:catlin.rideout@nyumc.org" TargetMode="External"/><Relationship Id="rId2" Type="http://schemas.openxmlformats.org/officeDocument/2006/relationships/image" Target="../media/image17.jpeg"/><Relationship Id="rId16" Type="http://schemas.openxmlformats.org/officeDocument/2006/relationships/hyperlink" Target="http://1.usa.gov/1zdBlf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hyperlink" Target="http://www.cdc.gov/features/aapihepatitisb/" TargetMode="External"/><Relationship Id="rId10" Type="http://schemas.openxmlformats.org/officeDocument/2006/relationships/image" Target="../media/image25.jpg"/><Relationship Id="rId4" Type="http://schemas.openxmlformats.org/officeDocument/2006/relationships/image" Target="../media/image19.jpg"/><Relationship Id="rId9" Type="http://schemas.openxmlformats.org/officeDocument/2006/relationships/image" Target="../media/image24.jpeg"/><Relationship Id="rId14" Type="http://schemas.openxmlformats.org/officeDocument/2006/relationships/hyperlink" Target="http://on.nyc.gov/1Cf1RA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15200" cy="76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72400"/>
            <a:ext cx="73152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" name="Rectangle 64"/>
          <p:cNvSpPr/>
          <p:nvPr/>
        </p:nvSpPr>
        <p:spPr>
          <a:xfrm>
            <a:off x="381000" y="76200"/>
            <a:ext cx="663821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Indian CHRNA</a:t>
            </a:r>
          </a:p>
          <a:p>
            <a:pPr algn="ctr"/>
            <a:r>
              <a:rPr lang="en-US" b="1" dirty="0" smtClean="0"/>
              <a:t>(Community Health Resources and Needs Assessment)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57396" y="2286000"/>
            <a:ext cx="32716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dirty="0" smtClean="0"/>
              <a:t>About 42% of foreign-born Indian CHNRA respondents have lived in the U.S. for 10 years or less. Family </a:t>
            </a:r>
            <a:r>
              <a:rPr lang="en-US" sz="1100" dirty="0"/>
              <a:t>reasons </a:t>
            </a:r>
            <a:r>
              <a:rPr lang="en-US" sz="1100" dirty="0" smtClean="0"/>
              <a:t>and economic opportunities were </a:t>
            </a:r>
            <a:r>
              <a:rPr lang="en-US" sz="1100" dirty="0"/>
              <a:t>the top reasons for coming to the U.S.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3657600" y="3722561"/>
            <a:ext cx="31816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b="1" dirty="0" smtClean="0"/>
              <a:t>EDUCATION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27% have </a:t>
            </a:r>
            <a:r>
              <a:rPr lang="en-US" sz="1100" dirty="0"/>
              <a:t>less than a high school </a:t>
            </a:r>
            <a:r>
              <a:rPr lang="en-US" sz="1100" dirty="0" smtClean="0"/>
              <a:t>education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11% have </a:t>
            </a:r>
            <a:r>
              <a:rPr lang="en-US" sz="1100" dirty="0"/>
              <a:t>some college </a:t>
            </a:r>
            <a:r>
              <a:rPr lang="en-US" sz="1100" dirty="0" smtClean="0"/>
              <a:t>education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54% are </a:t>
            </a:r>
            <a:r>
              <a:rPr lang="en-US" sz="1100" dirty="0"/>
              <a:t>college </a:t>
            </a:r>
            <a:r>
              <a:rPr lang="en-US" sz="1100" dirty="0" smtClean="0"/>
              <a:t>graduates</a:t>
            </a:r>
            <a:endParaRPr lang="en-US" sz="1100" dirty="0"/>
          </a:p>
        </p:txBody>
      </p:sp>
      <p:sp>
        <p:nvSpPr>
          <p:cNvPr id="52" name="Rectangle 51"/>
          <p:cNvSpPr/>
          <p:nvPr/>
        </p:nvSpPr>
        <p:spPr>
          <a:xfrm>
            <a:off x="2509841" y="7806569"/>
            <a:ext cx="2268177" cy="270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GENERAL HEALTH</a:t>
            </a:r>
            <a:endParaRPr lang="en-US" sz="1100" b="1" dirty="0"/>
          </a:p>
        </p:txBody>
      </p:sp>
      <p:sp>
        <p:nvSpPr>
          <p:cNvPr id="83" name="Rectangle 82"/>
          <p:cNvSpPr/>
          <p:nvPr/>
        </p:nvSpPr>
        <p:spPr>
          <a:xfrm>
            <a:off x="2286000" y="2057400"/>
            <a:ext cx="2667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DEMOGRAPHIC INFORMATION</a:t>
            </a:r>
            <a:endParaRPr lang="en-US" sz="11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3733800" y="2285999"/>
            <a:ext cx="3471865" cy="1343327"/>
            <a:chOff x="3425461" y="3078699"/>
            <a:chExt cx="3288420" cy="686153"/>
          </a:xfrm>
        </p:grpSpPr>
        <p:sp>
          <p:nvSpPr>
            <p:cNvPr id="91" name="Rectangle 90"/>
            <p:cNvSpPr/>
            <p:nvPr/>
          </p:nvSpPr>
          <p:spPr>
            <a:xfrm>
              <a:off x="3457713" y="3078699"/>
              <a:ext cx="3256168" cy="6524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smtClean="0"/>
                <a:t>LOW ENGLISH LANGUAGE PROFICIENCY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1100" dirty="0" smtClean="0"/>
                <a:t>Over half of respondents (54%) </a:t>
              </a:r>
              <a:r>
                <a:rPr lang="en-US" sz="1100" dirty="0"/>
                <a:t>speak English less than “very well”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1100" dirty="0" smtClean="0"/>
                <a:t>28% speak English “</a:t>
              </a:r>
              <a:r>
                <a:rPr lang="en-US" sz="1100" dirty="0"/>
                <a:t>not well” or “not at </a:t>
              </a:r>
              <a:r>
                <a:rPr lang="en-US" sz="1100" dirty="0" smtClean="0"/>
                <a:t>all”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1100" dirty="0"/>
                <a:t>Among these respondents, </a:t>
              </a:r>
              <a:r>
                <a:rPr lang="en-US" sz="1100" dirty="0" smtClean="0"/>
                <a:t>52% </a:t>
              </a:r>
              <a:r>
                <a:rPr lang="en-US" sz="1100" dirty="0"/>
                <a:t>have someone over the age of 14 in their household who can speak </a:t>
              </a:r>
              <a:r>
                <a:rPr lang="en-US" sz="1100" dirty="0" smtClean="0"/>
                <a:t>English</a:t>
              </a:r>
              <a:endParaRPr lang="en-US" sz="1100" dirty="0"/>
            </a:p>
          </p:txBody>
        </p:sp>
        <p:sp>
          <p:nvSpPr>
            <p:cNvPr id="54" name="Rounded Rectangular Callout 53"/>
            <p:cNvSpPr/>
            <p:nvPr/>
          </p:nvSpPr>
          <p:spPr>
            <a:xfrm>
              <a:off x="3425461" y="3088444"/>
              <a:ext cx="3207898" cy="676408"/>
            </a:xfrm>
            <a:prstGeom prst="wedgeRoundRectCallout">
              <a:avLst>
                <a:gd name="adj1" fmla="val 1881"/>
                <a:gd name="adj2" fmla="val 58838"/>
                <a:gd name="adj3" fmla="val 16667"/>
              </a:avLst>
            </a:prstGeom>
            <a:noFill/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2400" y="5181600"/>
            <a:ext cx="3276600" cy="2299597"/>
            <a:chOff x="3581400" y="5224790"/>
            <a:chExt cx="3276600" cy="2299597"/>
          </a:xfrm>
        </p:grpSpPr>
        <p:sp>
          <p:nvSpPr>
            <p:cNvPr id="8" name="Rectangle 7"/>
            <p:cNvSpPr/>
            <p:nvPr/>
          </p:nvSpPr>
          <p:spPr>
            <a:xfrm>
              <a:off x="3811678" y="5466987"/>
              <a:ext cx="304632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dirty="0" smtClean="0"/>
                <a:t>About </a:t>
              </a:r>
              <a:r>
                <a:rPr lang="en-US" sz="1100" b="1" dirty="0" smtClean="0"/>
                <a:t>81%</a:t>
              </a:r>
              <a:r>
                <a:rPr lang="en-US" sz="1100" dirty="0" smtClean="0"/>
                <a:t> </a:t>
              </a:r>
              <a:r>
                <a:rPr lang="en-US" sz="1100" dirty="0"/>
                <a:t>of participants were </a:t>
              </a:r>
              <a:r>
                <a:rPr lang="en-US" sz="1100" dirty="0" smtClean="0"/>
                <a:t>working-age </a:t>
              </a:r>
              <a:r>
                <a:rPr lang="en-US" sz="1100" dirty="0"/>
                <a:t>adults between 18 to 64 years old.</a:t>
              </a: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3581400" y="5224790"/>
              <a:ext cx="3276600" cy="2299597"/>
              <a:chOff x="3428196" y="3851463"/>
              <a:chExt cx="3276600" cy="2299597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428196" y="3851463"/>
                <a:ext cx="3158579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100" b="1" dirty="0" smtClean="0"/>
                  <a:t>EMPLOYMENT</a:t>
                </a:r>
                <a:endParaRPr lang="en-US" sz="1100" dirty="0"/>
              </a:p>
            </p:txBody>
          </p:sp>
          <p:graphicFrame>
            <p:nvGraphicFramePr>
              <p:cNvPr id="94" name="Chart 93"/>
              <p:cNvGraphicFramePr/>
              <p:nvPr>
                <p:extLst>
                  <p:ext uri="{D42A27DB-BD31-4B8C-83A1-F6EECF244321}">
                    <p14:modId xmlns:p14="http://schemas.microsoft.com/office/powerpoint/2010/main" val="3358335465"/>
                  </p:ext>
                </p:extLst>
              </p:nvPr>
            </p:nvGraphicFramePr>
            <p:xfrm>
              <a:off x="3584883" y="4467760"/>
              <a:ext cx="3119913" cy="16833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</p:grpSp>
      </p:grpSp>
      <p:grpSp>
        <p:nvGrpSpPr>
          <p:cNvPr id="17" name="Group 16"/>
          <p:cNvGrpSpPr/>
          <p:nvPr/>
        </p:nvGrpSpPr>
        <p:grpSpPr>
          <a:xfrm>
            <a:off x="121052" y="8068072"/>
            <a:ext cx="3266127" cy="1816333"/>
            <a:chOff x="3778651" y="7848600"/>
            <a:chExt cx="3266127" cy="1816333"/>
          </a:xfrm>
        </p:grpSpPr>
        <p:sp>
          <p:nvSpPr>
            <p:cNvPr id="50" name="Rectangle 49"/>
            <p:cNvSpPr/>
            <p:nvPr/>
          </p:nvSpPr>
          <p:spPr>
            <a:xfrm>
              <a:off x="3778651" y="7848600"/>
              <a:ext cx="3266127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b="1" dirty="0" smtClean="0"/>
                <a:t>PERCEIVED HEALTH STATUS</a:t>
              </a:r>
            </a:p>
            <a:p>
              <a:pPr algn="just"/>
              <a:r>
                <a:rPr lang="en-US" sz="1100" dirty="0" smtClean="0"/>
                <a:t>Indian </a:t>
              </a:r>
              <a:r>
                <a:rPr lang="en-US" sz="1100" dirty="0"/>
                <a:t>respondents </a:t>
              </a:r>
              <a:r>
                <a:rPr lang="en-US" sz="1100" dirty="0" smtClean="0"/>
                <a:t>were</a:t>
              </a:r>
              <a:r>
                <a:rPr lang="en-US" sz="1100" dirty="0"/>
                <a:t> </a:t>
              </a:r>
              <a:r>
                <a:rPr lang="en-US" sz="1100" dirty="0" smtClean="0"/>
                <a:t>asked to rate their health status:</a:t>
              </a:r>
              <a:endParaRPr lang="en-US" sz="11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906223" y="8406517"/>
              <a:ext cx="2061185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/>
                <a:t>73%</a:t>
              </a:r>
              <a:r>
                <a:rPr lang="en-US" sz="1100" dirty="0" smtClean="0"/>
                <a:t> describe </a:t>
              </a:r>
              <a:r>
                <a:rPr lang="en-US" sz="1100" dirty="0"/>
                <a:t>their health status as </a:t>
              </a:r>
              <a:r>
                <a:rPr lang="en-US" sz="1100" b="1" dirty="0"/>
                <a:t>GOOD</a:t>
              </a:r>
              <a:r>
                <a:rPr lang="en-US" sz="1100" dirty="0"/>
                <a:t>, </a:t>
              </a:r>
              <a:r>
                <a:rPr lang="en-US" sz="1100" b="1" dirty="0"/>
                <a:t>VERY GOOD</a:t>
              </a:r>
              <a:r>
                <a:rPr lang="en-US" sz="1100" dirty="0"/>
                <a:t>, or </a:t>
              </a:r>
              <a:r>
                <a:rPr lang="en-US" sz="1100" b="1" dirty="0"/>
                <a:t>EXCELLENT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286537" y="9229328"/>
              <a:ext cx="1730174" cy="4356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/>
                <a:t>27% </a:t>
              </a:r>
              <a:r>
                <a:rPr lang="en-US" sz="1100" dirty="0" smtClean="0"/>
                <a:t>rated their health as </a:t>
              </a:r>
              <a:r>
                <a:rPr lang="en-US" sz="1100" b="1" dirty="0" smtClean="0"/>
                <a:t>FAIR</a:t>
              </a:r>
              <a:r>
                <a:rPr lang="en-US" sz="1100" dirty="0" smtClean="0"/>
                <a:t> or </a:t>
              </a:r>
              <a:r>
                <a:rPr lang="en-US" sz="1100" b="1" dirty="0" smtClean="0"/>
                <a:t>POOR</a:t>
              </a:r>
              <a:endParaRPr lang="en-US" sz="1100" b="1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429000" y="8077200"/>
            <a:ext cx="4641115" cy="1664478"/>
            <a:chOff x="3124200" y="8162836"/>
            <a:chExt cx="4641115" cy="1664478"/>
          </a:xfrm>
        </p:grpSpPr>
        <p:grpSp>
          <p:nvGrpSpPr>
            <p:cNvPr id="81" name="Group 80"/>
            <p:cNvGrpSpPr/>
            <p:nvPr/>
          </p:nvGrpSpPr>
          <p:grpSpPr>
            <a:xfrm>
              <a:off x="3124200" y="8162836"/>
              <a:ext cx="4641115" cy="1664478"/>
              <a:chOff x="3124200" y="8162836"/>
              <a:chExt cx="4641115" cy="1664478"/>
            </a:xfrm>
          </p:grpSpPr>
          <p:grpSp>
            <p:nvGrpSpPr>
              <p:cNvPr id="88" name="Group 87"/>
              <p:cNvGrpSpPr/>
              <p:nvPr/>
            </p:nvGrpSpPr>
            <p:grpSpPr>
              <a:xfrm>
                <a:off x="3124200" y="8162836"/>
                <a:ext cx="4641115" cy="1649089"/>
                <a:chOff x="3118501" y="8074968"/>
                <a:chExt cx="4641115" cy="1649089"/>
              </a:xfrm>
            </p:grpSpPr>
            <p:sp>
              <p:nvSpPr>
                <p:cNvPr id="93" name="Rectangle 92"/>
                <p:cNvSpPr/>
                <p:nvPr/>
              </p:nvSpPr>
              <p:spPr>
                <a:xfrm>
                  <a:off x="3194701" y="8074968"/>
                  <a:ext cx="3587129" cy="60016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100" b="1" dirty="0" smtClean="0"/>
                    <a:t>DID YOU KNOW?</a:t>
                  </a:r>
                </a:p>
                <a:p>
                  <a:r>
                    <a:rPr lang="en-US" sz="1100" dirty="0"/>
                    <a:t>T</a:t>
                  </a:r>
                  <a:r>
                    <a:rPr lang="en-US" sz="1100" dirty="0" smtClean="0"/>
                    <a:t>he top health concerns among Indian respondents were:</a:t>
                  </a:r>
                  <a:endParaRPr lang="en-US" sz="1100" dirty="0"/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3118501" y="8623757"/>
                  <a:ext cx="742511" cy="5078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457200" indent="-457200">
                    <a:buFont typeface="Wingdings" pitchFamily="2" charset="2"/>
                    <a:buChar char="ü"/>
                  </a:pPr>
                  <a:r>
                    <a:rPr lang="en-US" sz="2700" b="1" dirty="0" smtClean="0">
                      <a:ln w="3175">
                        <a:solidFill>
                          <a:schemeClr val="accent5">
                            <a:lumMod val="75000"/>
                          </a:schemeClr>
                        </a:solidFill>
                      </a:ln>
                      <a:solidFill>
                        <a:schemeClr val="accent5">
                          <a:lumMod val="75000"/>
                        </a:schemeClr>
                      </a:solidFill>
                    </a:rPr>
                    <a:t> </a:t>
                  </a:r>
                  <a:endParaRPr lang="en-US" sz="2700" b="1" dirty="0">
                    <a:ln w="3175">
                      <a:solidFill>
                        <a:schemeClr val="accent5">
                          <a:lumMod val="75000"/>
                        </a:schemeClr>
                      </a:solidFill>
                    </a:ln>
                    <a:solidFill>
                      <a:schemeClr val="accent5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3160134" y="9046949"/>
                  <a:ext cx="4599482" cy="35394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342900" indent="-342900">
                    <a:buFont typeface="Wingdings" pitchFamily="2" charset="2"/>
                    <a:buChar char="ü"/>
                  </a:pPr>
                  <a:r>
                    <a:rPr lang="en-US" sz="1700" b="1" dirty="0" smtClean="0">
                      <a:ln w="3175">
                        <a:solidFill>
                          <a:schemeClr val="accent5">
                            <a:lumMod val="75000"/>
                          </a:schemeClr>
                        </a:solidFill>
                      </a:ln>
                      <a:solidFill>
                        <a:schemeClr val="accent5">
                          <a:lumMod val="75000"/>
                        </a:schemeClr>
                      </a:solidFill>
                    </a:rPr>
                    <a:t>Headache (22%)</a:t>
                  </a:r>
                  <a:endParaRPr lang="en-US" sz="1700" b="1" dirty="0">
                    <a:ln w="3175">
                      <a:solidFill>
                        <a:schemeClr val="accent5">
                          <a:lumMod val="75000"/>
                        </a:schemeClr>
                      </a:solidFill>
                    </a:ln>
                    <a:solidFill>
                      <a:schemeClr val="accent5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3143723" y="9416280"/>
                  <a:ext cx="491767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457200" indent="-457200">
                    <a:buFont typeface="Wingdings" pitchFamily="2" charset="2"/>
                    <a:buChar char="ü"/>
                  </a:pPr>
                  <a:r>
                    <a:rPr lang="en-US" sz="1400" b="1" dirty="0">
                      <a:ln w="3175">
                        <a:solidFill>
                          <a:schemeClr val="accent5">
                            <a:lumMod val="75000"/>
                          </a:schemeClr>
                        </a:solidFill>
                      </a:ln>
                      <a:solidFill>
                        <a:schemeClr val="accent5">
                          <a:lumMod val="75000"/>
                        </a:schemeClr>
                      </a:solidFill>
                    </a:rPr>
                    <a:t> </a:t>
                  </a:r>
                </a:p>
              </p:txBody>
            </p:sp>
          </p:grpSp>
          <p:sp>
            <p:nvSpPr>
              <p:cNvPr id="90" name="Rectangle 89"/>
              <p:cNvSpPr/>
              <p:nvPr/>
            </p:nvSpPr>
            <p:spPr>
              <a:xfrm>
                <a:off x="3534079" y="9488760"/>
                <a:ext cx="400972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b="1" dirty="0" smtClean="0">
                    <a:ln w="3175">
                      <a:solidFill>
                        <a:schemeClr val="accent5">
                          <a:lumMod val="75000"/>
                        </a:schemeClr>
                      </a:solidFill>
                    </a:ln>
                    <a:solidFill>
                      <a:schemeClr val="accent5">
                        <a:lumMod val="75000"/>
                      </a:schemeClr>
                    </a:solidFill>
                  </a:rPr>
                  <a:t>Diabetes (18%)</a:t>
                </a:r>
                <a:endParaRPr lang="en-US" sz="1600" b="1" dirty="0"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82" name="Rectangle 81"/>
            <p:cNvSpPr/>
            <p:nvPr/>
          </p:nvSpPr>
          <p:spPr>
            <a:xfrm>
              <a:off x="3531448" y="8739143"/>
              <a:ext cx="34419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b="1" dirty="0" smtClean="0"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  <a:solidFill>
                    <a:schemeClr val="accent5">
                      <a:lumMod val="75000"/>
                    </a:schemeClr>
                  </a:solidFill>
                </a:rPr>
                <a:t>Cardiovascular disease (51%)</a:t>
              </a:r>
              <a:endParaRPr lang="en-US" sz="1800" b="1" dirty="0">
                <a:ln w="317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cxnSp>
        <p:nvCxnSpPr>
          <p:cNvPr id="99" name="Straight Connector 98"/>
          <p:cNvCxnSpPr/>
          <p:nvPr/>
        </p:nvCxnSpPr>
        <p:spPr>
          <a:xfrm>
            <a:off x="0" y="7772400"/>
            <a:ext cx="73089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152400" y="5105400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3" name="Chart 112"/>
          <p:cNvGraphicFramePr/>
          <p:nvPr>
            <p:extLst>
              <p:ext uri="{D42A27DB-BD31-4B8C-83A1-F6EECF244321}">
                <p14:modId xmlns:p14="http://schemas.microsoft.com/office/powerpoint/2010/main" val="1644324861"/>
              </p:ext>
            </p:extLst>
          </p:nvPr>
        </p:nvGraphicFramePr>
        <p:xfrm>
          <a:off x="109730" y="2895322"/>
          <a:ext cx="3588217" cy="178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3740393" y="4694282"/>
            <a:ext cx="3097639" cy="430887"/>
            <a:chOff x="-583806" y="7667641"/>
            <a:chExt cx="3097639" cy="430887"/>
          </a:xfrm>
        </p:grpSpPr>
        <p:grpSp>
          <p:nvGrpSpPr>
            <p:cNvPr id="72" name="Group 71"/>
            <p:cNvGrpSpPr/>
            <p:nvPr/>
          </p:nvGrpSpPr>
          <p:grpSpPr>
            <a:xfrm>
              <a:off x="1210205" y="7714098"/>
              <a:ext cx="1303628" cy="322875"/>
              <a:chOff x="-1706718" y="2491279"/>
              <a:chExt cx="1249094" cy="273645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-1026231" y="2504075"/>
                <a:ext cx="568607" cy="260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437C7D"/>
                    </a:solidFill>
                  </a:rPr>
                  <a:t>46% </a:t>
                </a:r>
                <a:endParaRPr lang="en-US" sz="1400" b="1" dirty="0">
                  <a:solidFill>
                    <a:srgbClr val="437C7D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-1706718" y="2491279"/>
                <a:ext cx="520993" cy="260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437C7D"/>
                    </a:solidFill>
                  </a:rPr>
                  <a:t>54%</a:t>
                </a:r>
                <a:endParaRPr lang="en-US" sz="1400" b="1" dirty="0">
                  <a:solidFill>
                    <a:srgbClr val="437C7D"/>
                  </a:solidFill>
                </a:endParaRPr>
              </a:p>
            </p:txBody>
          </p:sp>
        </p:grpSp>
        <p:sp>
          <p:nvSpPr>
            <p:cNvPr id="116" name="Rectangle 115"/>
            <p:cNvSpPr/>
            <p:nvPr/>
          </p:nvSpPr>
          <p:spPr>
            <a:xfrm>
              <a:off x="-583806" y="7667641"/>
              <a:ext cx="296521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smtClean="0"/>
                <a:t>CHRNA INDIAN</a:t>
              </a:r>
            </a:p>
            <a:p>
              <a:r>
                <a:rPr lang="en-US" sz="1100" b="1" dirty="0" smtClean="0"/>
                <a:t>RESPONDENTS were…</a:t>
              </a:r>
              <a:endParaRPr lang="en-US" sz="11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24815" y="838200"/>
            <a:ext cx="7014185" cy="1371600"/>
            <a:chOff x="152401" y="1038761"/>
            <a:chExt cx="6781799" cy="1371600"/>
          </a:xfrm>
        </p:grpSpPr>
        <p:grpSp>
          <p:nvGrpSpPr>
            <p:cNvPr id="11" name="Group 10"/>
            <p:cNvGrpSpPr/>
            <p:nvPr/>
          </p:nvGrpSpPr>
          <p:grpSpPr>
            <a:xfrm>
              <a:off x="152401" y="1042600"/>
              <a:ext cx="6629400" cy="1367761"/>
              <a:chOff x="1" y="973842"/>
              <a:chExt cx="6629400" cy="1367761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23021" y="1064330"/>
                <a:ext cx="6565634" cy="12772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100" dirty="0"/>
                  <a:t>Between 2014 and 2015, the Center for the Study of Asian American Health </a:t>
                </a:r>
                <a:r>
                  <a:rPr lang="en-US" sz="1100" dirty="0" smtClean="0"/>
                  <a:t>collected 113 </a:t>
                </a:r>
                <a:r>
                  <a:rPr lang="en-US" sz="1100" dirty="0"/>
                  <a:t>surveys in the </a:t>
                </a:r>
                <a:r>
                  <a:rPr lang="en-US" sz="1100" dirty="0" smtClean="0"/>
                  <a:t>Indian </a:t>
                </a:r>
                <a:r>
                  <a:rPr lang="en-US" sz="1100" dirty="0"/>
                  <a:t>community in </a:t>
                </a:r>
                <a:r>
                  <a:rPr lang="en-US" sz="1100" dirty="0" smtClean="0"/>
                  <a:t>NYC in </a:t>
                </a:r>
                <a:r>
                  <a:rPr lang="en-US" sz="1100" dirty="0"/>
                  <a:t>partnership with community groups. The NYC </a:t>
                </a:r>
                <a:r>
                  <a:rPr lang="en-US" sz="1100" dirty="0" smtClean="0"/>
                  <a:t>Indian </a:t>
                </a:r>
                <a:r>
                  <a:rPr lang="en-US" sz="1100" dirty="0"/>
                  <a:t>community is focused in Queens </a:t>
                </a:r>
                <a:r>
                  <a:rPr lang="en-US" sz="1100" dirty="0" smtClean="0"/>
                  <a:t>(61%), </a:t>
                </a:r>
                <a:r>
                  <a:rPr lang="en-US" sz="1100" dirty="0"/>
                  <a:t>with smaller populations in </a:t>
                </a:r>
                <a:r>
                  <a:rPr lang="en-US" sz="1100" dirty="0" smtClean="0"/>
                  <a:t>Brooklyn </a:t>
                </a:r>
                <a:r>
                  <a:rPr lang="en-US" sz="1100" dirty="0"/>
                  <a:t>(</a:t>
                </a:r>
                <a:r>
                  <a:rPr lang="en-US" sz="1100" dirty="0" smtClean="0"/>
                  <a:t>14%), </a:t>
                </a:r>
                <a:r>
                  <a:rPr lang="en-US" sz="1100" dirty="0"/>
                  <a:t>and </a:t>
                </a:r>
                <a:r>
                  <a:rPr lang="en-US" sz="1100" dirty="0" smtClean="0"/>
                  <a:t>Manhattan </a:t>
                </a:r>
                <a:r>
                  <a:rPr lang="en-US" sz="1100" dirty="0"/>
                  <a:t>(13%)¹. The 2010 Census counted </a:t>
                </a:r>
                <a:r>
                  <a:rPr lang="en-US" sz="1100" dirty="0" smtClean="0"/>
                  <a:t>232,696 Indians </a:t>
                </a:r>
                <a:r>
                  <a:rPr lang="en-US" sz="1100" dirty="0"/>
                  <a:t>in the NY Metro Area and the population has grown </a:t>
                </a:r>
                <a:r>
                  <a:rPr lang="en-US" sz="1100" dirty="0" smtClean="0"/>
                  <a:t>13% </a:t>
                </a:r>
                <a:r>
                  <a:rPr lang="en-US" sz="1100" dirty="0"/>
                  <a:t>from 2000 to 2010. CHRNA survey findings indicate that the majority (</a:t>
                </a:r>
                <a:r>
                  <a:rPr lang="en-US" sz="1100" dirty="0" smtClean="0"/>
                  <a:t>93%) </a:t>
                </a:r>
                <a:r>
                  <a:rPr lang="en-US" sz="1100" dirty="0"/>
                  <a:t>of </a:t>
                </a:r>
                <a:r>
                  <a:rPr lang="en-US" sz="1100" dirty="0" smtClean="0"/>
                  <a:t>Indian respondents </a:t>
                </a:r>
                <a:r>
                  <a:rPr lang="en-US" sz="1100" dirty="0"/>
                  <a:t>were foreign-born, </a:t>
                </a:r>
                <a:r>
                  <a:rPr lang="en-US" sz="1100" dirty="0" smtClean="0"/>
                  <a:t>83%  </a:t>
                </a:r>
                <a:r>
                  <a:rPr lang="en-US" sz="1100" dirty="0"/>
                  <a:t>of whom were born in </a:t>
                </a:r>
                <a:r>
                  <a:rPr lang="en-US" sz="1100" dirty="0" smtClean="0"/>
                  <a:t>India.  </a:t>
                </a:r>
                <a:endParaRPr lang="en-US" sz="1100" dirty="0"/>
              </a:p>
              <a:p>
                <a:pPr algn="just"/>
                <a:r>
                  <a:rPr lang="en-US" sz="1100" dirty="0" smtClean="0"/>
                  <a:t> 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" y="973842"/>
                <a:ext cx="6629400" cy="1219573"/>
              </a:xfrm>
              <a:prstGeom prst="rect">
                <a:avLst/>
              </a:prstGeom>
              <a:no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</p:grpSp>
        <p:sp>
          <p:nvSpPr>
            <p:cNvPr id="70" name="Rectangle 69"/>
            <p:cNvSpPr/>
            <p:nvPr/>
          </p:nvSpPr>
          <p:spPr>
            <a:xfrm>
              <a:off x="5352721" y="1038761"/>
              <a:ext cx="1581479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endParaRPr lang="en-US" sz="1000" dirty="0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3769532" y="5257806"/>
            <a:ext cx="501214" cy="3364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1100" b="1" dirty="0" smtClean="0"/>
              <a:t>LOW INCOME</a:t>
            </a:r>
            <a:endParaRPr lang="en-US" sz="1100" b="1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3733800" y="5257800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 86"/>
          <p:cNvGrpSpPr/>
          <p:nvPr/>
        </p:nvGrpSpPr>
        <p:grpSpPr>
          <a:xfrm>
            <a:off x="3801112" y="6770346"/>
            <a:ext cx="3514088" cy="985510"/>
            <a:chOff x="152400" y="6757395"/>
            <a:chExt cx="3514088" cy="985510"/>
          </a:xfrm>
        </p:grpSpPr>
        <p:sp>
          <p:nvSpPr>
            <p:cNvPr id="89" name="Rectangle 88"/>
            <p:cNvSpPr/>
            <p:nvPr/>
          </p:nvSpPr>
          <p:spPr>
            <a:xfrm>
              <a:off x="152400" y="6973464"/>
              <a:ext cx="3514088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dirty="0" smtClean="0"/>
                <a:t>Among Indian respondents who work: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40% work &lt; 34 hours per week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40% work 35-40 hours per week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18% </a:t>
              </a:r>
              <a:r>
                <a:rPr lang="en-US" sz="1100" dirty="0"/>
                <a:t>work </a:t>
              </a:r>
              <a:r>
                <a:rPr lang="en-US" sz="1100" dirty="0" smtClean="0"/>
                <a:t>≥ 40 hours per week</a:t>
              </a:r>
              <a:endParaRPr lang="en-US" sz="1100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37488" y="6757395"/>
              <a:ext cx="143180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n-US" sz="1100" b="1" dirty="0" smtClean="0"/>
                <a:t>WORKING HOURS</a:t>
              </a:r>
              <a:endParaRPr lang="en-US" sz="1100" b="1" dirty="0"/>
            </a:p>
          </p:txBody>
        </p:sp>
      </p:grpSp>
      <p:pic>
        <p:nvPicPr>
          <p:cNvPr id="1028" name="Picture 4" descr="File:Graduation hat.sv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411" y="4114800"/>
            <a:ext cx="835254" cy="35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thumb/e/e3/Toilet_women.svg/2000px-Toilet_women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917" y="4596284"/>
            <a:ext cx="289031" cy="533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upload.wikimedia.org/wikipedia/commons/thumb/4/4e/Aiga_toiletsq_men.svg/339px-Aiga_toiletsq_men.sv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897" y="4572000"/>
            <a:ext cx="411728" cy="58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2124493616"/>
              </p:ext>
            </p:extLst>
          </p:nvPr>
        </p:nvGraphicFramePr>
        <p:xfrm>
          <a:off x="31283" y="3149600"/>
          <a:ext cx="3588217" cy="1951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9" name="Chart 5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0337892"/>
              </p:ext>
            </p:extLst>
          </p:nvPr>
        </p:nvGraphicFramePr>
        <p:xfrm>
          <a:off x="3757895" y="5435190"/>
          <a:ext cx="3447769" cy="1465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60" name="Rectangle 59"/>
          <p:cNvSpPr/>
          <p:nvPr/>
        </p:nvSpPr>
        <p:spPr>
          <a:xfrm>
            <a:off x="33013" y="7315200"/>
            <a:ext cx="36844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/>
              <a:t>Of the respondents who do not work, 18% are retired and 53% are </a:t>
            </a:r>
            <a:r>
              <a:rPr lang="en-US" sz="1100" dirty="0" smtClean="0"/>
              <a:t>homemaker</a:t>
            </a:r>
            <a:r>
              <a:rPr lang="en-US" sz="1100" b="1" dirty="0" smtClean="0"/>
              <a:t>s.</a:t>
            </a:r>
            <a:endParaRPr lang="en-US" sz="1100" dirty="0"/>
          </a:p>
        </p:txBody>
      </p:sp>
      <p:graphicFrame>
        <p:nvGraphicFramePr>
          <p:cNvPr id="61" name="Chart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5813629"/>
              </p:ext>
            </p:extLst>
          </p:nvPr>
        </p:nvGraphicFramePr>
        <p:xfrm>
          <a:off x="1281511" y="8273787"/>
          <a:ext cx="2800784" cy="1720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" y="0"/>
            <a:ext cx="7310203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" name="Rectangle 108"/>
          <p:cNvSpPr/>
          <p:nvPr/>
        </p:nvSpPr>
        <p:spPr>
          <a:xfrm>
            <a:off x="2811940" y="6096000"/>
            <a:ext cx="18362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HEALTH PROFILE</a:t>
            </a:r>
            <a:endParaRPr lang="en-US" sz="1100" b="1" dirty="0"/>
          </a:p>
        </p:txBody>
      </p:sp>
      <p:sp>
        <p:nvSpPr>
          <p:cNvPr id="107" name="Rectangle 106"/>
          <p:cNvSpPr/>
          <p:nvPr/>
        </p:nvSpPr>
        <p:spPr>
          <a:xfrm>
            <a:off x="199991" y="6500034"/>
            <a:ext cx="322900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dirty="0"/>
              <a:t>B</a:t>
            </a:r>
            <a:r>
              <a:rPr lang="en-US" sz="1100" dirty="0" smtClean="0"/>
              <a:t>ody </a:t>
            </a:r>
            <a:r>
              <a:rPr lang="en-US" sz="1100" dirty="0"/>
              <a:t>mass index (BMI) is a measure of body fat based on height and weight that applies to adult men and </a:t>
            </a:r>
            <a:r>
              <a:rPr lang="en-US" sz="1100" dirty="0" smtClean="0"/>
              <a:t>women. According </a:t>
            </a:r>
            <a:r>
              <a:rPr lang="en-US" sz="1100" dirty="0"/>
              <a:t>to standard </a:t>
            </a:r>
            <a:r>
              <a:rPr lang="en-US" sz="1100" dirty="0" smtClean="0"/>
              <a:t>BMI </a:t>
            </a:r>
            <a:r>
              <a:rPr lang="en-US" sz="1100" dirty="0"/>
              <a:t>measurements, </a:t>
            </a:r>
            <a:r>
              <a:rPr lang="en-US" sz="1100" dirty="0" smtClean="0"/>
              <a:t>about half </a:t>
            </a:r>
            <a:r>
              <a:rPr lang="en-US" sz="1100" dirty="0"/>
              <a:t>of </a:t>
            </a:r>
            <a:r>
              <a:rPr lang="en-US" sz="1100" dirty="0" smtClean="0"/>
              <a:t>Indian respondents are </a:t>
            </a:r>
            <a:r>
              <a:rPr lang="en-US" sz="1100" dirty="0"/>
              <a:t>overweight, with 11% registering as </a:t>
            </a:r>
            <a:r>
              <a:rPr lang="en-US" sz="1100" dirty="0" smtClean="0"/>
              <a:t>obese. In comparison, 33% of New Yorkers are overweight and 23% are obese.</a:t>
            </a:r>
            <a:r>
              <a:rPr lang="en-US" sz="1100" baseline="30000" dirty="0" smtClean="0"/>
              <a:t>2</a:t>
            </a:r>
          </a:p>
          <a:p>
            <a:pPr algn="just"/>
            <a:r>
              <a:rPr lang="en-US" sz="1100" dirty="0"/>
              <a:t>When using </a:t>
            </a:r>
            <a:r>
              <a:rPr lang="en-US" sz="1100" dirty="0" smtClean="0"/>
              <a:t>Asian </a:t>
            </a:r>
            <a:r>
              <a:rPr lang="en-US" sz="1100" dirty="0"/>
              <a:t>BMI </a:t>
            </a:r>
            <a:r>
              <a:rPr lang="en-US" sz="1100" dirty="0" smtClean="0"/>
              <a:t>standards, </a:t>
            </a:r>
            <a:r>
              <a:rPr lang="en-US" sz="1100" dirty="0"/>
              <a:t>the proportions </a:t>
            </a:r>
            <a:r>
              <a:rPr lang="en-US" sz="1100" dirty="0" smtClean="0"/>
              <a:t>of overweight </a:t>
            </a:r>
            <a:r>
              <a:rPr lang="en-US" sz="1100" dirty="0"/>
              <a:t>and </a:t>
            </a:r>
            <a:r>
              <a:rPr lang="en-US" sz="1100" dirty="0" smtClean="0"/>
              <a:t>obese Indian respondents shift to 48% </a:t>
            </a:r>
            <a:r>
              <a:rPr lang="en-US" sz="1100" dirty="0"/>
              <a:t>and </a:t>
            </a:r>
            <a:r>
              <a:rPr lang="en-US" sz="1100" dirty="0" smtClean="0"/>
              <a:t>30%, respectively.</a:t>
            </a:r>
            <a:endParaRPr lang="en-US" sz="1100" dirty="0"/>
          </a:p>
        </p:txBody>
      </p:sp>
      <p:sp>
        <p:nvSpPr>
          <p:cNvPr id="37" name="Rectangle 36"/>
          <p:cNvSpPr/>
          <p:nvPr/>
        </p:nvSpPr>
        <p:spPr>
          <a:xfrm>
            <a:off x="81596" y="304800"/>
            <a:ext cx="403320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b="1" dirty="0" smtClean="0"/>
              <a:t>HEALTH INSURANCE COVERAGE</a:t>
            </a:r>
            <a:endParaRPr lang="en-US" sz="1100" dirty="0"/>
          </a:p>
        </p:txBody>
      </p:sp>
      <p:sp>
        <p:nvSpPr>
          <p:cNvPr id="39" name="Rectangle 38"/>
          <p:cNvSpPr/>
          <p:nvPr/>
        </p:nvSpPr>
        <p:spPr>
          <a:xfrm>
            <a:off x="2743200" y="119390"/>
            <a:ext cx="18362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HEALTH CARE ACCESS</a:t>
            </a:r>
            <a:endParaRPr lang="en-US" sz="1100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0" y="685800"/>
            <a:ext cx="3822701" cy="2405390"/>
            <a:chOff x="84676" y="445033"/>
            <a:chExt cx="3822701" cy="2405390"/>
          </a:xfrm>
        </p:grpSpPr>
        <p:sp>
          <p:nvSpPr>
            <p:cNvPr id="49" name="Rectangle 48"/>
            <p:cNvSpPr/>
            <p:nvPr/>
          </p:nvSpPr>
          <p:spPr>
            <a:xfrm>
              <a:off x="84676" y="445033"/>
              <a:ext cx="1231048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/>
                <a:t>32% </a:t>
              </a:r>
              <a:r>
                <a:rPr lang="en-US" sz="1100" dirty="0" smtClean="0"/>
                <a:t>have </a:t>
              </a:r>
            </a:p>
            <a:p>
              <a:pPr algn="ctr"/>
              <a:r>
                <a:rPr lang="en-US" sz="1100" b="1" dirty="0" smtClean="0"/>
                <a:t>private </a:t>
              </a:r>
              <a:r>
                <a:rPr lang="en-US" sz="1100" b="1" dirty="0"/>
                <a:t>or </a:t>
              </a:r>
              <a:r>
                <a:rPr lang="en-US" sz="1100" b="1" dirty="0" smtClean="0"/>
                <a:t>employer</a:t>
              </a:r>
              <a:endParaRPr lang="en-US" sz="1100" dirty="0"/>
            </a:p>
            <a:p>
              <a:pPr algn="ctr"/>
              <a:r>
                <a:rPr lang="en-US" sz="1100" dirty="0" smtClean="0"/>
                <a:t>coverage </a:t>
              </a:r>
              <a:endParaRPr lang="en-US" sz="11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221396" y="1911704"/>
              <a:ext cx="1685981" cy="9387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/>
                <a:t>45% </a:t>
              </a:r>
              <a:r>
                <a:rPr lang="en-US" sz="1100" dirty="0" smtClean="0"/>
                <a:t>are</a:t>
              </a:r>
              <a:r>
                <a:rPr lang="en-US" sz="1100" b="1" dirty="0" smtClean="0"/>
                <a:t> </a:t>
              </a:r>
              <a:r>
                <a:rPr lang="en-US" sz="1100" dirty="0" smtClean="0"/>
                <a:t>enrolled in</a:t>
              </a:r>
            </a:p>
            <a:p>
              <a:pPr algn="ctr"/>
              <a:r>
                <a:rPr lang="en-US" sz="1100" b="1" dirty="0" smtClean="0"/>
                <a:t>public </a:t>
              </a:r>
              <a:r>
                <a:rPr lang="en-US" sz="1100" b="1" dirty="0"/>
                <a:t>or government </a:t>
              </a:r>
              <a:r>
                <a:rPr lang="en-US" sz="1100" dirty="0"/>
                <a:t>insurance </a:t>
              </a:r>
              <a:r>
                <a:rPr lang="en-US" sz="1100" dirty="0" smtClean="0"/>
                <a:t>coverage (Medicaid</a:t>
              </a:r>
              <a:r>
                <a:rPr lang="en-US" sz="1100" dirty="0"/>
                <a:t>, </a:t>
              </a:r>
              <a:r>
                <a:rPr lang="en-US" sz="1100" dirty="0" smtClean="0"/>
                <a:t>Medicare, or other)</a:t>
              </a:r>
              <a:endParaRPr lang="en-US" sz="1100" dirty="0"/>
            </a:p>
          </p:txBody>
        </p:sp>
        <p:graphicFrame>
          <p:nvGraphicFramePr>
            <p:cNvPr id="9" name="Chart 8"/>
            <p:cNvGraphicFramePr/>
            <p:nvPr>
              <p:extLst>
                <p:ext uri="{D42A27DB-BD31-4B8C-83A1-F6EECF244321}">
                  <p14:modId xmlns:p14="http://schemas.microsoft.com/office/powerpoint/2010/main" val="2084860504"/>
                </p:ext>
              </p:extLst>
            </p:nvPr>
          </p:nvGraphicFramePr>
          <p:xfrm>
            <a:off x="688000" y="628463"/>
            <a:ext cx="2191400" cy="1752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" name="Rectangle 1"/>
            <p:cNvSpPr/>
            <p:nvPr/>
          </p:nvSpPr>
          <p:spPr>
            <a:xfrm>
              <a:off x="1924917" y="445033"/>
              <a:ext cx="1932081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/>
                <a:t>20%</a:t>
              </a:r>
              <a:r>
                <a:rPr lang="en-US" sz="1100" dirty="0" smtClean="0"/>
                <a:t> </a:t>
              </a:r>
              <a:r>
                <a:rPr lang="en-US" sz="1100" b="1" dirty="0" smtClean="0"/>
                <a:t>do </a:t>
              </a:r>
              <a:r>
                <a:rPr lang="en-US" sz="1100" b="1" dirty="0"/>
                <a:t>not </a:t>
              </a:r>
              <a:r>
                <a:rPr lang="en-US" sz="1100" b="1" dirty="0" smtClean="0"/>
                <a:t>have</a:t>
              </a:r>
            </a:p>
            <a:p>
              <a:pPr algn="ctr"/>
              <a:r>
                <a:rPr lang="en-US" sz="1100" dirty="0" smtClean="0"/>
                <a:t>health insurance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51694" y="3438621"/>
            <a:ext cx="3780382" cy="2563053"/>
            <a:chOff x="151694" y="2735411"/>
            <a:chExt cx="3780382" cy="2265388"/>
          </a:xfrm>
        </p:grpSpPr>
        <p:sp>
          <p:nvSpPr>
            <p:cNvPr id="41" name="Rectangle 40"/>
            <p:cNvSpPr/>
            <p:nvPr/>
          </p:nvSpPr>
          <p:spPr>
            <a:xfrm>
              <a:off x="151694" y="3871865"/>
              <a:ext cx="3658306" cy="11289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91% saw </a:t>
              </a:r>
              <a:r>
                <a:rPr lang="en-US" sz="1100" dirty="0"/>
                <a:t>a health care provider</a:t>
              </a:r>
              <a:r>
                <a:rPr lang="en-US" sz="1100" dirty="0" smtClean="0"/>
                <a:t> for a routine physical checkup in the past year, in comparison to 88% of all New Yorkers</a:t>
              </a:r>
              <a:r>
                <a:rPr lang="en-US" sz="1100" baseline="30000" dirty="0"/>
                <a:t>2</a:t>
              </a:r>
              <a:endParaRPr lang="en-US" sz="1100" baseline="30000" dirty="0" smtClean="0"/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/>
                <a:t>3</a:t>
              </a:r>
              <a:r>
                <a:rPr lang="en-US" sz="1100" dirty="0" smtClean="0"/>
                <a:t>% of respondents have never </a:t>
              </a:r>
              <a:r>
                <a:rPr lang="en-US" sz="1100" dirty="0"/>
                <a:t>had </a:t>
              </a:r>
              <a:r>
                <a:rPr lang="en-US" sz="1100" dirty="0" smtClean="0"/>
                <a:t>a check-up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45% see a </a:t>
              </a:r>
              <a:r>
                <a:rPr lang="en-US" sz="1100" dirty="0"/>
                <a:t>private doctor </a:t>
              </a:r>
              <a:r>
                <a:rPr lang="en-US" sz="1100" dirty="0" smtClean="0"/>
                <a:t>when sick </a:t>
              </a:r>
              <a:r>
                <a:rPr lang="en-US" sz="1100" dirty="0"/>
                <a:t>or </a:t>
              </a:r>
              <a:r>
                <a:rPr lang="en-US" sz="1100" dirty="0" smtClean="0"/>
                <a:t>injured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14% take medicine at home without consulting a doctor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762000" y="2735411"/>
              <a:ext cx="3170076" cy="442487"/>
              <a:chOff x="762000" y="2531130"/>
              <a:chExt cx="3170076" cy="442487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762000" y="2542730"/>
                <a:ext cx="990600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100" b="1" dirty="0" smtClean="0"/>
                  <a:t>ROUTINE CHECKUPS</a:t>
                </a:r>
                <a:endParaRPr lang="en-US" sz="1100" dirty="0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712876" y="2531130"/>
                <a:ext cx="1219200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100" b="1" dirty="0" smtClean="0"/>
                  <a:t>MEDICAL EMERGENCY</a:t>
                </a:r>
                <a:endParaRPr lang="en-US" sz="1100" dirty="0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1676400" y="2623305"/>
                <a:ext cx="497998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100" b="1" dirty="0" smtClean="0"/>
                  <a:t>VS.</a:t>
                </a:r>
                <a:endParaRPr lang="en-US" sz="1100" dirty="0"/>
              </a:p>
            </p:txBody>
          </p:sp>
        </p:grpSp>
        <p:sp>
          <p:nvSpPr>
            <p:cNvPr id="3" name="Rectangle 2"/>
            <p:cNvSpPr/>
            <p:nvPr/>
          </p:nvSpPr>
          <p:spPr>
            <a:xfrm>
              <a:off x="152400" y="3333062"/>
              <a:ext cx="3508930" cy="4624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i="1" dirty="0" smtClean="0"/>
                <a:t>29% of respondents visit </a:t>
              </a:r>
              <a:r>
                <a:rPr lang="en-US" sz="1400" b="1" i="1" dirty="0"/>
                <a:t>the </a:t>
              </a:r>
              <a:r>
                <a:rPr lang="en-US" sz="1400" b="1" i="1" dirty="0" smtClean="0"/>
                <a:t>ER for medical attention when sick or injured</a:t>
              </a:r>
              <a:endParaRPr lang="en-US" sz="1400" b="1" i="1" dirty="0"/>
            </a:p>
          </p:txBody>
        </p:sp>
      </p:grpSp>
      <p:sp>
        <p:nvSpPr>
          <p:cNvPr id="89" name="Rectangle 88"/>
          <p:cNvSpPr/>
          <p:nvPr/>
        </p:nvSpPr>
        <p:spPr>
          <a:xfrm>
            <a:off x="4095376" y="5274675"/>
            <a:ext cx="29912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3810000" y="373559"/>
            <a:ext cx="31623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HEALTH </a:t>
            </a:r>
            <a:r>
              <a:rPr lang="en-US" sz="1100" b="1" dirty="0"/>
              <a:t>INFORMATION</a:t>
            </a:r>
          </a:p>
          <a:p>
            <a:pPr algn="just"/>
            <a:r>
              <a:rPr lang="en-US" sz="1100" dirty="0" smtClean="0"/>
              <a:t>The Indian </a:t>
            </a:r>
            <a:r>
              <a:rPr lang="en-US" sz="1100" dirty="0"/>
              <a:t>CHRNA </a:t>
            </a:r>
            <a:r>
              <a:rPr lang="en-US" sz="1100" dirty="0" smtClean="0"/>
              <a:t>respondents get their health </a:t>
            </a:r>
            <a:r>
              <a:rPr lang="en-US" sz="1100" dirty="0"/>
              <a:t>information </a:t>
            </a:r>
            <a:r>
              <a:rPr lang="en-US" sz="1100" dirty="0" smtClean="0"/>
              <a:t>and hear about services primarily from:</a:t>
            </a:r>
            <a:endParaRPr lang="en-US" sz="1100" dirty="0"/>
          </a:p>
        </p:txBody>
      </p:sp>
      <p:sp>
        <p:nvSpPr>
          <p:cNvPr id="70" name="Rectangle 69"/>
          <p:cNvSpPr/>
          <p:nvPr/>
        </p:nvSpPr>
        <p:spPr>
          <a:xfrm>
            <a:off x="3835400" y="4886069"/>
            <a:ext cx="34162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b="1" dirty="0" smtClean="0"/>
              <a:t>DID YOU KNOW?</a:t>
            </a:r>
            <a:endParaRPr lang="en-US" sz="1100" b="1" dirty="0"/>
          </a:p>
          <a:p>
            <a:pPr algn="just"/>
            <a:r>
              <a:rPr lang="en-US" sz="1100" dirty="0" smtClean="0"/>
              <a:t>17</a:t>
            </a:r>
            <a:r>
              <a:rPr lang="en-US" sz="1100" dirty="0"/>
              <a:t>% </a:t>
            </a:r>
            <a:r>
              <a:rPr lang="en-US" sz="1100" dirty="0" smtClean="0"/>
              <a:t>of Indian CHRNA respondents </a:t>
            </a:r>
            <a:r>
              <a:rPr lang="en-US" sz="1100" dirty="0"/>
              <a:t>reported </a:t>
            </a:r>
            <a:r>
              <a:rPr lang="en-US" sz="1100" dirty="0" smtClean="0"/>
              <a:t>difficulty obtaining necessary </a:t>
            </a:r>
            <a:r>
              <a:rPr lang="en-US" sz="1100" dirty="0"/>
              <a:t>medical care, </a:t>
            </a:r>
            <a:r>
              <a:rPr lang="en-US" sz="1100" dirty="0" smtClean="0"/>
              <a:t>tests, </a:t>
            </a:r>
            <a:r>
              <a:rPr lang="en-US" sz="1100" dirty="0"/>
              <a:t>or treatments </a:t>
            </a:r>
            <a:r>
              <a:rPr lang="en-US" sz="1100" dirty="0" smtClean="0"/>
              <a:t>in </a:t>
            </a:r>
            <a:r>
              <a:rPr lang="en-US" sz="1100" dirty="0"/>
              <a:t>the last </a:t>
            </a:r>
            <a:r>
              <a:rPr lang="en-US" sz="1100" dirty="0" smtClean="0"/>
              <a:t>year. Reasons given were because of </a:t>
            </a:r>
            <a:r>
              <a:rPr lang="en-US" sz="1100" b="1" dirty="0" smtClean="0"/>
              <a:t>cost </a:t>
            </a:r>
            <a:r>
              <a:rPr lang="en-US" sz="1100" dirty="0" smtClean="0"/>
              <a:t>(54%) or because they could not get  </a:t>
            </a:r>
            <a:r>
              <a:rPr lang="en-US" sz="1100" b="1" dirty="0" smtClean="0"/>
              <a:t>time off from work </a:t>
            </a:r>
            <a:r>
              <a:rPr lang="en-US" sz="1100" dirty="0" smtClean="0"/>
              <a:t>(15%).</a:t>
            </a:r>
            <a:endParaRPr lang="en-US" sz="1100" dirty="0"/>
          </a:p>
        </p:txBody>
      </p:sp>
      <p:sp>
        <p:nvSpPr>
          <p:cNvPr id="43" name="Rectangle 42"/>
          <p:cNvSpPr/>
          <p:nvPr/>
        </p:nvSpPr>
        <p:spPr>
          <a:xfrm>
            <a:off x="3835400" y="2710696"/>
            <a:ext cx="28702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HEALTH CARE PROVIDERS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5% do not have </a:t>
            </a:r>
            <a:r>
              <a:rPr lang="en-US" sz="1100" dirty="0"/>
              <a:t>a regular health care provider </a:t>
            </a:r>
            <a:endParaRPr lang="en-US" sz="1100" dirty="0" smtClean="0"/>
          </a:p>
          <a:p>
            <a:pPr algn="just"/>
            <a:r>
              <a:rPr lang="en-US" sz="1100" dirty="0" smtClean="0"/>
              <a:t>Among those with a regular provider: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24% to some extent feel that their doctor looks down on them and the way they live their life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27% did not understand everything their doctor discussed with them during their last visit.</a:t>
            </a:r>
            <a:endParaRPr lang="en-US" sz="11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234876" y="3124200"/>
            <a:ext cx="3422724" cy="0"/>
          </a:xfrm>
          <a:prstGeom prst="line">
            <a:avLst/>
          </a:prstGeom>
          <a:ln w="2540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848955" y="4495800"/>
            <a:ext cx="3294016" cy="0"/>
          </a:xfrm>
          <a:prstGeom prst="line">
            <a:avLst/>
          </a:prstGeom>
          <a:ln w="2540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822701" y="2667000"/>
            <a:ext cx="3346524" cy="0"/>
          </a:xfrm>
          <a:prstGeom prst="line">
            <a:avLst/>
          </a:prstGeom>
          <a:ln w="2540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0" y="6096000"/>
            <a:ext cx="7308924" cy="0"/>
          </a:xfrm>
          <a:prstGeom prst="line">
            <a:avLst/>
          </a:prstGeom>
          <a:ln w="2540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69924" y="8394159"/>
            <a:ext cx="7239000" cy="1623269"/>
            <a:chOff x="76200" y="8510081"/>
            <a:chExt cx="7239000" cy="1623269"/>
          </a:xfrm>
        </p:grpSpPr>
        <p:sp>
          <p:nvSpPr>
            <p:cNvPr id="114" name="Rectangle 113"/>
            <p:cNvSpPr/>
            <p:nvPr/>
          </p:nvSpPr>
          <p:spPr>
            <a:xfrm>
              <a:off x="1181099" y="8686800"/>
              <a:ext cx="6134101" cy="1446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dirty="0" smtClean="0"/>
                <a:t>Sedentary lifestyle is related to many chronic diseases such as obesity, diabetes, heart diseases, and depression. 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b="1" dirty="0" smtClean="0"/>
                <a:t>30%</a:t>
              </a:r>
              <a:r>
                <a:rPr lang="en-US" sz="1100" dirty="0" smtClean="0"/>
                <a:t> of Indian respondents </a:t>
              </a:r>
              <a:r>
                <a:rPr lang="en-US" sz="1100" b="1" dirty="0" smtClean="0"/>
                <a:t>do not</a:t>
              </a:r>
              <a:r>
                <a:rPr lang="en-US" sz="1100" dirty="0" smtClean="0"/>
                <a:t> </a:t>
              </a:r>
              <a:r>
                <a:rPr lang="en-US" sz="1100" dirty="0" smtClean="0"/>
                <a:t>engage in </a:t>
              </a:r>
              <a:r>
                <a:rPr lang="en-US" sz="1100" b="1" dirty="0" smtClean="0"/>
                <a:t>any</a:t>
              </a:r>
              <a:r>
                <a:rPr lang="en-US" sz="1100" dirty="0" smtClean="0"/>
                <a:t> weekly physical activity, compared to 26% of New Yorkers overall</a:t>
              </a:r>
              <a:r>
                <a:rPr lang="en-US" sz="1100" baseline="30000" dirty="0" smtClean="0"/>
                <a:t>2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About </a:t>
              </a:r>
              <a:r>
                <a:rPr lang="en-US" sz="1100" b="1" dirty="0" smtClean="0"/>
                <a:t>40%</a:t>
              </a:r>
              <a:r>
                <a:rPr lang="en-US" sz="1100" dirty="0" smtClean="0"/>
                <a:t> engage in </a:t>
              </a:r>
              <a:r>
                <a:rPr lang="en-US" sz="1100" dirty="0"/>
                <a:t>sufficient </a:t>
              </a:r>
              <a:r>
                <a:rPr lang="en-US" sz="1100" dirty="0" smtClean="0"/>
                <a:t>weekly physical activity, compared to 67% of New Yorkers.</a:t>
              </a:r>
              <a:r>
                <a:rPr lang="en-US" sz="1100" baseline="30000" dirty="0" smtClean="0"/>
                <a:t>2</a:t>
              </a:r>
              <a:r>
                <a:rPr lang="en-US" sz="1100" dirty="0" smtClean="0"/>
                <a:t> Sufficient physical activity means spending &gt;150 minutes per week engaging in </a:t>
              </a:r>
              <a:r>
                <a:rPr lang="en-US" sz="1100" dirty="0"/>
                <a:t>moderate physical activity, </a:t>
              </a:r>
              <a:r>
                <a:rPr lang="en-US" sz="1100" dirty="0" smtClean="0"/>
                <a:t>&gt; 75 </a:t>
              </a:r>
              <a:r>
                <a:rPr lang="en-US" sz="1100" dirty="0"/>
                <a:t>minutes a week </a:t>
              </a:r>
              <a:r>
                <a:rPr lang="en-US" sz="1100" dirty="0" smtClean="0"/>
                <a:t>engaging in </a:t>
              </a:r>
              <a:r>
                <a:rPr lang="en-US" sz="1100" dirty="0"/>
                <a:t>vigorous physical </a:t>
              </a:r>
              <a:r>
                <a:rPr lang="en-US" sz="1100" dirty="0" smtClean="0"/>
                <a:t>activity, or a combination of </a:t>
              </a:r>
              <a:r>
                <a:rPr lang="en-US" sz="1100" dirty="0" smtClean="0"/>
                <a:t>both</a:t>
              </a:r>
              <a:endParaRPr lang="en-US" sz="1100" dirty="0"/>
            </a:p>
          </p:txBody>
        </p:sp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8683000"/>
              <a:ext cx="627724" cy="1032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8" name="Picture 6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8696763"/>
              <a:ext cx="627724" cy="1032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7" name="Rectangle 66"/>
            <p:cNvSpPr/>
            <p:nvPr/>
          </p:nvSpPr>
          <p:spPr>
            <a:xfrm>
              <a:off x="1161124" y="8510081"/>
              <a:ext cx="1658276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smtClean="0"/>
                <a:t>PHYSICAL ACTIVITY</a:t>
              </a:r>
              <a:endParaRPr lang="en-US" sz="1100" dirty="0"/>
            </a:p>
          </p:txBody>
        </p:sp>
      </p:grpSp>
      <p:sp>
        <p:nvSpPr>
          <p:cNvPr id="69" name="Rectangle 68"/>
          <p:cNvSpPr/>
          <p:nvPr/>
        </p:nvSpPr>
        <p:spPr>
          <a:xfrm>
            <a:off x="182190" y="6291590"/>
            <a:ext cx="26289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b="1" dirty="0" smtClean="0"/>
              <a:t>OVERWEIGHT/OBESITY</a:t>
            </a:r>
            <a:endParaRPr lang="en-US" sz="11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3981450" y="6362700"/>
            <a:ext cx="3270249" cy="1372409"/>
            <a:chOff x="3924300" y="6758970"/>
            <a:chExt cx="3270249" cy="1372409"/>
          </a:xfrm>
        </p:grpSpPr>
        <p:sp>
          <p:nvSpPr>
            <p:cNvPr id="60" name="Rectangle 59"/>
            <p:cNvSpPr/>
            <p:nvPr/>
          </p:nvSpPr>
          <p:spPr>
            <a:xfrm>
              <a:off x="3956049" y="7023383"/>
              <a:ext cx="3238500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About 17% </a:t>
              </a:r>
              <a:r>
                <a:rPr lang="en-US" sz="1100" dirty="0"/>
                <a:t>of </a:t>
              </a:r>
              <a:r>
                <a:rPr lang="en-US" sz="1100" dirty="0" smtClean="0"/>
                <a:t>survey </a:t>
              </a:r>
              <a:r>
                <a:rPr lang="en-US" sz="1100" dirty="0"/>
                <a:t>participants “sometimes” </a:t>
              </a:r>
              <a:r>
                <a:rPr lang="en-US" sz="1100" dirty="0" smtClean="0"/>
                <a:t>worry about </a:t>
              </a:r>
              <a:r>
                <a:rPr lang="en-US" sz="1100" dirty="0"/>
                <a:t>having enough money to buy nutritious </a:t>
              </a:r>
              <a:r>
                <a:rPr lang="en-US" sz="1100" dirty="0" smtClean="0"/>
                <a:t>meals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43% reported that their homes are a 10-minute-walk or more away from a place to buy </a:t>
              </a:r>
              <a:r>
                <a:rPr lang="en-US" sz="1100" dirty="0"/>
                <a:t>fresh fruits and </a:t>
              </a:r>
              <a:r>
                <a:rPr lang="en-US" sz="1100" dirty="0" smtClean="0"/>
                <a:t>vegetables.</a:t>
              </a:r>
              <a:endParaRPr lang="en-US" sz="1100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924300" y="6758970"/>
              <a:ext cx="2628900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b="1" dirty="0" smtClean="0"/>
                <a:t>ACCESS TO HEALTHY FOOD</a:t>
              </a:r>
              <a:endParaRPr lang="en-US" sz="1100" dirty="0"/>
            </a:p>
          </p:txBody>
        </p:sp>
      </p:grpSp>
      <p:sp>
        <p:nvSpPr>
          <p:cNvPr id="73" name="Rectangle 72"/>
          <p:cNvSpPr/>
          <p:nvPr/>
        </p:nvSpPr>
        <p:spPr>
          <a:xfrm>
            <a:off x="3808067" y="4538990"/>
            <a:ext cx="3352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BARRIERS TO HEALTH CARE</a:t>
            </a:r>
            <a:endParaRPr lang="en-US" sz="1100" dirty="0"/>
          </a:p>
        </p:txBody>
      </p:sp>
      <p:pic>
        <p:nvPicPr>
          <p:cNvPr id="72" name="Picture 71" descr="https://upload.wikimedia.org/wikipedia/commons/thumb/0/03/Checklist_Noun_project_5166.svg/2000px-Checklist_Noun_project_5166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90" y="3295650"/>
            <a:ext cx="596614" cy="621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upload.wikimedia.org/wikipedia/commons/thumb/a/a9/Green_hospital_icon.svg/2000px-Green_hospital_icon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702" y="3239556"/>
            <a:ext cx="660498" cy="699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6" descr="First Aid, Help, Medical Care, Plus, Sign, Symbol, Icon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450" y="3040805"/>
            <a:ext cx="571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res.freestockphotos.biz/pictures/15/15909-illustration-of-bananas-pv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678" y="7790596"/>
            <a:ext cx="713975" cy="71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AutoShape 12" descr="https://upload.wikimedia.org/wikipedia/commons/0/06/Red_apple.svg"/>
          <p:cNvSpPr>
            <a:spLocks noChangeAspect="1" noChangeArrowheads="1"/>
          </p:cNvSpPr>
          <p:nvPr/>
        </p:nvSpPr>
        <p:spPr bwMode="auto">
          <a:xfrm>
            <a:off x="460375" y="-715963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2" name="Picture 14" descr="http://cliparts.co/cliparts/Lcd/ooa/Lcdooan6i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856" y="7857620"/>
            <a:ext cx="525340" cy="59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res.freestockphotos.biz/pictures/15/15176-illustration-of-a-carrot-pv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88430">
            <a:off x="5346251" y="7905327"/>
            <a:ext cx="1133366" cy="33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://res.freestockphotos.biz/pictures/16/16749-illustration-of-broccoli-pv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143" y="7807449"/>
            <a:ext cx="663169" cy="680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http://sydneysleepdentistry.com.au/wp-content/uploads/2013/12/Obesity.Icon_.Child_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475" y="6674094"/>
            <a:ext cx="784605" cy="1218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4" name="Chart 83"/>
          <p:cNvGraphicFramePr/>
          <p:nvPr>
            <p:extLst>
              <p:ext uri="{D42A27DB-BD31-4B8C-83A1-F6EECF244321}">
                <p14:modId xmlns:p14="http://schemas.microsoft.com/office/powerpoint/2010/main" val="3582488663"/>
              </p:ext>
            </p:extLst>
          </p:nvPr>
        </p:nvGraphicFramePr>
        <p:xfrm>
          <a:off x="3971143" y="745756"/>
          <a:ext cx="3176467" cy="1952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</p:spTree>
    <p:extLst>
      <p:ext uri="{BB962C8B-B14F-4D97-AF65-F5344CB8AC3E}">
        <p14:creationId xmlns:p14="http://schemas.microsoft.com/office/powerpoint/2010/main" val="282033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 descr="Image result for emergency icon exclamation point triang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-152400" y="3581400"/>
            <a:ext cx="3657599" cy="4709518"/>
            <a:chOff x="-3975244" y="2233642"/>
            <a:chExt cx="3575415" cy="4709518"/>
          </a:xfrm>
        </p:grpSpPr>
        <p:grpSp>
          <p:nvGrpSpPr>
            <p:cNvPr id="52" name="Group 51"/>
            <p:cNvGrpSpPr/>
            <p:nvPr/>
          </p:nvGrpSpPr>
          <p:grpSpPr>
            <a:xfrm>
              <a:off x="-3975244" y="2233642"/>
              <a:ext cx="3575415" cy="4709518"/>
              <a:chOff x="-241445" y="-489466"/>
              <a:chExt cx="3575415" cy="4709518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-2" y="1419285"/>
                <a:ext cx="3333971" cy="28007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 algn="just">
                  <a:buFont typeface="Arial" pitchFamily="34" charset="0"/>
                  <a:buChar char="•"/>
                </a:pPr>
                <a:r>
                  <a:rPr lang="en-US" sz="1100" dirty="0" smtClean="0"/>
                  <a:t>80% of Indian CHRNA respondents received a checkup for cholesterol in the last year</a:t>
                </a:r>
              </a:p>
              <a:p>
                <a:pPr marL="171450" indent="-171450" algn="just">
                  <a:buFont typeface="Arial" pitchFamily="34" charset="0"/>
                  <a:buChar char="•"/>
                </a:pPr>
                <a:r>
                  <a:rPr lang="en-US" sz="1100" b="1" dirty="0" smtClean="0"/>
                  <a:t>36%</a:t>
                </a:r>
                <a:r>
                  <a:rPr lang="en-US" sz="1100" dirty="0" smtClean="0"/>
                  <a:t> </a:t>
                </a:r>
                <a:r>
                  <a:rPr lang="en-US" sz="1100" dirty="0" smtClean="0"/>
                  <a:t>have been</a:t>
                </a:r>
                <a:r>
                  <a:rPr lang="en-US" sz="1100" dirty="0" smtClean="0"/>
                  <a:t> </a:t>
                </a:r>
                <a:r>
                  <a:rPr lang="en-US" sz="1100" dirty="0" smtClean="0"/>
                  <a:t>told they have </a:t>
                </a:r>
                <a:r>
                  <a:rPr lang="en-US" sz="1100" b="1" dirty="0"/>
                  <a:t>high </a:t>
                </a:r>
                <a:r>
                  <a:rPr lang="en-US" sz="1100" b="1" dirty="0" smtClean="0"/>
                  <a:t>cholesterol</a:t>
                </a:r>
                <a:r>
                  <a:rPr lang="en-US" sz="1100" dirty="0" smtClean="0"/>
                  <a:t>. In comparison, 30% of New Yorkers were told the same </a:t>
                </a:r>
                <a:r>
                  <a:rPr lang="en-US" sz="1100" dirty="0"/>
                  <a:t>thing by </a:t>
                </a:r>
                <a:r>
                  <a:rPr lang="en-US" sz="1100" dirty="0" smtClean="0"/>
                  <a:t>their physicians</a:t>
                </a:r>
                <a:r>
                  <a:rPr lang="en-US" sz="1100" baseline="30000" dirty="0"/>
                  <a:t>2</a:t>
                </a:r>
                <a:endParaRPr lang="en-US" sz="1100" baseline="30000" dirty="0" smtClean="0"/>
              </a:p>
              <a:p>
                <a:pPr marL="667309" lvl="1" indent="-171450" algn="just">
                  <a:buFont typeface="Arial" pitchFamily="34" charset="0"/>
                  <a:buChar char="•"/>
                </a:pPr>
                <a:r>
                  <a:rPr lang="en-US" sz="1100" dirty="0" smtClean="0"/>
                  <a:t>69% of respondents with high cholesterol are </a:t>
                </a:r>
                <a:r>
                  <a:rPr lang="en-US" sz="1100" dirty="0"/>
                  <a:t>currently taking medications for high </a:t>
                </a:r>
                <a:r>
                  <a:rPr lang="en-US" sz="1100" dirty="0" smtClean="0"/>
                  <a:t>cholesterol</a:t>
                </a:r>
                <a:endParaRPr lang="en-US" sz="1100" dirty="0"/>
              </a:p>
              <a:p>
                <a:pPr marL="171450" indent="-171450" algn="just">
                  <a:buFont typeface="Arial" pitchFamily="34" charset="0"/>
                  <a:buChar char="•"/>
                </a:pPr>
                <a:r>
                  <a:rPr lang="en-US" sz="1100" dirty="0" smtClean="0"/>
                  <a:t>83% of respondents had </a:t>
                </a:r>
                <a:r>
                  <a:rPr lang="en-US" sz="1100" dirty="0"/>
                  <a:t>their blood pressure checked in the last </a:t>
                </a:r>
                <a:r>
                  <a:rPr lang="en-US" sz="1100" dirty="0" smtClean="0"/>
                  <a:t>year</a:t>
                </a:r>
              </a:p>
              <a:p>
                <a:pPr marL="171450" indent="-171450" algn="just">
                  <a:buFont typeface="Arial" pitchFamily="34" charset="0"/>
                  <a:buChar char="•"/>
                </a:pPr>
                <a:r>
                  <a:rPr lang="en-US" sz="1100" b="1" dirty="0" smtClean="0"/>
                  <a:t>21% </a:t>
                </a:r>
                <a:r>
                  <a:rPr lang="en-US" sz="1100" dirty="0" smtClean="0"/>
                  <a:t>have been</a:t>
                </a:r>
                <a:r>
                  <a:rPr lang="en-US" sz="1100" dirty="0" smtClean="0"/>
                  <a:t> </a:t>
                </a:r>
                <a:r>
                  <a:rPr lang="en-US" sz="1100" dirty="0"/>
                  <a:t>told they have </a:t>
                </a:r>
                <a:r>
                  <a:rPr lang="en-US" sz="1100" b="1" dirty="0"/>
                  <a:t>high blood </a:t>
                </a:r>
                <a:r>
                  <a:rPr lang="en-US" sz="1100" b="1" dirty="0" smtClean="0"/>
                  <a:t>pressure</a:t>
                </a:r>
                <a:r>
                  <a:rPr lang="en-US" sz="1100" dirty="0" smtClean="0"/>
                  <a:t>, while 29% </a:t>
                </a:r>
                <a:r>
                  <a:rPr lang="en-US" sz="1100" dirty="0"/>
                  <a:t>of New Yorkers were told the same thing by their </a:t>
                </a:r>
                <a:r>
                  <a:rPr lang="en-US" sz="1100" dirty="0" smtClean="0"/>
                  <a:t>physicians</a:t>
                </a:r>
                <a:r>
                  <a:rPr lang="en-US" sz="1100" baseline="30000" dirty="0"/>
                  <a:t>2</a:t>
                </a:r>
                <a:endParaRPr lang="en-US" sz="1100" baseline="30000" dirty="0" smtClean="0"/>
              </a:p>
              <a:p>
                <a:pPr marL="667309" lvl="1" indent="-171450" algn="just">
                  <a:buFont typeface="Arial" pitchFamily="34" charset="0"/>
                  <a:buChar char="•"/>
                </a:pPr>
                <a:r>
                  <a:rPr lang="en-US" sz="1100" dirty="0" smtClean="0"/>
                  <a:t>87% </a:t>
                </a:r>
                <a:r>
                  <a:rPr lang="en-US" sz="1100" dirty="0"/>
                  <a:t>of </a:t>
                </a:r>
                <a:r>
                  <a:rPr lang="en-US" sz="1100" dirty="0" smtClean="0"/>
                  <a:t>respondents with high blood pressure are currently </a:t>
                </a:r>
                <a:r>
                  <a:rPr lang="en-US" sz="1100" dirty="0"/>
                  <a:t>taking medications for high blood </a:t>
                </a:r>
                <a:r>
                  <a:rPr lang="en-US" sz="1100" dirty="0" smtClean="0"/>
                  <a:t>pressure</a:t>
                </a:r>
              </a:p>
            </p:txBody>
          </p:sp>
          <p:grpSp>
            <p:nvGrpSpPr>
              <p:cNvPr id="54" name="Group 53"/>
              <p:cNvGrpSpPr/>
              <p:nvPr/>
            </p:nvGrpSpPr>
            <p:grpSpPr>
              <a:xfrm>
                <a:off x="-241445" y="285048"/>
                <a:ext cx="3575414" cy="1272614"/>
                <a:chOff x="-241444" y="-430092"/>
                <a:chExt cx="3575414" cy="1272614"/>
              </a:xfrm>
            </p:grpSpPr>
            <p:graphicFrame>
              <p:nvGraphicFramePr>
                <p:cNvPr id="60" name="Chart 59"/>
                <p:cNvGraphicFramePr/>
                <p:nvPr>
                  <p:extLst>
                    <p:ext uri="{D42A27DB-BD31-4B8C-83A1-F6EECF244321}">
                      <p14:modId xmlns:p14="http://schemas.microsoft.com/office/powerpoint/2010/main" val="2670890602"/>
                    </p:ext>
                  </p:extLst>
                </p:nvPr>
              </p:nvGraphicFramePr>
              <p:xfrm>
                <a:off x="-241444" y="-430092"/>
                <a:ext cx="1524000" cy="1272614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  <p:sp>
              <p:nvSpPr>
                <p:cNvPr id="61" name="Rectangle 60"/>
                <p:cNvSpPr/>
                <p:nvPr/>
              </p:nvSpPr>
              <p:spPr>
                <a:xfrm>
                  <a:off x="914399" y="-136770"/>
                  <a:ext cx="2419571" cy="60016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1100" dirty="0" smtClean="0"/>
                    <a:t>of respondents said CVD </a:t>
                  </a:r>
                  <a:r>
                    <a:rPr lang="en-US" sz="1100" dirty="0"/>
                    <a:t>is a </a:t>
                  </a:r>
                  <a:r>
                    <a:rPr lang="en-US" sz="1100" b="1" dirty="0"/>
                    <a:t>major concern</a:t>
                  </a:r>
                  <a:r>
                    <a:rPr lang="en-US" sz="1100" dirty="0"/>
                    <a:t> for themselves </a:t>
                  </a:r>
                  <a:r>
                    <a:rPr lang="en-US" sz="1100" dirty="0" smtClean="0"/>
                    <a:t>or for </a:t>
                  </a:r>
                  <a:r>
                    <a:rPr lang="en-US" sz="1100" dirty="0"/>
                    <a:t>their </a:t>
                  </a:r>
                  <a:r>
                    <a:rPr lang="en-US" sz="1100" dirty="0" smtClean="0"/>
                    <a:t>families</a:t>
                  </a:r>
                  <a:endParaRPr lang="en-US" sz="1100" dirty="0"/>
                </a:p>
              </p:txBody>
            </p:sp>
          </p:grpSp>
          <p:sp>
            <p:nvSpPr>
              <p:cNvPr id="55" name="Rectangle 54"/>
              <p:cNvSpPr/>
              <p:nvPr/>
            </p:nvSpPr>
            <p:spPr>
              <a:xfrm>
                <a:off x="-9364" y="-489466"/>
                <a:ext cx="3343334" cy="9387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100" b="1" dirty="0" smtClean="0"/>
                  <a:t>RISK FOR CARDIOVASCULAR DISEASES</a:t>
                </a:r>
              </a:p>
              <a:p>
                <a:pPr algn="just"/>
                <a:endParaRPr lang="en-US" sz="1100" dirty="0" smtClean="0"/>
              </a:p>
              <a:p>
                <a:pPr algn="just"/>
                <a:r>
                  <a:rPr lang="en-US" sz="1100" dirty="0" smtClean="0"/>
                  <a:t>High cholesterol levels and high blood pressure are risk factors of cardiovascular diseases (CVD), which can lead to heart disease and stroke. </a:t>
                </a:r>
                <a:endParaRPr lang="en-US" sz="1100" dirty="0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914399" y="2287082"/>
                <a:ext cx="2286000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endParaRPr lang="en-US" sz="1100" dirty="0"/>
              </a:p>
            </p:txBody>
          </p:sp>
        </p:grpSp>
        <p:sp>
          <p:nvSpPr>
            <p:cNvPr id="43" name="Rectangle 42"/>
            <p:cNvSpPr/>
            <p:nvPr/>
          </p:nvSpPr>
          <p:spPr>
            <a:xfrm>
              <a:off x="-3221550" y="3470755"/>
              <a:ext cx="533400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b="1" dirty="0" smtClean="0"/>
                <a:t>51%</a:t>
              </a:r>
              <a:endParaRPr lang="en-US" sz="1100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266815" y="204947"/>
            <a:ext cx="306615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/>
              <a:t>ORAL HEALTH IS</a:t>
            </a:r>
          </a:p>
          <a:p>
            <a:pPr algn="ctr"/>
            <a:r>
              <a:rPr lang="en-US" sz="1200" b="1" dirty="0" smtClean="0"/>
              <a:t>ONE OF THE TOP HEALTH CONCERNS</a:t>
            </a:r>
          </a:p>
          <a:p>
            <a:pPr algn="ctr"/>
            <a:endParaRPr lang="en-US" sz="400" dirty="0" smtClean="0"/>
          </a:p>
          <a:p>
            <a:pPr algn="ctr"/>
            <a:r>
              <a:rPr lang="en-US" sz="1100" dirty="0" smtClean="0"/>
              <a:t>About 44% of Indian CHRNA respondents rate </a:t>
            </a:r>
            <a:r>
              <a:rPr lang="en-US" sz="1100" dirty="0"/>
              <a:t>their oral </a:t>
            </a:r>
            <a:r>
              <a:rPr lang="en-US" sz="1100" dirty="0" smtClean="0"/>
              <a:t>health as “POOR” </a:t>
            </a:r>
            <a:r>
              <a:rPr lang="en-US" sz="1100" dirty="0"/>
              <a:t>or </a:t>
            </a:r>
            <a:r>
              <a:rPr lang="en-US" sz="1100" dirty="0" smtClean="0"/>
              <a:t>“FAIR”</a:t>
            </a:r>
            <a:endParaRPr lang="en-US" sz="1100" dirty="0"/>
          </a:p>
        </p:txBody>
      </p:sp>
      <p:sp>
        <p:nvSpPr>
          <p:cNvPr id="77" name="Rectangle 76"/>
          <p:cNvSpPr/>
          <p:nvPr/>
        </p:nvSpPr>
        <p:spPr>
          <a:xfrm>
            <a:off x="3581400" y="5029200"/>
            <a:ext cx="362053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b="1" dirty="0" smtClean="0"/>
              <a:t>COMPARISON OF CANCER SCREENING RATES</a:t>
            </a:r>
          </a:p>
          <a:p>
            <a:pPr algn="just"/>
            <a:endParaRPr lang="en-US" sz="1100" b="1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Only </a:t>
            </a:r>
            <a:r>
              <a:rPr lang="en-US" sz="1100" b="1" dirty="0" smtClean="0"/>
              <a:t>53%</a:t>
            </a:r>
            <a:r>
              <a:rPr lang="en-US" sz="1100" dirty="0" smtClean="0"/>
              <a:t> of Indian CHRNA respondents 50+ years old have received a colonoscopy compared to </a:t>
            </a:r>
            <a:r>
              <a:rPr lang="en-US" sz="1100" b="1" dirty="0" smtClean="0"/>
              <a:t>69%</a:t>
            </a:r>
            <a:r>
              <a:rPr lang="en-US" sz="1100" b="1" dirty="0"/>
              <a:t> </a:t>
            </a:r>
            <a:r>
              <a:rPr lang="en-US" sz="1100" dirty="0"/>
              <a:t>of New Yorkers 50+ years </a:t>
            </a:r>
            <a:r>
              <a:rPr lang="en-US" sz="1100" dirty="0" smtClean="0"/>
              <a:t>old</a:t>
            </a:r>
            <a:r>
              <a:rPr lang="en-US" sz="1100" baseline="30000" dirty="0"/>
              <a:t>6</a:t>
            </a:r>
            <a:endParaRPr lang="en-US" sz="1100" baseline="30000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Approximately </a:t>
            </a:r>
            <a:r>
              <a:rPr lang="en-US" sz="1100" b="1" dirty="0" smtClean="0"/>
              <a:t>81%</a:t>
            </a:r>
            <a:r>
              <a:rPr lang="en-US" sz="1100" dirty="0" smtClean="0"/>
              <a:t> of female Indian CHRNA respondents 21+ years have had </a:t>
            </a:r>
            <a:r>
              <a:rPr lang="en-US" sz="1100" dirty="0"/>
              <a:t>a clinical breast </a:t>
            </a:r>
            <a:r>
              <a:rPr lang="en-US" sz="1100" dirty="0" smtClean="0"/>
              <a:t>exam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b="1" dirty="0" smtClean="0"/>
              <a:t>86%</a:t>
            </a:r>
            <a:r>
              <a:rPr lang="en-US" sz="1100" dirty="0" smtClean="0"/>
              <a:t> of female respondents 40+ years have had </a:t>
            </a:r>
            <a:r>
              <a:rPr lang="en-US" sz="1100" dirty="0"/>
              <a:t>a </a:t>
            </a:r>
            <a:r>
              <a:rPr lang="en-US" sz="1100" dirty="0" smtClean="0"/>
              <a:t>mammogram in the past 2 years, as compared to </a:t>
            </a:r>
            <a:r>
              <a:rPr lang="en-US" sz="1100" b="1" dirty="0" smtClean="0"/>
              <a:t>75% </a:t>
            </a:r>
            <a:r>
              <a:rPr lang="en-US" sz="1100" dirty="0" smtClean="0"/>
              <a:t>of New York women</a:t>
            </a:r>
            <a:r>
              <a:rPr lang="en-US" sz="1100" baseline="30000" dirty="0" smtClean="0"/>
              <a:t>6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b="1" dirty="0" smtClean="0"/>
              <a:t>67% </a:t>
            </a:r>
            <a:r>
              <a:rPr lang="en-US" sz="1100" dirty="0" smtClean="0"/>
              <a:t>of female Indian CHRNA respondents have had a pap smear in the past 3 years, as compared to </a:t>
            </a:r>
            <a:r>
              <a:rPr lang="en-US" sz="1100" b="1" dirty="0" smtClean="0"/>
              <a:t>78%</a:t>
            </a:r>
            <a:r>
              <a:rPr lang="en-US" sz="1100" dirty="0" smtClean="0"/>
              <a:t> of New York women</a:t>
            </a:r>
            <a:r>
              <a:rPr lang="en-US" sz="1100" baseline="30000" dirty="0" smtClean="0"/>
              <a:t>5</a:t>
            </a:r>
            <a:endParaRPr lang="en-US" sz="1100" baseline="30000" dirty="0"/>
          </a:p>
        </p:txBody>
      </p:sp>
      <p:grpSp>
        <p:nvGrpSpPr>
          <p:cNvPr id="91" name="Group 90"/>
          <p:cNvGrpSpPr/>
          <p:nvPr/>
        </p:nvGrpSpPr>
        <p:grpSpPr>
          <a:xfrm>
            <a:off x="3623032" y="2742449"/>
            <a:ext cx="3539768" cy="2058151"/>
            <a:chOff x="42167" y="96795"/>
            <a:chExt cx="3195837" cy="1936090"/>
          </a:xfrm>
        </p:grpSpPr>
        <p:grpSp>
          <p:nvGrpSpPr>
            <p:cNvPr id="92" name="Group 91"/>
            <p:cNvGrpSpPr/>
            <p:nvPr/>
          </p:nvGrpSpPr>
          <p:grpSpPr>
            <a:xfrm>
              <a:off x="42167" y="96795"/>
              <a:ext cx="3195837" cy="1936090"/>
              <a:chOff x="76199" y="5091735"/>
              <a:chExt cx="3195837" cy="1936090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76199" y="5091735"/>
                <a:ext cx="3124199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100" b="1" dirty="0" smtClean="0"/>
                  <a:t>OSTEOPEROSIS</a:t>
                </a:r>
                <a:endParaRPr lang="en-US" sz="1100" dirty="0" smtClean="0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76199" y="5985540"/>
                <a:ext cx="3195837" cy="10422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100" dirty="0" smtClean="0"/>
                  <a:t>Early </a:t>
                </a:r>
                <a:r>
                  <a:rPr lang="en-US" sz="1100" dirty="0"/>
                  <a:t>screenings and </a:t>
                </a:r>
                <a:r>
                  <a:rPr lang="en-US" sz="1100" dirty="0" smtClean="0"/>
                  <a:t>intervention help to prevent negative health </a:t>
                </a:r>
                <a:r>
                  <a:rPr lang="en-US" sz="1100" dirty="0"/>
                  <a:t>outcomes </a:t>
                </a:r>
                <a:r>
                  <a:rPr lang="en-US" sz="1100" dirty="0" smtClean="0"/>
                  <a:t>such </a:t>
                </a:r>
                <a:r>
                  <a:rPr lang="en-US" sz="1100" dirty="0"/>
                  <a:t>as arthritis and joint </a:t>
                </a:r>
                <a:r>
                  <a:rPr lang="en-US" sz="1100" dirty="0" smtClean="0"/>
                  <a:t>injuries.</a:t>
                </a:r>
                <a:endParaRPr lang="en-US" sz="1100" dirty="0"/>
              </a:p>
              <a:p>
                <a:pPr marL="171450" indent="-171450" algn="just">
                  <a:buFont typeface="Arial" pitchFamily="34" charset="0"/>
                  <a:buChar char="•"/>
                </a:pPr>
                <a:r>
                  <a:rPr lang="en-US" sz="1100" dirty="0" smtClean="0"/>
                  <a:t>22% of </a:t>
                </a:r>
                <a:r>
                  <a:rPr lang="en-US" sz="1100" dirty="0"/>
                  <a:t>female </a:t>
                </a:r>
                <a:r>
                  <a:rPr lang="en-US" sz="1100" dirty="0" smtClean="0"/>
                  <a:t>Indian CHNRA respondents 65+ years have </a:t>
                </a:r>
                <a:r>
                  <a:rPr lang="en-US" sz="1100" b="1" dirty="0" smtClean="0"/>
                  <a:t>never </a:t>
                </a:r>
                <a:r>
                  <a:rPr lang="en-US" sz="1100" dirty="0"/>
                  <a:t>received a checkup or screening for </a:t>
                </a:r>
                <a:r>
                  <a:rPr lang="en-US" sz="1100" u="sng" dirty="0"/>
                  <a:t>bone mineral </a:t>
                </a:r>
                <a:r>
                  <a:rPr lang="en-US" sz="1100" u="sng" dirty="0" smtClean="0"/>
                  <a:t>density</a:t>
                </a:r>
                <a:endParaRPr lang="en-US" sz="1100" dirty="0" smtClean="0"/>
              </a:p>
            </p:txBody>
          </p:sp>
        </p:grpSp>
        <p:sp>
          <p:nvSpPr>
            <p:cNvPr id="93" name="Rectangle 92"/>
            <p:cNvSpPr/>
            <p:nvPr/>
          </p:nvSpPr>
          <p:spPr>
            <a:xfrm>
              <a:off x="76200" y="279724"/>
              <a:ext cx="2438400" cy="7238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dirty="0" smtClean="0"/>
                <a:t>Two risk factors that increase risk of osteoporosis in later life are:</a:t>
              </a:r>
            </a:p>
            <a:p>
              <a:pPr marL="228600" indent="-228600" algn="just">
                <a:buFont typeface="+mj-lt"/>
                <a:buAutoNum type="arabicPeriod"/>
              </a:pPr>
              <a:r>
                <a:rPr lang="en-US" sz="1100" dirty="0"/>
                <a:t>Being of Asian descent</a:t>
              </a:r>
            </a:p>
            <a:p>
              <a:pPr marL="228600" indent="-228600" algn="just">
                <a:buFont typeface="+mj-lt"/>
                <a:buAutoNum type="arabicPeriod"/>
              </a:pPr>
              <a:r>
                <a:rPr lang="en-US" sz="1100" dirty="0" smtClean="0"/>
                <a:t>Being </a:t>
              </a:r>
              <a:r>
                <a:rPr lang="en-US" sz="1100" dirty="0"/>
                <a:t>female </a:t>
              </a:r>
            </a:p>
          </p:txBody>
        </p:sp>
      </p:grpSp>
      <p:sp>
        <p:nvSpPr>
          <p:cNvPr id="59" name="Rectangle 58"/>
          <p:cNvSpPr/>
          <p:nvPr/>
        </p:nvSpPr>
        <p:spPr>
          <a:xfrm>
            <a:off x="66169" y="1165354"/>
            <a:ext cx="343902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MENTAL </a:t>
            </a:r>
            <a:r>
              <a:rPr lang="en-US" sz="1100" b="1" dirty="0" smtClean="0"/>
              <a:t>HEALTH STATUS</a:t>
            </a:r>
          </a:p>
          <a:p>
            <a:pPr algn="just"/>
            <a:r>
              <a:rPr lang="en-US" sz="1100" dirty="0" smtClean="0"/>
              <a:t>A depression screening was used to determine how respondents would describe their feelings in the past 2 weeks:</a:t>
            </a:r>
          </a:p>
          <a:p>
            <a:endParaRPr lang="en-US" sz="400" dirty="0" smtClean="0"/>
          </a:p>
          <a:p>
            <a:pPr algn="ctr"/>
            <a:r>
              <a:rPr lang="en-US" sz="1100" b="1" dirty="0"/>
              <a:t>2</a:t>
            </a:r>
            <a:r>
              <a:rPr lang="en-US" sz="1100" b="1" dirty="0" smtClean="0"/>
              <a:t>% of respondents may potentially benefit from mental health services</a:t>
            </a:r>
          </a:p>
          <a:p>
            <a:pPr algn="ctr"/>
            <a:endParaRPr lang="en-US" sz="400" b="1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From this at-risk group, about 50% are considered to have “moderate” depression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23% have been screened for depression in their lifetime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Of these, 6% have been told by a </a:t>
            </a:r>
            <a:r>
              <a:rPr lang="en-US" sz="1100" dirty="0" smtClean="0"/>
              <a:t>health care </a:t>
            </a:r>
            <a:r>
              <a:rPr lang="en-US" sz="1100" dirty="0" smtClean="0"/>
              <a:t>provider that they have depression</a:t>
            </a:r>
            <a:endParaRPr lang="en-US" sz="11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733800" y="2667000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58676" y="1139954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703007" y="4876800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58676" y="3505200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6200" y="8696236"/>
            <a:ext cx="350520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b="1" dirty="0" smtClean="0"/>
              <a:t>DID YOU KNOW?</a:t>
            </a:r>
          </a:p>
          <a:p>
            <a:pPr algn="just"/>
            <a:r>
              <a:rPr lang="en-US" sz="1100" dirty="0" smtClean="0"/>
              <a:t>42% of male Indian CHNRA </a:t>
            </a:r>
            <a:r>
              <a:rPr lang="en-US" sz="1100" dirty="0"/>
              <a:t>respondents 50+ years have </a:t>
            </a:r>
            <a:r>
              <a:rPr lang="en-US" sz="1100" b="1" dirty="0" smtClean="0"/>
              <a:t>never </a:t>
            </a:r>
            <a:r>
              <a:rPr lang="en-US" sz="1100" dirty="0" smtClean="0"/>
              <a:t>received </a:t>
            </a:r>
            <a:r>
              <a:rPr lang="en-US" sz="1100" dirty="0"/>
              <a:t>a </a:t>
            </a:r>
            <a:r>
              <a:rPr lang="en-US" sz="1100" u="sng" dirty="0"/>
              <a:t>prostate exam.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607410" y="278967"/>
            <a:ext cx="3583464" cy="2404910"/>
            <a:chOff x="3607410" y="115375"/>
            <a:chExt cx="3583464" cy="2404910"/>
          </a:xfrm>
        </p:grpSpPr>
        <p:sp>
          <p:nvSpPr>
            <p:cNvPr id="31" name="Rectangle 30"/>
            <p:cNvSpPr/>
            <p:nvPr/>
          </p:nvSpPr>
          <p:spPr>
            <a:xfrm>
              <a:off x="3607410" y="115375"/>
              <a:ext cx="35834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b="1" dirty="0" smtClean="0"/>
                <a:t>INCREASED RISK OF DIABETES</a:t>
              </a:r>
              <a:endParaRPr lang="en-US" sz="1100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3657600" y="396627"/>
              <a:ext cx="3429000" cy="21236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dirty="0" smtClean="0"/>
                <a:t>Frequent blood sugar level screenings are important to preventing and controlling diabetes</a:t>
              </a:r>
            </a:p>
            <a:p>
              <a:pPr algn="just"/>
              <a:endParaRPr lang="en-US" sz="1100" dirty="0" smtClean="0"/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80% of Indian CHRNA respondents have received a check-up or screening for blood glucose in the past year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b="1" dirty="0" smtClean="0"/>
                <a:t>21%</a:t>
              </a:r>
              <a:r>
                <a:rPr lang="en-US" sz="1100" dirty="0" smtClean="0"/>
                <a:t> </a:t>
              </a:r>
              <a:r>
                <a:rPr lang="en-US" sz="1100" dirty="0" smtClean="0"/>
                <a:t>have been</a:t>
              </a:r>
              <a:r>
                <a:rPr lang="en-US" sz="1100" dirty="0" smtClean="0"/>
                <a:t> </a:t>
              </a:r>
              <a:r>
                <a:rPr lang="en-US" sz="1100" dirty="0" smtClean="0"/>
                <a:t>told by a health care provider that they have </a:t>
              </a:r>
              <a:r>
                <a:rPr lang="en-US" sz="1100" b="1" dirty="0" smtClean="0"/>
                <a:t>diabetes</a:t>
              </a:r>
              <a:r>
                <a:rPr lang="en-US" sz="1100" dirty="0" smtClean="0"/>
                <a:t>, more than the 11% of New Yorkers told the same thing</a:t>
              </a:r>
              <a:r>
                <a:rPr lang="en-US" sz="1100" baseline="30000" dirty="0"/>
                <a:t>2</a:t>
              </a:r>
              <a:endParaRPr lang="en-US" sz="1100" baseline="30000" dirty="0" smtClean="0"/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73% of respondents with diabetes are currently taking medications prescribed by a health care </a:t>
              </a:r>
              <a:r>
                <a:rPr lang="en-US" sz="1100" dirty="0" smtClean="0"/>
                <a:t>provider</a:t>
              </a:r>
              <a:endParaRPr lang="en-US" sz="1100" dirty="0"/>
            </a:p>
          </p:txBody>
        </p:sp>
      </p:grpSp>
      <p:graphicFrame>
        <p:nvGraphicFramePr>
          <p:cNvPr id="45" name="Chart 44"/>
          <p:cNvGraphicFramePr/>
          <p:nvPr>
            <p:extLst>
              <p:ext uri="{D42A27DB-BD31-4B8C-83A1-F6EECF244321}">
                <p14:modId xmlns:p14="http://schemas.microsoft.com/office/powerpoint/2010/main" val="1311765040"/>
              </p:ext>
            </p:extLst>
          </p:nvPr>
        </p:nvGraphicFramePr>
        <p:xfrm>
          <a:off x="3743644" y="5410200"/>
          <a:ext cx="3258976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7" name="Picture 6" descr="https://upload.wikimedia.org/wikipedia/commons/thumb/e/e3/Toilet_women.svg/2000px-Toilet_women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222" y="2792350"/>
            <a:ext cx="454149" cy="837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32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" y="7315200"/>
            <a:ext cx="731020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7" name="Rectangle 96"/>
          <p:cNvSpPr/>
          <p:nvPr/>
        </p:nvSpPr>
        <p:spPr>
          <a:xfrm>
            <a:off x="2667000" y="7358390"/>
            <a:ext cx="20845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SOCIAL ENVIRONMENT</a:t>
            </a:r>
            <a:endParaRPr lang="en-US" sz="1100" b="1" dirty="0"/>
          </a:p>
        </p:txBody>
      </p:sp>
      <p:grpSp>
        <p:nvGrpSpPr>
          <p:cNvPr id="138" name="Group 137"/>
          <p:cNvGrpSpPr/>
          <p:nvPr/>
        </p:nvGrpSpPr>
        <p:grpSpPr>
          <a:xfrm>
            <a:off x="3733800" y="216162"/>
            <a:ext cx="3429000" cy="850638"/>
            <a:chOff x="-279055" y="1002775"/>
            <a:chExt cx="3429000" cy="850638"/>
          </a:xfrm>
        </p:grpSpPr>
        <p:sp>
          <p:nvSpPr>
            <p:cNvPr id="139" name="Rectangle 138"/>
            <p:cNvSpPr/>
            <p:nvPr/>
          </p:nvSpPr>
          <p:spPr>
            <a:xfrm>
              <a:off x="-279055" y="1002775"/>
              <a:ext cx="306615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smtClean="0"/>
                <a:t>SEASONAL FLU VACCINE</a:t>
              </a:r>
              <a:endParaRPr lang="en-US" sz="1100" dirty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-279055" y="1253249"/>
              <a:ext cx="3429000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b="1" dirty="0" smtClean="0"/>
                <a:t>55% </a:t>
              </a:r>
              <a:r>
                <a:rPr lang="en-US" sz="1100" dirty="0" smtClean="0"/>
                <a:t>of Indian CHRNA respondents received the flu </a:t>
              </a:r>
              <a:r>
                <a:rPr lang="en-US" sz="1100" dirty="0"/>
                <a:t>vaccine in the past </a:t>
              </a:r>
              <a:r>
                <a:rPr lang="en-US" sz="1100" dirty="0" smtClean="0"/>
                <a:t>year, on par with the 56% of all New Yorkers</a:t>
              </a:r>
              <a:r>
                <a:rPr lang="en-US" sz="1100" baseline="30000" dirty="0"/>
                <a:t>2</a:t>
              </a:r>
            </a:p>
          </p:txBody>
        </p:sp>
      </p:grpSp>
      <p:cxnSp>
        <p:nvCxnSpPr>
          <p:cNvPr id="46" name="Straight Connector 45"/>
          <p:cNvCxnSpPr/>
          <p:nvPr/>
        </p:nvCxnSpPr>
        <p:spPr>
          <a:xfrm>
            <a:off x="190404" y="2438400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96354" y="5791200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795040" y="3124200"/>
            <a:ext cx="3367760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210441" y="304800"/>
            <a:ext cx="3584601" cy="2123658"/>
            <a:chOff x="134241" y="119390"/>
            <a:chExt cx="3584601" cy="2123658"/>
          </a:xfrm>
        </p:grpSpPr>
        <p:grpSp>
          <p:nvGrpSpPr>
            <p:cNvPr id="39" name="Group 38"/>
            <p:cNvGrpSpPr/>
            <p:nvPr/>
          </p:nvGrpSpPr>
          <p:grpSpPr>
            <a:xfrm>
              <a:off x="872516" y="119390"/>
              <a:ext cx="2846326" cy="2123658"/>
              <a:chOff x="4589258" y="1838901"/>
              <a:chExt cx="2683795" cy="2123658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4955316" y="1838901"/>
                <a:ext cx="2317737" cy="2123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100" b="1" dirty="0"/>
                  <a:t>8</a:t>
                </a:r>
                <a:r>
                  <a:rPr lang="en-US" sz="1100" b="1" dirty="0" smtClean="0"/>
                  <a:t>% of Indian CHRNA respondents are </a:t>
                </a:r>
                <a:r>
                  <a:rPr lang="en-US" sz="1100" b="1" dirty="0"/>
                  <a:t>current</a:t>
                </a:r>
                <a:r>
                  <a:rPr lang="en-US" sz="1100" dirty="0"/>
                  <a:t> </a:t>
                </a:r>
                <a:r>
                  <a:rPr lang="en-US" sz="1100" b="1" dirty="0" smtClean="0"/>
                  <a:t>smokers</a:t>
                </a:r>
                <a:r>
                  <a:rPr lang="en-US" sz="1100" dirty="0" smtClean="0"/>
                  <a:t>, compared to 16% of New Yorkers</a:t>
                </a:r>
                <a:r>
                  <a:rPr lang="en-US" sz="1100" baseline="30000" dirty="0" smtClean="0"/>
                  <a:t>2</a:t>
                </a:r>
                <a:endParaRPr lang="en-US" sz="1100" b="1" baseline="30000" dirty="0"/>
              </a:p>
              <a:p>
                <a:pPr marL="171450" indent="-171450" algn="just">
                  <a:buFont typeface="Arial" pitchFamily="34" charset="0"/>
                  <a:buChar char="•"/>
                </a:pPr>
                <a:r>
                  <a:rPr lang="en-US" sz="1100" dirty="0" smtClean="0"/>
                  <a:t>13% </a:t>
                </a:r>
                <a:r>
                  <a:rPr lang="en-US" sz="1100" dirty="0"/>
                  <a:t>of </a:t>
                </a:r>
                <a:r>
                  <a:rPr lang="en-US" sz="1100" dirty="0" smtClean="0"/>
                  <a:t>male CHRNA respondents are </a:t>
                </a:r>
                <a:r>
                  <a:rPr lang="en-US" sz="1100" dirty="0"/>
                  <a:t>current </a:t>
                </a:r>
                <a:r>
                  <a:rPr lang="en-US" sz="1100" dirty="0" smtClean="0"/>
                  <a:t>smokers, compared to 20% of New York men</a:t>
                </a:r>
                <a:r>
                  <a:rPr lang="en-US" sz="1100" baseline="30000" dirty="0" smtClean="0"/>
                  <a:t>2 </a:t>
                </a:r>
              </a:p>
              <a:p>
                <a:pPr marL="171450" indent="-171450" algn="just">
                  <a:buFont typeface="Arial" pitchFamily="34" charset="0"/>
                  <a:buChar char="•"/>
                </a:pPr>
                <a:r>
                  <a:rPr lang="en-US" sz="1100" dirty="0"/>
                  <a:t>1</a:t>
                </a:r>
                <a:r>
                  <a:rPr lang="en-US" sz="1100" dirty="0" smtClean="0"/>
                  <a:t>% of women surveyed are current smokers; in comparison, 13% of New York women are current smokers</a:t>
                </a:r>
                <a:r>
                  <a:rPr lang="en-US" sz="1100" baseline="30000" dirty="0"/>
                  <a:t>2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589258" y="2527994"/>
                <a:ext cx="1037329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endParaRPr lang="en-US" sz="1000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7" name="Rectangle 56"/>
            <p:cNvSpPr/>
            <p:nvPr/>
          </p:nvSpPr>
          <p:spPr>
            <a:xfrm>
              <a:off x="134241" y="119390"/>
              <a:ext cx="306615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smtClean="0"/>
                <a:t>SMOKING</a:t>
              </a:r>
              <a:endParaRPr lang="en-US" sz="1100" dirty="0"/>
            </a:p>
          </p:txBody>
        </p:sp>
      </p:grpSp>
      <p:cxnSp>
        <p:nvCxnSpPr>
          <p:cNvPr id="65" name="Straight Connector 64"/>
          <p:cNvCxnSpPr/>
          <p:nvPr/>
        </p:nvCxnSpPr>
        <p:spPr>
          <a:xfrm>
            <a:off x="0" y="7315200"/>
            <a:ext cx="73089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110232" y="7620000"/>
            <a:ext cx="3315768" cy="2160968"/>
            <a:chOff x="3657600" y="5812246"/>
            <a:chExt cx="3315768" cy="2160968"/>
          </a:xfrm>
        </p:grpSpPr>
        <p:sp>
          <p:nvSpPr>
            <p:cNvPr id="63" name="Rectangle 62"/>
            <p:cNvSpPr/>
            <p:nvPr/>
          </p:nvSpPr>
          <p:spPr>
            <a:xfrm>
              <a:off x="3657600" y="5849556"/>
              <a:ext cx="3315768" cy="21236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b="1" dirty="0" smtClean="0"/>
                <a:t>NEIGHBORHOOD</a:t>
              </a:r>
            </a:p>
            <a:p>
              <a:pPr algn="just"/>
              <a:endParaRPr lang="en-US" sz="1100" dirty="0" smtClean="0"/>
            </a:p>
            <a:p>
              <a:pPr algn="just"/>
              <a:endParaRPr lang="en-US" sz="1100" dirty="0" smtClean="0"/>
            </a:p>
            <a:p>
              <a:pPr algn="just"/>
              <a:endParaRPr lang="en-US" sz="1100" dirty="0" smtClean="0"/>
            </a:p>
            <a:p>
              <a:pPr algn="just"/>
              <a:r>
                <a:rPr lang="en-US" sz="1100" b="1" dirty="0" smtClean="0"/>
                <a:t>82%</a:t>
              </a:r>
              <a:r>
                <a:rPr lang="en-US" sz="1100" dirty="0" smtClean="0"/>
                <a:t> of Indian CHRNA respondents believe people in their neighborhood are </a:t>
              </a:r>
              <a:r>
                <a:rPr lang="en-US" sz="1100" b="1" dirty="0" smtClean="0"/>
                <a:t>trustful</a:t>
              </a:r>
            </a:p>
            <a:p>
              <a:pPr algn="just"/>
              <a:r>
                <a:rPr lang="en-US" sz="1100" b="1" dirty="0" smtClean="0"/>
                <a:t>86% </a:t>
              </a:r>
              <a:r>
                <a:rPr lang="en-US" sz="1100" dirty="0" smtClean="0"/>
                <a:t>believe people in their neighborhood </a:t>
              </a:r>
              <a:r>
                <a:rPr lang="en-US" sz="1100" b="1" dirty="0" smtClean="0"/>
                <a:t>get along well together</a:t>
              </a:r>
            </a:p>
            <a:p>
              <a:pPr algn="just"/>
              <a:r>
                <a:rPr lang="en-US" sz="1100" b="1" dirty="0" smtClean="0"/>
                <a:t>82%</a:t>
              </a:r>
              <a:r>
                <a:rPr lang="en-US" sz="1100" dirty="0" smtClean="0"/>
                <a:t> believe their neighbors </a:t>
              </a:r>
              <a:r>
                <a:rPr lang="en-US" sz="1100" b="1" dirty="0" smtClean="0"/>
                <a:t>look out for each other</a:t>
              </a:r>
            </a:p>
            <a:p>
              <a:pPr algn="just"/>
              <a:r>
                <a:rPr lang="en-US" sz="1100" b="1" dirty="0" smtClean="0"/>
                <a:t>84%</a:t>
              </a:r>
              <a:r>
                <a:rPr lang="en-US" sz="1100" dirty="0" smtClean="0"/>
                <a:t> believe that their neighbors would </a:t>
              </a:r>
              <a:r>
                <a:rPr lang="en-US" sz="1100" b="1" dirty="0" smtClean="0"/>
                <a:t>offer assistance</a:t>
              </a:r>
              <a:r>
                <a:rPr lang="en-US" sz="1100" dirty="0" smtClean="0"/>
                <a:t> in the event of an emergency</a:t>
              </a: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2" r="1"/>
            <a:stretch/>
          </p:blipFill>
          <p:spPr bwMode="auto">
            <a:xfrm>
              <a:off x="5144207" y="5812246"/>
              <a:ext cx="1184275" cy="6469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8" name="Rectangle 67"/>
          <p:cNvSpPr/>
          <p:nvPr/>
        </p:nvSpPr>
        <p:spPr>
          <a:xfrm>
            <a:off x="169416" y="2438400"/>
            <a:ext cx="347523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b="1" dirty="0" smtClean="0"/>
              <a:t>ALCOHOL</a:t>
            </a:r>
          </a:p>
          <a:p>
            <a:pPr algn="just"/>
            <a:endParaRPr lang="en-US" sz="1100" b="1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23% of Indian CHRNA respondents are current </a:t>
            </a:r>
            <a:r>
              <a:rPr lang="en-US" sz="1100" dirty="0" smtClean="0"/>
              <a:t>drinkers</a:t>
            </a:r>
            <a:endParaRPr lang="en-US" sz="1100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Of these, about 46% have consumed 5 </a:t>
            </a:r>
            <a:r>
              <a:rPr lang="en-US" sz="1100" dirty="0"/>
              <a:t>or more drinks </a:t>
            </a:r>
            <a:r>
              <a:rPr lang="en-US" sz="1100" dirty="0" smtClean="0"/>
              <a:t>on one occasion at </a:t>
            </a:r>
            <a:r>
              <a:rPr lang="en-US" sz="1100" dirty="0"/>
              <a:t>least once in the past 30 </a:t>
            </a:r>
            <a:r>
              <a:rPr lang="en-US" sz="1100" dirty="0" smtClean="0"/>
              <a:t>days, which is considered </a:t>
            </a:r>
            <a:r>
              <a:rPr lang="en-US" sz="1100" b="1" dirty="0" smtClean="0"/>
              <a:t>binge drinking</a:t>
            </a:r>
            <a:endParaRPr lang="en-US" sz="1100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In comparison, 18% of New Yorkers have had 5 or more drinks </a:t>
            </a:r>
            <a:r>
              <a:rPr lang="en-US" sz="1100" dirty="0" smtClean="0"/>
              <a:t>on</a:t>
            </a:r>
            <a:r>
              <a:rPr lang="en-US" sz="1100" dirty="0" smtClean="0"/>
              <a:t> </a:t>
            </a:r>
            <a:r>
              <a:rPr lang="en-US" sz="1100" dirty="0" smtClean="0"/>
              <a:t>one occasion at least once in the past 30 days</a:t>
            </a:r>
            <a:r>
              <a:rPr lang="en-US" sz="1100" baseline="30000" dirty="0" smtClean="0"/>
              <a:t>2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06511" y="4495800"/>
            <a:ext cx="327401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TUBERCULOSIS</a:t>
            </a:r>
          </a:p>
          <a:p>
            <a:pPr algn="just"/>
            <a:r>
              <a:rPr lang="en-US" sz="1100" dirty="0" smtClean="0"/>
              <a:t>Approximately 72% </a:t>
            </a:r>
            <a:r>
              <a:rPr lang="en-US" sz="1100" dirty="0"/>
              <a:t>of </a:t>
            </a:r>
            <a:r>
              <a:rPr lang="en-US" sz="1100" dirty="0" smtClean="0"/>
              <a:t>Indian CHRNA respondents have previously had a tuberculosis (TB) test.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/>
              <a:t>0% reported </a:t>
            </a:r>
            <a:r>
              <a:rPr lang="en-US" sz="1100" dirty="0" smtClean="0"/>
              <a:t>a history of infection </a:t>
            </a:r>
            <a:r>
              <a:rPr lang="en-US" sz="1100" dirty="0"/>
              <a:t>with TB, although 6% reported that they were </a:t>
            </a:r>
            <a:r>
              <a:rPr lang="en-US" sz="1100" dirty="0" smtClean="0"/>
              <a:t>unsure if they’ve ever been diagnosed</a:t>
            </a:r>
            <a:endParaRPr lang="en-US" sz="1100" dirty="0"/>
          </a:p>
          <a:p>
            <a:pPr algn="just"/>
            <a:endParaRPr lang="en-US" sz="1100" dirty="0" smtClean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68921" y="4419600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613128" y="3276600"/>
            <a:ext cx="3912687" cy="3588607"/>
            <a:chOff x="54276" y="2702004"/>
            <a:chExt cx="3912687" cy="3061156"/>
          </a:xfrm>
        </p:grpSpPr>
        <p:sp>
          <p:nvSpPr>
            <p:cNvPr id="144" name="Rectangle 143"/>
            <p:cNvSpPr/>
            <p:nvPr/>
          </p:nvSpPr>
          <p:spPr>
            <a:xfrm>
              <a:off x="152400" y="2702004"/>
              <a:ext cx="3814563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smtClean="0"/>
                <a:t>NOT MEETING SLEEP RECOMMENDATIONS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90995" y="2948731"/>
              <a:ext cx="3318768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dirty="0" smtClean="0"/>
                <a:t>Sleep supports healthy brain function to ensure good mental and physical health. A lack of adequate sleep can impact how well a person thinks, works, learns, or gets along with others.</a:t>
              </a:r>
              <a:r>
                <a:rPr lang="en-US" sz="1100" baseline="30000" dirty="0" smtClean="0"/>
                <a:t>4</a:t>
              </a:r>
              <a:r>
                <a:rPr lang="en-US" sz="1100" dirty="0" smtClean="0"/>
                <a:t> Only 48% of Indian respondents reported getting the recommended number of hours of sleep.</a:t>
              </a:r>
              <a:endParaRPr lang="en-US" sz="1100" dirty="0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4276" y="3974254"/>
              <a:ext cx="1454109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US" sz="1100" dirty="0" smtClean="0">
                  <a:sym typeface="Wingdings" pitchFamily="2" charset="2"/>
                </a:rPr>
                <a:t>7-9 hours is the </a:t>
              </a:r>
              <a:r>
                <a:rPr lang="en-US" sz="1100" b="1" dirty="0" smtClean="0"/>
                <a:t>recommended</a:t>
              </a:r>
              <a:r>
                <a:rPr lang="en-US" sz="1100" dirty="0" smtClean="0"/>
                <a:t> amount for healthy adults</a:t>
              </a:r>
              <a:endParaRPr lang="en-US" sz="1100" dirty="0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190995" y="5332273"/>
              <a:ext cx="320040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US" sz="1100" dirty="0" smtClean="0"/>
                <a:t>28% of respondents reported </a:t>
              </a:r>
              <a:r>
                <a:rPr lang="en-US" sz="1100" b="1" dirty="0" smtClean="0"/>
                <a:t>unintentionally</a:t>
              </a:r>
              <a:r>
                <a:rPr lang="en-US" sz="1100" dirty="0" smtClean="0"/>
                <a:t> </a:t>
              </a:r>
              <a:r>
                <a:rPr lang="en-US" sz="1100" b="1" dirty="0" smtClean="0"/>
                <a:t>falling</a:t>
              </a:r>
              <a:r>
                <a:rPr lang="en-US" sz="1100" dirty="0" smtClean="0"/>
                <a:t> </a:t>
              </a:r>
              <a:r>
                <a:rPr lang="en-US" sz="1100" b="1" dirty="0" smtClean="0"/>
                <a:t>asleep</a:t>
              </a:r>
              <a:r>
                <a:rPr lang="en-US" sz="1100" dirty="0" smtClean="0"/>
                <a:t> during the day</a:t>
              </a:r>
              <a:endParaRPr lang="en-US" sz="1100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391169" y="7619998"/>
            <a:ext cx="3803725" cy="2209800"/>
            <a:chOff x="-37469" y="7620000"/>
            <a:chExt cx="3803725" cy="1778479"/>
          </a:xfrm>
        </p:grpSpPr>
        <p:grpSp>
          <p:nvGrpSpPr>
            <p:cNvPr id="62" name="Group 61"/>
            <p:cNvGrpSpPr/>
            <p:nvPr/>
          </p:nvGrpSpPr>
          <p:grpSpPr>
            <a:xfrm>
              <a:off x="-37469" y="7620000"/>
              <a:ext cx="3803725" cy="1778479"/>
              <a:chOff x="-1837891" y="6094765"/>
              <a:chExt cx="3803725" cy="1778479"/>
            </a:xfrm>
          </p:grpSpPr>
          <p:graphicFrame>
            <p:nvGraphicFramePr>
              <p:cNvPr id="66" name="Chart 65"/>
              <p:cNvGraphicFramePr/>
              <p:nvPr>
                <p:extLst>
                  <p:ext uri="{D42A27DB-BD31-4B8C-83A1-F6EECF244321}">
                    <p14:modId xmlns:p14="http://schemas.microsoft.com/office/powerpoint/2010/main" val="2689656270"/>
                  </p:ext>
                </p:extLst>
              </p:nvPr>
            </p:nvGraphicFramePr>
            <p:xfrm>
              <a:off x="209881" y="6265939"/>
              <a:ext cx="1486678" cy="13748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pSp>
            <p:nvGrpSpPr>
              <p:cNvPr id="67" name="Group 66"/>
              <p:cNvGrpSpPr/>
              <p:nvPr/>
            </p:nvGrpSpPr>
            <p:grpSpPr>
              <a:xfrm>
                <a:off x="-1837891" y="6094765"/>
                <a:ext cx="3803725" cy="1778479"/>
                <a:chOff x="-1687217" y="513115"/>
                <a:chExt cx="3803725" cy="1778479"/>
              </a:xfrm>
            </p:grpSpPr>
            <p:grpSp>
              <p:nvGrpSpPr>
                <p:cNvPr id="72" name="Group 71"/>
                <p:cNvGrpSpPr/>
                <p:nvPr/>
              </p:nvGrpSpPr>
              <p:grpSpPr>
                <a:xfrm>
                  <a:off x="-1687217" y="513115"/>
                  <a:ext cx="3427444" cy="1545748"/>
                  <a:chOff x="-4887872" y="2117158"/>
                  <a:chExt cx="3200400" cy="1545748"/>
                </a:xfrm>
              </p:grpSpPr>
              <p:sp>
                <p:nvSpPr>
                  <p:cNvPr id="76" name="Rectangle 75"/>
                  <p:cNvSpPr/>
                  <p:nvPr/>
                </p:nvSpPr>
                <p:spPr>
                  <a:xfrm>
                    <a:off x="-4887872" y="2117158"/>
                    <a:ext cx="3200400" cy="2616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1100" b="1" dirty="0" smtClean="0"/>
                      <a:t>RELIGIOSITY</a:t>
                    </a:r>
                  </a:p>
                </p:txBody>
              </p:sp>
              <p:sp>
                <p:nvSpPr>
                  <p:cNvPr id="77" name="Rectangle 76"/>
                  <p:cNvSpPr/>
                  <p:nvPr/>
                </p:nvSpPr>
                <p:spPr>
                  <a:xfrm>
                    <a:off x="-4855348" y="2362465"/>
                    <a:ext cx="1354694" cy="1300441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171450" indent="-171450">
                      <a:buFont typeface="Arial" pitchFamily="34" charset="0"/>
                      <a:buChar char="•"/>
                    </a:pPr>
                    <a:r>
                      <a:rPr lang="en-US" sz="1100" dirty="0" smtClean="0"/>
                      <a:t>Among religious Indian CHRNA respondents, 69% go to their house of worship at least once per week</a:t>
                    </a:r>
                  </a:p>
                  <a:p>
                    <a:pPr marL="171450" indent="-171450" algn="just">
                      <a:buFont typeface="Arial" pitchFamily="34" charset="0"/>
                      <a:buChar char="•"/>
                    </a:pPr>
                    <a:r>
                      <a:rPr lang="en-US" sz="1100" dirty="0" smtClean="0"/>
                      <a:t>69% pray at least once a day</a:t>
                    </a:r>
                    <a:endParaRPr lang="en-US" sz="1100" dirty="0"/>
                  </a:p>
                </p:txBody>
              </p:sp>
            </p:grpSp>
            <p:grpSp>
              <p:nvGrpSpPr>
                <p:cNvPr id="73" name="Group 72"/>
                <p:cNvGrpSpPr/>
                <p:nvPr/>
              </p:nvGrpSpPr>
              <p:grpSpPr>
                <a:xfrm>
                  <a:off x="-280835" y="1708302"/>
                  <a:ext cx="2397343" cy="583292"/>
                  <a:chOff x="893871" y="2426367"/>
                  <a:chExt cx="2397343" cy="583292"/>
                </a:xfrm>
              </p:grpSpPr>
              <p:sp>
                <p:nvSpPr>
                  <p:cNvPr id="74" name="Rectangle 73"/>
                  <p:cNvSpPr/>
                  <p:nvPr/>
                </p:nvSpPr>
                <p:spPr>
                  <a:xfrm>
                    <a:off x="2414282" y="2578772"/>
                    <a:ext cx="876932" cy="43088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sz="1100" b="1" dirty="0" smtClean="0"/>
                      <a:t>Hinduism</a:t>
                    </a:r>
                  </a:p>
                  <a:p>
                    <a:pPr algn="ctr"/>
                    <a:r>
                      <a:rPr lang="en-US" sz="1100" b="1" dirty="0" smtClean="0"/>
                      <a:t>42%</a:t>
                    </a:r>
                    <a:endParaRPr lang="en-US" sz="1100" dirty="0"/>
                  </a:p>
                </p:txBody>
              </p:sp>
              <p:sp>
                <p:nvSpPr>
                  <p:cNvPr id="75" name="Rectangle 74"/>
                  <p:cNvSpPr/>
                  <p:nvPr/>
                </p:nvSpPr>
                <p:spPr>
                  <a:xfrm>
                    <a:off x="893871" y="2426367"/>
                    <a:ext cx="876932" cy="43088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sz="1100" b="1" dirty="0" smtClean="0"/>
                      <a:t>Sikhism</a:t>
                    </a:r>
                  </a:p>
                  <a:p>
                    <a:pPr algn="ctr"/>
                    <a:r>
                      <a:rPr lang="en-US" sz="1100" b="1" dirty="0" smtClean="0"/>
                      <a:t>35%</a:t>
                    </a:r>
                    <a:endParaRPr lang="en-US" sz="1100" dirty="0"/>
                  </a:p>
                </p:txBody>
              </p:sp>
            </p:grpSp>
          </p:grpSp>
        </p:grpSp>
        <p:sp>
          <p:nvSpPr>
            <p:cNvPr id="64" name="Rectangle 63"/>
            <p:cNvSpPr/>
            <p:nvPr/>
          </p:nvSpPr>
          <p:spPr>
            <a:xfrm>
              <a:off x="1961652" y="7620000"/>
              <a:ext cx="87693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/>
                <a:t>Islam</a:t>
              </a:r>
            </a:p>
            <a:p>
              <a:pPr algn="ctr"/>
              <a:r>
                <a:rPr lang="en-US" sz="1100" b="1" dirty="0" smtClean="0"/>
                <a:t>8%</a:t>
              </a:r>
              <a:endParaRPr lang="en-US" sz="1100" dirty="0"/>
            </a:p>
          </p:txBody>
        </p:sp>
      </p:grpSp>
      <p:graphicFrame>
        <p:nvGraphicFramePr>
          <p:cNvPr id="53" name="Chart 52"/>
          <p:cNvGraphicFramePr/>
          <p:nvPr>
            <p:extLst>
              <p:ext uri="{D42A27DB-BD31-4B8C-83A1-F6EECF244321}">
                <p14:modId xmlns:p14="http://schemas.microsoft.com/office/powerpoint/2010/main" val="2039998575"/>
              </p:ext>
            </p:extLst>
          </p:nvPr>
        </p:nvGraphicFramePr>
        <p:xfrm>
          <a:off x="4713089" y="4495800"/>
          <a:ext cx="2459393" cy="1821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156706979"/>
              </p:ext>
            </p:extLst>
          </p:nvPr>
        </p:nvGraphicFramePr>
        <p:xfrm>
          <a:off x="3993020" y="1100414"/>
          <a:ext cx="2971800" cy="1960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49" name="Picture 2" descr="http://res.freestockphotos.biz/pictures/16/16158-illustration-of-a-black-and-white-smoking-symbol-pv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3790" y="990600"/>
            <a:ext cx="955942" cy="1010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6354" y="5867400"/>
            <a:ext cx="33296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HEPATITIS </a:t>
            </a:r>
            <a:r>
              <a:rPr lang="en-US" sz="1100" b="1" dirty="0" smtClean="0"/>
              <a:t>B</a:t>
            </a:r>
          </a:p>
          <a:p>
            <a:r>
              <a:rPr lang="en-US" sz="1100" dirty="0" smtClean="0"/>
              <a:t>Asian Americans are at higher risk for Hepatitis B, but many who are infected do not know it</a:t>
            </a:r>
            <a:r>
              <a:rPr lang="en-US" sz="1100" baseline="30000" dirty="0" smtClean="0"/>
              <a:t>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28% </a:t>
            </a:r>
            <a:r>
              <a:rPr lang="en-US" sz="1100" dirty="0"/>
              <a:t>of </a:t>
            </a:r>
            <a:r>
              <a:rPr lang="en-US" sz="1100" dirty="0" smtClean="0"/>
              <a:t> Indian CHRNA respondents </a:t>
            </a:r>
            <a:r>
              <a:rPr lang="en-US" sz="1100" dirty="0"/>
              <a:t>have </a:t>
            </a:r>
            <a:r>
              <a:rPr lang="en-US" sz="1100" b="1" dirty="0" smtClean="0"/>
              <a:t>never</a:t>
            </a:r>
            <a:r>
              <a:rPr lang="en-US" sz="1100" dirty="0" smtClean="0"/>
              <a:t> </a:t>
            </a:r>
            <a:r>
              <a:rPr lang="en-US" sz="1100" dirty="0"/>
              <a:t>been screened for hepatitis </a:t>
            </a:r>
            <a:r>
              <a:rPr lang="en-US" sz="1100" dirty="0" smtClean="0"/>
              <a:t>B</a:t>
            </a:r>
            <a:endParaRPr lang="en-US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Of those who have been screened, about 3% have been diagnosed with hepatitis B</a:t>
            </a:r>
            <a:endParaRPr lang="en-US" sz="1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37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5778" y="152400"/>
            <a:ext cx="680462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CONCLUSION</a:t>
            </a:r>
            <a:endParaRPr lang="en-US" sz="1200" b="1" dirty="0" smtClean="0"/>
          </a:p>
          <a:p>
            <a:pPr algn="just"/>
            <a:r>
              <a:rPr lang="en-US" sz="1200" dirty="0" smtClean="0"/>
              <a:t>The Indian </a:t>
            </a:r>
            <a:r>
              <a:rPr lang="en-US" sz="1200" dirty="0"/>
              <a:t>CHRNA results </a:t>
            </a:r>
            <a:r>
              <a:rPr lang="en-US" sz="1200" dirty="0" smtClean="0"/>
              <a:t>are </a:t>
            </a:r>
            <a:r>
              <a:rPr lang="en-US" sz="1200" dirty="0"/>
              <a:t>aligned with the public health literature which indicates that significant health disparities exist in Asian American </a:t>
            </a:r>
            <a:r>
              <a:rPr lang="en-US" sz="1200" dirty="0" smtClean="0"/>
              <a:t>subgroups. Low </a:t>
            </a:r>
            <a:r>
              <a:rPr lang="en-US" sz="1200" dirty="0"/>
              <a:t>levels of English language proficiency and high rates of poverty were noted in the </a:t>
            </a:r>
            <a:r>
              <a:rPr lang="en-US" sz="1200" dirty="0" smtClean="0"/>
              <a:t>Indian community. </a:t>
            </a:r>
            <a:r>
              <a:rPr lang="en-US" sz="1200" dirty="0"/>
              <a:t>Rates of certain types of health screenings for </a:t>
            </a:r>
            <a:r>
              <a:rPr lang="en-US" sz="1200" dirty="0" smtClean="0"/>
              <a:t>cervical and colon </a:t>
            </a:r>
            <a:r>
              <a:rPr lang="en-US" sz="1200" dirty="0"/>
              <a:t>cancer </a:t>
            </a:r>
            <a:r>
              <a:rPr lang="en-US" sz="1200" dirty="0" smtClean="0"/>
              <a:t>were </a:t>
            </a:r>
            <a:r>
              <a:rPr lang="en-US" sz="1200" dirty="0"/>
              <a:t>relatively low </a:t>
            </a:r>
            <a:r>
              <a:rPr lang="en-US" sz="1200" dirty="0" smtClean="0"/>
              <a:t>in the Indian population surveyed </a:t>
            </a:r>
            <a:r>
              <a:rPr lang="en-US" sz="1200" dirty="0"/>
              <a:t>compared to New Yorkers in </a:t>
            </a:r>
            <a:r>
              <a:rPr lang="en-US" sz="1200" dirty="0" smtClean="0"/>
              <a:t>general. High rates of diabetes were also noted in the Indian population surveyed compared to New Yorkers in general. </a:t>
            </a:r>
          </a:p>
          <a:p>
            <a:pPr algn="just"/>
            <a:endParaRPr lang="en-US" sz="1200" b="1" dirty="0" smtClean="0"/>
          </a:p>
          <a:p>
            <a:pPr algn="just"/>
            <a:r>
              <a:rPr lang="en-US" sz="1200" b="1" dirty="0" smtClean="0"/>
              <a:t>Health Promotion </a:t>
            </a:r>
          </a:p>
          <a:p>
            <a:pPr algn="just"/>
            <a:r>
              <a:rPr lang="en-US" sz="1200" dirty="0" smtClean="0"/>
              <a:t>Developing community-based health </a:t>
            </a:r>
            <a:r>
              <a:rPr lang="en-US" sz="1200" dirty="0"/>
              <a:t>promotion and preventive healthcare </a:t>
            </a:r>
            <a:r>
              <a:rPr lang="en-US" sz="1200" dirty="0" smtClean="0"/>
              <a:t>(such as screening activities) </a:t>
            </a:r>
            <a:r>
              <a:rPr lang="en-US" sz="1200" dirty="0"/>
              <a:t>in partnerships with </a:t>
            </a:r>
            <a:r>
              <a:rPr lang="en-US" sz="1200" dirty="0" smtClean="0"/>
              <a:t>Indian-serving community-based </a:t>
            </a:r>
            <a:r>
              <a:rPr lang="en-US" sz="1200" dirty="0"/>
              <a:t>organizations </a:t>
            </a:r>
            <a:r>
              <a:rPr lang="en-US" sz="1200" dirty="0" smtClean="0"/>
              <a:t>is essential </a:t>
            </a:r>
            <a:r>
              <a:rPr lang="en-US" sz="1200" dirty="0"/>
              <a:t>to </a:t>
            </a:r>
            <a:r>
              <a:rPr lang="en-US" sz="1200" dirty="0" smtClean="0"/>
              <a:t>improving the health and well-being of </a:t>
            </a:r>
            <a:r>
              <a:rPr lang="en-US" sz="1200" dirty="0"/>
              <a:t>the </a:t>
            </a:r>
            <a:r>
              <a:rPr lang="en-US" sz="1200" dirty="0" smtClean="0"/>
              <a:t>Indian community.</a:t>
            </a:r>
            <a:endParaRPr lang="en-US" sz="1200" dirty="0"/>
          </a:p>
        </p:txBody>
      </p:sp>
      <p:pic>
        <p:nvPicPr>
          <p:cNvPr id="2" name="Picture 2" descr="http://unitedsikhs.org/US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8598340"/>
            <a:ext cx="1097280" cy="105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23" y="6098664"/>
            <a:ext cx="3062922" cy="63401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05" y="7566561"/>
            <a:ext cx="2286000" cy="57480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919" y="8913395"/>
            <a:ext cx="1645920" cy="73089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360" y="8141368"/>
            <a:ext cx="1463040" cy="69971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945" y="6033581"/>
            <a:ext cx="1645920" cy="76418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016" y="7555763"/>
            <a:ext cx="3797300" cy="55960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78" y="6920857"/>
            <a:ext cx="2651760" cy="49606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766" y="6956880"/>
            <a:ext cx="3822666" cy="32748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099" y="5920547"/>
            <a:ext cx="1314450" cy="876300"/>
          </a:xfrm>
          <a:prstGeom prst="rect">
            <a:avLst/>
          </a:prstGeom>
        </p:spPr>
      </p:pic>
      <p:sp>
        <p:nvSpPr>
          <p:cNvPr id="20" name="Rounded Rectangle 19"/>
          <p:cNvSpPr/>
          <p:nvPr/>
        </p:nvSpPr>
        <p:spPr>
          <a:xfrm>
            <a:off x="205778" y="8350709"/>
            <a:ext cx="3832822" cy="1447800"/>
          </a:xfrm>
          <a:prstGeom prst="roundRect">
            <a:avLst>
              <a:gd name="adj" fmla="val 9477"/>
            </a:avLst>
          </a:prstGeom>
          <a:solidFill>
            <a:srgbClr val="58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more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information about this project, please contact: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Catlin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Rideout, MPH</a:t>
            </a:r>
            <a:br>
              <a:rPr lang="en-US" sz="1100" dirty="0">
                <a:latin typeface="Arial" pitchFamily="34" charset="0"/>
                <a:cs typeface="Arial" pitchFamily="34" charset="0"/>
              </a:rPr>
            </a:br>
            <a:r>
              <a:rPr lang="en-US" sz="1100" dirty="0">
                <a:latin typeface="Arial" pitchFamily="34" charset="0"/>
                <a:cs typeface="Arial" pitchFamily="34" charset="0"/>
              </a:rPr>
              <a:t>Program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Manager 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Center for the Study of Asian American Health</a:t>
            </a:r>
          </a:p>
          <a:p>
            <a:r>
              <a:rPr lang="en-US" sz="1100" b="1" u="sng" dirty="0" smtClean="0">
                <a:latin typeface="Arial" pitchFamily="34" charset="0"/>
                <a:cs typeface="Arial" pitchFamily="34" charset="0"/>
                <a:hlinkClick r:id="rId12"/>
              </a:rPr>
              <a:t>catlin.rideout@nyumc.org</a:t>
            </a:r>
            <a:endParaRPr lang="en-US" sz="1100" b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212-263-7869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290824" y="5036403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The </a:t>
            </a:r>
            <a:r>
              <a:rPr lang="en-US" sz="1200" dirty="0" smtClean="0"/>
              <a:t>mission of the NYU Center </a:t>
            </a:r>
            <a:r>
              <a:rPr lang="en-US" sz="1200" dirty="0"/>
              <a:t>for the Study of Asian American Health </a:t>
            </a:r>
            <a:r>
              <a:rPr lang="en-US" sz="1200" dirty="0" smtClean="0"/>
              <a:t>(CSAAH</a:t>
            </a:r>
            <a:r>
              <a:rPr lang="en-US" sz="1200" dirty="0"/>
              <a:t>)  is to identify health priorities and reduce health disparities in the Asian American community through research, training and partnership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385824" y="4754939"/>
            <a:ext cx="2062224" cy="1084146"/>
            <a:chOff x="6395976" y="7475570"/>
            <a:chExt cx="2062224" cy="1084146"/>
          </a:xfrm>
        </p:grpSpPr>
        <p:pic>
          <p:nvPicPr>
            <p:cNvPr id="23" name="Picture 9" descr="J:\CSAAH\Promotional Materials\Graphics\Logos\CSAAHlogo2014_UPDATED.jpg"/>
            <p:cNvPicPr>
              <a:picLocks noChangeAspect="1" noChangeArrowheads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64" t="22897" r="4476" b="10658"/>
            <a:stretch/>
          </p:blipFill>
          <p:spPr bwMode="auto">
            <a:xfrm>
              <a:off x="6395976" y="7475570"/>
              <a:ext cx="1833624" cy="1058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/>
            <p:cNvSpPr/>
            <p:nvPr/>
          </p:nvSpPr>
          <p:spPr>
            <a:xfrm>
              <a:off x="6515100" y="8305800"/>
              <a:ext cx="194310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dirty="0">
                  <a:solidFill>
                    <a:srgbClr val="C00000"/>
                  </a:solidFill>
                </a:rPr>
                <a:t>med.nyu.edu/</a:t>
              </a:r>
              <a:r>
                <a:rPr lang="en-US" sz="1050" dirty="0" err="1">
                  <a:solidFill>
                    <a:srgbClr val="C00000"/>
                  </a:solidFill>
                </a:rPr>
                <a:t>asian</a:t>
              </a:r>
              <a:r>
                <a:rPr lang="en-US" sz="1050" dirty="0">
                  <a:solidFill>
                    <a:srgbClr val="C00000"/>
                  </a:solidFill>
                </a:rPr>
                <a:t>-health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56005" y="2477631"/>
            <a:ext cx="6858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latin typeface="Arial"/>
                <a:cs typeface="Arial"/>
              </a:rPr>
              <a:t>Citations: </a:t>
            </a:r>
          </a:p>
          <a:p>
            <a:r>
              <a:rPr lang="en-US" sz="1000" i="1" dirty="0" smtClean="0">
                <a:latin typeface="Arial"/>
                <a:cs typeface="Arial"/>
              </a:rPr>
              <a:t>1. Asian American Federation, “Asian Americans in NYC, April 2013</a:t>
            </a:r>
          </a:p>
          <a:p>
            <a:r>
              <a:rPr lang="en-US" sz="1000" i="1" dirty="0" smtClean="0">
                <a:latin typeface="Arial"/>
                <a:cs typeface="Arial"/>
              </a:rPr>
              <a:t>2. New </a:t>
            </a:r>
            <a:r>
              <a:rPr lang="en-US" sz="1000" i="1" dirty="0">
                <a:latin typeface="Arial"/>
                <a:cs typeface="Arial"/>
              </a:rPr>
              <a:t>York City comparison data derived from the New York City Department of Health and Mental Hygiene’s </a:t>
            </a:r>
            <a:r>
              <a:rPr lang="en-US" sz="1000" i="1" dirty="0" err="1">
                <a:latin typeface="Arial"/>
                <a:cs typeface="Arial"/>
              </a:rPr>
              <a:t>EpiQuery</a:t>
            </a:r>
            <a:r>
              <a:rPr lang="en-US" sz="1000" i="1" dirty="0">
                <a:latin typeface="Arial"/>
                <a:cs typeface="Arial"/>
              </a:rPr>
              <a:t>: NYC Interactive Health, 2013 NYC Community Health Survey data at </a:t>
            </a:r>
            <a:r>
              <a:rPr lang="en-US" sz="1000" i="1" dirty="0">
                <a:latin typeface="Arial"/>
                <a:cs typeface="Arial"/>
                <a:hlinkClick r:id="rId14"/>
              </a:rPr>
              <a:t>http://on.nyc.gov/1Cf1RAt</a:t>
            </a:r>
            <a:r>
              <a:rPr lang="en-US" sz="1000" i="1" dirty="0" smtClean="0">
                <a:latin typeface="Arial"/>
                <a:cs typeface="Arial"/>
              </a:rPr>
              <a:t>.</a:t>
            </a:r>
          </a:p>
          <a:p>
            <a:r>
              <a:rPr lang="en-US" sz="1000" i="1" dirty="0" smtClean="0">
                <a:latin typeface="Arial"/>
                <a:cs typeface="Arial"/>
              </a:rPr>
              <a:t>3. Center </a:t>
            </a:r>
            <a:r>
              <a:rPr lang="en-US" sz="1000" i="1" dirty="0">
                <a:latin typeface="Arial"/>
                <a:cs typeface="Arial"/>
              </a:rPr>
              <a:t>for Disease Control and Prevention. “Asian Americans and Hepatitis B” CDC Features. </a:t>
            </a:r>
            <a:r>
              <a:rPr lang="en-US" sz="1000" i="1" dirty="0">
                <a:latin typeface="Arial"/>
                <a:cs typeface="Arial"/>
                <a:hlinkClick r:id="rId15"/>
              </a:rPr>
              <a:t>http://www.cdc.gov/features/aapihepatitisb/</a:t>
            </a:r>
            <a:r>
              <a:rPr lang="en-US" sz="1000" i="1" dirty="0">
                <a:latin typeface="Arial"/>
                <a:cs typeface="Arial"/>
              </a:rPr>
              <a:t> </a:t>
            </a:r>
            <a:endParaRPr lang="en-US" sz="1000" i="1" dirty="0" smtClean="0">
              <a:latin typeface="Arial"/>
              <a:cs typeface="Arial"/>
            </a:endParaRPr>
          </a:p>
          <a:p>
            <a:r>
              <a:rPr lang="en-US" sz="1000" i="1" dirty="0" smtClean="0">
                <a:latin typeface="Arial"/>
                <a:cs typeface="Arial"/>
              </a:rPr>
              <a:t>4. National </a:t>
            </a:r>
            <a:r>
              <a:rPr lang="en-US" sz="1000" i="1" dirty="0">
                <a:latin typeface="Arial"/>
                <a:cs typeface="Arial"/>
              </a:rPr>
              <a:t>Institute of Health. "Why Is Sleep Important?" NHLBI, NIH. </a:t>
            </a:r>
            <a:r>
              <a:rPr lang="en-US" sz="1000" i="1" dirty="0">
                <a:latin typeface="Arial"/>
                <a:cs typeface="Arial"/>
                <a:hlinkClick r:id="rId16"/>
              </a:rPr>
              <a:t>http://1.usa.gov/1zdBlfa</a:t>
            </a:r>
            <a:r>
              <a:rPr lang="en-US" sz="1000" i="1" dirty="0">
                <a:latin typeface="Arial"/>
                <a:cs typeface="Arial"/>
              </a:rPr>
              <a:t>. </a:t>
            </a:r>
            <a:endParaRPr lang="en-US" sz="1000" i="1" dirty="0" smtClean="0">
              <a:latin typeface="Arial"/>
              <a:cs typeface="Arial"/>
            </a:endParaRPr>
          </a:p>
          <a:p>
            <a:r>
              <a:rPr lang="en-US" sz="1000" i="1" dirty="0" smtClean="0">
                <a:latin typeface="Arial"/>
                <a:cs typeface="Arial"/>
              </a:rPr>
              <a:t>5</a:t>
            </a:r>
            <a:r>
              <a:rPr lang="en-US" sz="1000" i="1" baseline="30000" dirty="0" smtClean="0">
                <a:latin typeface="Arial"/>
                <a:cs typeface="Arial"/>
              </a:rPr>
              <a:t>. </a:t>
            </a:r>
            <a:r>
              <a:rPr lang="en-US" sz="1000" i="1" dirty="0" smtClean="0">
                <a:latin typeface="Arial"/>
                <a:cs typeface="Arial"/>
              </a:rPr>
              <a:t>New </a:t>
            </a:r>
            <a:r>
              <a:rPr lang="en-US" sz="1000" i="1" dirty="0">
                <a:latin typeface="Arial"/>
                <a:cs typeface="Arial"/>
              </a:rPr>
              <a:t>York City comparison data derived from New York City Department of Health and Mental Hygiene’s </a:t>
            </a:r>
            <a:r>
              <a:rPr lang="en-US" sz="1000" i="1" dirty="0" err="1">
                <a:latin typeface="Arial"/>
                <a:cs typeface="Arial"/>
              </a:rPr>
              <a:t>EpiQuery</a:t>
            </a:r>
            <a:r>
              <a:rPr lang="en-US" sz="1000" i="1" dirty="0">
                <a:latin typeface="Arial"/>
                <a:cs typeface="Arial"/>
              </a:rPr>
              <a:t>: NYC Interactive Health, 2010 Survey Trends data at http://on.nyc.gov/1AnvDsL </a:t>
            </a:r>
          </a:p>
          <a:p>
            <a:r>
              <a:rPr lang="en-US" sz="1000" i="1" dirty="0" smtClean="0">
                <a:latin typeface="Arial"/>
                <a:cs typeface="Arial"/>
              </a:rPr>
              <a:t>6.</a:t>
            </a:r>
            <a:r>
              <a:rPr lang="en-US" sz="1000" i="1" baseline="30000" dirty="0" smtClean="0">
                <a:latin typeface="Arial"/>
                <a:cs typeface="Arial"/>
              </a:rPr>
              <a:t> </a:t>
            </a:r>
            <a:r>
              <a:rPr lang="en-US" sz="1000" i="1" dirty="0" smtClean="0">
                <a:latin typeface="Arial"/>
                <a:cs typeface="Arial"/>
              </a:rPr>
              <a:t>New </a:t>
            </a:r>
            <a:r>
              <a:rPr lang="en-US" sz="1000" i="1" dirty="0">
                <a:latin typeface="Arial"/>
                <a:cs typeface="Arial"/>
              </a:rPr>
              <a:t>York City comparison data derived from New York City Department of Health and Mental Hygiene’s </a:t>
            </a:r>
            <a:r>
              <a:rPr lang="en-US" sz="1000" i="1" dirty="0" err="1">
                <a:latin typeface="Arial"/>
                <a:cs typeface="Arial"/>
              </a:rPr>
              <a:t>EpiQuery</a:t>
            </a:r>
            <a:r>
              <a:rPr lang="en-US" sz="1000" i="1" dirty="0">
                <a:latin typeface="Arial"/>
                <a:cs typeface="Arial"/>
              </a:rPr>
              <a:t>: NYC Interactive Health, 2012 Survey Trends data at http://on.nyc.gov/1AnvDsL </a:t>
            </a:r>
          </a:p>
          <a:p>
            <a:endParaRPr lang="en-US" sz="1000" i="1" dirty="0" smtClean="0">
              <a:latin typeface="Arial"/>
              <a:cs typeface="Arial"/>
            </a:endParaRPr>
          </a:p>
          <a:p>
            <a:r>
              <a:rPr lang="en-US" sz="1000" i="1" dirty="0" smtClean="0">
                <a:latin typeface="Arial"/>
                <a:cs typeface="Arial"/>
              </a:rPr>
              <a:t>This study was supported by P60MD000538 from the National </a:t>
            </a:r>
            <a:r>
              <a:rPr lang="en-US" sz="1000" i="1" dirty="0">
                <a:latin typeface="Arial"/>
                <a:cs typeface="Arial"/>
              </a:rPr>
              <a:t>Institutes of Health-National Institute on Minority Health and Health </a:t>
            </a:r>
            <a:r>
              <a:rPr lang="en-US" sz="1000" i="1" dirty="0" smtClean="0">
                <a:latin typeface="Arial"/>
                <a:cs typeface="Arial"/>
              </a:rPr>
              <a:t>Disparities</a:t>
            </a:r>
            <a:endParaRPr lang="en-US" sz="1000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561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4678</TotalTime>
  <Words>2278</Words>
  <Application>Microsoft Office PowerPoint</Application>
  <PresentationFormat>Custom</PresentationFormat>
  <Paragraphs>220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Columbia University Medical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[Event Title] [Event Subtitle]</dc:title>
  <dc:creator>Anne Foulke</dc:creator>
  <cp:lastModifiedBy>Admin</cp:lastModifiedBy>
  <cp:revision>404</cp:revision>
  <cp:lastPrinted>2015-06-19T16:44:32Z</cp:lastPrinted>
  <dcterms:created xsi:type="dcterms:W3CDTF">2008-11-06T18:03:33Z</dcterms:created>
  <dcterms:modified xsi:type="dcterms:W3CDTF">2016-02-04T22:40:47Z</dcterms:modified>
</cp:coreProperties>
</file>