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2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3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7315200" cy="10058400"/>
  <p:notesSz cx="6881813" cy="9296400"/>
  <p:defaultTextStyle>
    <a:defPPr>
      <a:defRPr lang="en-US"/>
    </a:defPPr>
    <a:lvl1pPr algn="l" defTabSz="991718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495859" indent="-202017" algn="l" defTabSz="991718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991718" indent="-404033" algn="l" defTabSz="991718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1488598" indent="-607071" algn="l" defTabSz="991718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1984457" indent="-809087" algn="l" defTabSz="991718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1469212" algn="l" defTabSz="587685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+mn-cs"/>
      </a:defRPr>
    </a:lvl6pPr>
    <a:lvl7pPr marL="1763055" algn="l" defTabSz="587685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+mn-cs"/>
      </a:defRPr>
    </a:lvl7pPr>
    <a:lvl8pPr marL="2056897" algn="l" defTabSz="587685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+mn-cs"/>
      </a:defRPr>
    </a:lvl8pPr>
    <a:lvl9pPr marL="2350740" algn="l" defTabSz="587685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" initials="a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A6A6"/>
    <a:srgbClr val="437C7D"/>
    <a:srgbClr val="F86942"/>
    <a:srgbClr val="674F71"/>
    <a:srgbClr val="F97551"/>
    <a:srgbClr val="FF860D"/>
    <a:srgbClr val="FF9D3B"/>
    <a:srgbClr val="FFCCCC"/>
    <a:srgbClr val="307090"/>
    <a:srgbClr val="FF89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942" autoAdjust="0"/>
    <p:restoredTop sz="97130" autoAdjust="0"/>
  </p:normalViewPr>
  <p:slideViewPr>
    <p:cSldViewPr>
      <p:cViewPr varScale="1">
        <p:scale>
          <a:sx n="87" d="100"/>
          <a:sy n="87" d="100"/>
        </p:scale>
        <p:origin x="-2394" y="-96"/>
      </p:cViewPr>
      <p:guideLst>
        <p:guide orient="horz" pos="3168"/>
        <p:guide pos="2304"/>
      </p:guideLst>
    </p:cSldViewPr>
  </p:slideViewPr>
  <p:notesTextViewPr>
    <p:cViewPr>
      <p:scale>
        <a:sx n="66" d="100"/>
        <a:sy n="66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ideoc01\AppData\Roaming\Microsoft\Excel\Book1%20(version%201).xlsb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ideoc01\AppData\Roaming\Microsoft\Excel\Book1%20(version%201).xlsb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Employment</c:v>
                </c:pt>
              </c:strCache>
            </c:strRef>
          </c:tx>
          <c:spPr>
            <a:ln>
              <a:noFill/>
            </a:ln>
          </c:spPr>
          <c:explosion val="2"/>
          <c:dPt>
            <c:idx val="0"/>
            <c:bubble3D val="0"/>
            <c:explosion val="6"/>
            <c:spPr>
              <a:solidFill>
                <a:srgbClr val="58A6A6"/>
              </a:solidFill>
              <a:ln>
                <a:noFill/>
              </a:ln>
            </c:spPr>
          </c:dPt>
          <c:dPt>
            <c:idx val="1"/>
            <c:bubble3D val="0"/>
            <c:spPr>
              <a:solidFill>
                <a:srgbClr val="C3675D"/>
              </a:solidFill>
              <a:ln>
                <a:noFill/>
              </a:ln>
            </c:spPr>
          </c:dPt>
          <c:dPt>
            <c:idx val="2"/>
            <c:bubble3D val="0"/>
            <c:explosion val="11"/>
            <c:spPr>
              <a:solidFill>
                <a:srgbClr val="993300"/>
              </a:solidFill>
              <a:ln>
                <a:noFill/>
              </a:ln>
            </c:spPr>
          </c:dPt>
          <c:dPt>
            <c:idx val="3"/>
            <c:bubble3D val="0"/>
            <c:spPr>
              <a:solidFill>
                <a:srgbClr val="437C7D"/>
              </a:solidFill>
              <a:ln>
                <a:noFill/>
              </a:ln>
            </c:spPr>
          </c:dPt>
          <c:dPt>
            <c:idx val="4"/>
            <c:bubble3D val="0"/>
            <c:spPr>
              <a:solidFill>
                <a:srgbClr val="307090"/>
              </a:solidFill>
              <a:ln>
                <a:noFill/>
              </a:ln>
            </c:spPr>
          </c:dPt>
          <c:dLbls>
            <c:dLbl>
              <c:idx val="0"/>
              <c:layout>
                <c:manualLayout>
                  <c:x val="-0.17947776107859417"/>
                  <c:y val="6.242678072833125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8.6129965803533617E-2"/>
                  <c:y val="-0.21724410384364046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6391354502513372"/>
                  <c:y val="4.386027446088041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6498690828878879E-2"/>
                  <c:y val="0.1364914156715974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txPr>
              <a:bodyPr/>
              <a:lstStyle/>
              <a:p>
                <a:pPr>
                  <a:defRPr sz="1100" b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Sheet1!$A$2:$A$4</c:f>
              <c:strCache>
                <c:ptCount val="3"/>
                <c:pt idx="0">
                  <c:v>Full time</c:v>
                </c:pt>
                <c:pt idx="1">
                  <c:v>Part time</c:v>
                </c:pt>
                <c:pt idx="2">
                  <c:v>Do not work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0.33100000000000002</c:v>
                </c:pt>
                <c:pt idx="1">
                  <c:v>0.21</c:v>
                </c:pt>
                <c:pt idx="2">
                  <c:v>0.46300000000000002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1"/>
        <c:txPr>
          <a:bodyPr/>
          <a:lstStyle/>
          <a:p>
            <a:pPr>
              <a:defRPr sz="1100" baseline="0">
                <a:latin typeface="Arial" pitchFamily="34" charset="0"/>
                <a:cs typeface="Arial" pitchFamily="34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0.61115454180933892"/>
          <c:y val="0.12147210835858134"/>
          <c:w val="0.36442184310294545"/>
          <c:h val="0.71292872477414837"/>
        </c:manualLayout>
      </c:layout>
      <c:overlay val="0"/>
      <c:txPr>
        <a:bodyPr/>
        <a:lstStyle/>
        <a:p>
          <a:pPr>
            <a:defRPr sz="1100" baseline="0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6"/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3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2"/>
              </a:solidFill>
            </c:spPr>
          </c:dPt>
          <c:dLbls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&gt; 9 hours</c:v>
                </c:pt>
                <c:pt idx="1">
                  <c:v>7-9 hours</c:v>
                </c:pt>
                <c:pt idx="2">
                  <c:v>&lt; 7 hours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0.04</c:v>
                </c:pt>
                <c:pt idx="1">
                  <c:v>0.47</c:v>
                </c:pt>
                <c:pt idx="2">
                  <c:v>0.49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3305088"/>
        <c:axId val="113306624"/>
      </c:barChart>
      <c:catAx>
        <c:axId val="11330508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113306624"/>
        <c:crosses val="autoZero"/>
        <c:auto val="1"/>
        <c:lblAlgn val="ctr"/>
        <c:lblOffset val="100"/>
        <c:tickLblSkip val="1"/>
        <c:noMultiLvlLbl val="0"/>
      </c:catAx>
      <c:valAx>
        <c:axId val="113306624"/>
        <c:scaling>
          <c:orientation val="minMax"/>
          <c:max val="1"/>
        </c:scaling>
        <c:delete val="0"/>
        <c:axPos val="b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1133050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explosion val="25"/>
          <c:dPt>
            <c:idx val="1"/>
            <c:bubble3D val="0"/>
            <c:explosion val="10"/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Sheet1!$B$77:$B$80</c:f>
              <c:strCache>
                <c:ptCount val="4"/>
                <c:pt idx="0">
                  <c:v>Catholicism </c:v>
                </c:pt>
                <c:pt idx="1">
                  <c:v>Christianity </c:v>
                </c:pt>
                <c:pt idx="2">
                  <c:v>Other</c:v>
                </c:pt>
                <c:pt idx="3">
                  <c:v>No religion </c:v>
                </c:pt>
              </c:strCache>
            </c:strRef>
          </c:cat>
          <c:val>
            <c:numRef>
              <c:f>Sheet1!$C$77:$C$80</c:f>
              <c:numCache>
                <c:formatCode>General</c:formatCode>
                <c:ptCount val="4"/>
                <c:pt idx="0">
                  <c:v>18</c:v>
                </c:pt>
                <c:pt idx="1">
                  <c:v>119</c:v>
                </c:pt>
                <c:pt idx="2">
                  <c:v>12</c:v>
                </c:pt>
                <c:pt idx="3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6322775046180185"/>
          <c:y val="0.18787474429775863"/>
          <c:w val="0.32480250301161917"/>
          <c:h val="0.66820209973753286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en-US" sz="1200" dirty="0" smtClean="0"/>
              <a:t>Years</a:t>
            </a:r>
            <a:r>
              <a:rPr lang="en-US" sz="1200" baseline="0" dirty="0" smtClean="0"/>
              <a:t> Living in the U.S.</a:t>
            </a:r>
            <a:endParaRPr lang="en-US" sz="1200" dirty="0"/>
          </a:p>
        </c:rich>
      </c:tx>
      <c:layout>
        <c:manualLayout>
          <c:xMode val="edge"/>
          <c:yMode val="edge"/>
          <c:x val="0.29901731138334164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8.2174517315981729E-2"/>
          <c:y val="0.13918761210681713"/>
          <c:w val="0.44941401258619534"/>
          <c:h val="0.8283294055282400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1"/>
            <c:bubble3D val="0"/>
            <c:explosion val="5"/>
            <c:spPr>
              <a:solidFill>
                <a:srgbClr val="437C7D"/>
              </a:solidFill>
            </c:spPr>
          </c:dPt>
          <c:dPt>
            <c:idx val="2"/>
            <c:bubble3D val="0"/>
            <c:explosion val="6"/>
            <c:spPr>
              <a:solidFill>
                <a:srgbClr val="FF860D"/>
              </a:solidFill>
            </c:spPr>
          </c:dPt>
          <c:dPt>
            <c:idx val="3"/>
            <c:bubble3D val="0"/>
            <c:explosion val="2"/>
            <c:spPr>
              <a:solidFill>
                <a:srgbClr val="F86942"/>
              </a:solidFill>
            </c:spPr>
          </c:dPt>
          <c:dPt>
            <c:idx val="4"/>
            <c:bubble3D val="0"/>
            <c:explosion val="4"/>
            <c:spPr>
              <a:solidFill>
                <a:srgbClr val="FF898C"/>
              </a:solidFill>
            </c:spPr>
          </c:dPt>
          <c:dPt>
            <c:idx val="5"/>
            <c:bubble3D val="0"/>
            <c:spPr>
              <a:solidFill>
                <a:srgbClr val="674F71"/>
              </a:solidFill>
            </c:spPr>
          </c:dPt>
          <c:dPt>
            <c:idx val="6"/>
            <c:bubble3D val="0"/>
            <c:spPr>
              <a:solidFill>
                <a:srgbClr val="58A6A6"/>
              </a:solidFill>
            </c:spPr>
          </c:dPt>
          <c:dLbls>
            <c:txPr>
              <a:bodyPr/>
              <a:lstStyle/>
              <a:p>
                <a:pPr>
                  <a:defRPr sz="1100" b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Sheet1!$A$2:$A$6</c:f>
              <c:strCache>
                <c:ptCount val="5"/>
                <c:pt idx="0">
                  <c:v>5 years or less</c:v>
                </c:pt>
                <c:pt idx="1">
                  <c:v>6-10 years</c:v>
                </c:pt>
                <c:pt idx="2">
                  <c:v>11-15 years</c:v>
                </c:pt>
                <c:pt idx="3">
                  <c:v>16-20 years</c:v>
                </c:pt>
                <c:pt idx="4">
                  <c:v>Greater than 20 years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0.12</c:v>
                </c:pt>
                <c:pt idx="1">
                  <c:v>0.20300000000000001</c:v>
                </c:pt>
                <c:pt idx="2">
                  <c:v>0.127</c:v>
                </c:pt>
                <c:pt idx="3">
                  <c:v>0.127</c:v>
                </c:pt>
                <c:pt idx="4">
                  <c:v>0.42399999999999999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1730213083545393"/>
          <c:y val="0.18132653210234198"/>
          <c:w val="0.36146169532110239"/>
          <c:h val="0.72757857230314382"/>
        </c:manualLayout>
      </c:layout>
      <c:overlay val="0"/>
      <c:txPr>
        <a:bodyPr/>
        <a:lstStyle/>
        <a:p>
          <a:pPr>
            <a:defRPr sz="1050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Sheet1!$B$65:$B$67</c:f>
              <c:strCache>
                <c:ptCount val="3"/>
                <c:pt idx="0">
                  <c:v>&lt; $25,000</c:v>
                </c:pt>
                <c:pt idx="1">
                  <c:v>$25,000 - $55,000</c:v>
                </c:pt>
                <c:pt idx="2">
                  <c:v>&gt; $55,000</c:v>
                </c:pt>
              </c:strCache>
            </c:strRef>
          </c:cat>
          <c:val>
            <c:numRef>
              <c:f>Sheet1!$C$65:$C$67</c:f>
              <c:numCache>
                <c:formatCode>0%</c:formatCode>
                <c:ptCount val="3"/>
                <c:pt idx="0">
                  <c:v>0.25</c:v>
                </c:pt>
                <c:pt idx="1">
                  <c:v>0.26</c:v>
                </c:pt>
                <c:pt idx="2">
                  <c:v>0.26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73016448"/>
        <c:axId val="73017984"/>
      </c:barChart>
      <c:catAx>
        <c:axId val="73016448"/>
        <c:scaling>
          <c:orientation val="minMax"/>
        </c:scaling>
        <c:delete val="0"/>
        <c:axPos val="b"/>
        <c:majorTickMark val="none"/>
        <c:minorTickMark val="none"/>
        <c:tickLblPos val="nextTo"/>
        <c:crossAx val="73017984"/>
        <c:crosses val="autoZero"/>
        <c:auto val="1"/>
        <c:lblAlgn val="ctr"/>
        <c:lblOffset val="100"/>
        <c:noMultiLvlLbl val="0"/>
      </c:catAx>
      <c:valAx>
        <c:axId val="73017984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730164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explosion val="15"/>
          <c:dPt>
            <c:idx val="0"/>
            <c:bubble3D val="0"/>
            <c:explosion val="3"/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/>
                      <a:t>59%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val>
            <c:numRef>
              <c:f>Sheet1!$M$71:$M$72</c:f>
              <c:numCache>
                <c:formatCode>General</c:formatCode>
                <c:ptCount val="2"/>
                <c:pt idx="0">
                  <c:v>59</c:v>
                </c:pt>
                <c:pt idx="1">
                  <c:v>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explosion val="6"/>
          <c:dPt>
            <c:idx val="0"/>
            <c:bubble3D val="0"/>
            <c:spPr>
              <a:solidFill>
                <a:schemeClr val="accent5">
                  <a:lumMod val="75000"/>
                </a:schemeClr>
              </a:solidFill>
            </c:spPr>
          </c:dPt>
          <c:dPt>
            <c:idx val="1"/>
            <c:bubble3D val="0"/>
            <c:explosion val="3"/>
          </c:dPt>
          <c:dPt>
            <c:idx val="2"/>
            <c:bubble3D val="0"/>
            <c:spPr>
              <a:solidFill>
                <a:schemeClr val="accent2"/>
              </a:solidFill>
            </c:spPr>
          </c:dPt>
          <c:dPt>
            <c:idx val="3"/>
            <c:bubble3D val="0"/>
            <c:spPr>
              <a:solidFill>
                <a:schemeClr val="accent4">
                  <a:lumMod val="75000"/>
                </a:schemeClr>
              </a:solidFill>
            </c:spPr>
          </c:dPt>
          <c:dLbls>
            <c:delete val="1"/>
          </c:dLbls>
          <c:cat>
            <c:strRef>
              <c:f>Sheet1!$A$2:$A$5</c:f>
              <c:strCache>
                <c:ptCount val="4"/>
                <c:pt idx="0">
                  <c:v>Private</c:v>
                </c:pt>
                <c:pt idx="1">
                  <c:v>Public</c:v>
                </c:pt>
                <c:pt idx="2">
                  <c:v>No insurance</c:v>
                </c:pt>
                <c:pt idx="3">
                  <c:v>Korean National Insurance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19</c:v>
                </c:pt>
                <c:pt idx="1">
                  <c:v>46.8</c:v>
                </c:pt>
                <c:pt idx="2">
                  <c:v>21.5</c:v>
                </c:pt>
                <c:pt idx="3">
                  <c:v>8.9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4"/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3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6"/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2"/>
              </a:solidFill>
            </c:spPr>
          </c:dPt>
          <c:dLbls>
            <c:txPr>
              <a:bodyPr/>
              <a:lstStyle/>
              <a:p>
                <a:pPr>
                  <a:defRPr sz="1100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Friends</c:v>
                </c:pt>
                <c:pt idx="1">
                  <c:v>Ethnic newspaper</c:v>
                </c:pt>
                <c:pt idx="2">
                  <c:v>Ethnic website</c:v>
                </c:pt>
                <c:pt idx="3">
                  <c:v>Family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0.34799999999999998</c:v>
                </c:pt>
                <c:pt idx="1">
                  <c:v>0.317</c:v>
                </c:pt>
                <c:pt idx="2">
                  <c:v>0.317</c:v>
                </c:pt>
                <c:pt idx="3">
                  <c:v>0.248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3092864"/>
        <c:axId val="113094656"/>
      </c:barChart>
      <c:catAx>
        <c:axId val="1130928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13094656"/>
        <c:crosses val="autoZero"/>
        <c:auto val="1"/>
        <c:lblAlgn val="ctr"/>
        <c:lblOffset val="100"/>
        <c:noMultiLvlLbl val="0"/>
      </c:catAx>
      <c:valAx>
        <c:axId val="113094656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1130928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Employment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accent6"/>
              </a:solidFill>
            </a:ln>
          </c:spPr>
          <c:explosion val="16"/>
          <c:dPt>
            <c:idx val="1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accent6"/>
                </a:solidFill>
              </a:ln>
            </c:spPr>
          </c:dPt>
          <c:dLbls>
            <c:dLbl>
              <c:idx val="0"/>
              <c:delete val="1"/>
            </c:dLbl>
            <c:dLbl>
              <c:idx val="1"/>
              <c:delete val="1"/>
            </c:dLbl>
            <c:numFmt formatCode="0%" sourceLinked="0"/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Sheet1!$A$2:$A$6</c:f>
              <c:strCache>
                <c:ptCount val="1"/>
                <c:pt idx="0">
                  <c:v>Cardiovascular disease is a major concern (for self or for family)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0.34</c:v>
                </c:pt>
                <c:pt idx="1">
                  <c:v>0.66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Korean CHRNA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50%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Colonoscopy</c:v>
                </c:pt>
                <c:pt idx="1">
                  <c:v>Mammogram</c:v>
                </c:pt>
                <c:pt idx="2">
                  <c:v>Pap smear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0.67</c:v>
                </c:pt>
                <c:pt idx="1">
                  <c:v>0.65</c:v>
                </c:pt>
                <c:pt idx="2">
                  <c:v>0.5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New Yorkers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Colonoscopy</c:v>
                </c:pt>
                <c:pt idx="1">
                  <c:v>Mammogram</c:v>
                </c:pt>
                <c:pt idx="2">
                  <c:v>Pap smear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0.69</c:v>
                </c:pt>
                <c:pt idx="1">
                  <c:v>0.75</c:v>
                </c:pt>
                <c:pt idx="2">
                  <c:v>0.78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4083072"/>
        <c:axId val="24093056"/>
      </c:barChart>
      <c:catAx>
        <c:axId val="2408307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24093056"/>
        <c:crosses val="autoZero"/>
        <c:auto val="1"/>
        <c:lblAlgn val="ctr"/>
        <c:lblOffset val="100"/>
        <c:noMultiLvlLbl val="0"/>
      </c:catAx>
      <c:valAx>
        <c:axId val="24093056"/>
        <c:scaling>
          <c:orientation val="minMax"/>
          <c:max val="1"/>
        </c:scaling>
        <c:delete val="0"/>
        <c:axPos val="l"/>
        <c:numFmt formatCode="0%" sourceLinked="1"/>
        <c:majorTickMark val="none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2408307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1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2119" cy="464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544513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1"/>
            <a:ext cx="2982119" cy="464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544513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78117AE-B2DA-411A-BFE4-DFC3DA9407CA}" type="datetimeFigureOut">
              <a:rPr lang="en-US"/>
              <a:pPr>
                <a:defRPr/>
              </a:pPr>
              <a:t>2/17/2016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73288" y="696913"/>
            <a:ext cx="2535237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299"/>
            <a:ext cx="5505450" cy="41836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374"/>
            <a:ext cx="2982119" cy="465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544513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374"/>
            <a:ext cx="2982119" cy="465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1544513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FDAE10C-7F66-4C09-A97B-C8BC39FA22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4781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91718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95859" algn="l" defTabSz="991718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91718" algn="l" defTabSz="991718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88598" algn="l" defTabSz="991718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84457" algn="l" defTabSz="991718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81647" algn="l" defTabSz="99265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77976" algn="l" defTabSz="99265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74305" algn="l" defTabSz="99265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970634" algn="l" defTabSz="99265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DAE10C-7F66-4C09-A97B-C8BC39FA229E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4386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91718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*New York City Department of Health and Mental Hygiene. Epiquery: NYC Interactive Health Data System Saw personal doctor in past year, 2013 (Age-adjusted)</a:t>
            </a:r>
            <a:r>
              <a:rPr lang="en-US" sz="13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3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NYC Community Health Survey 2013 </a:t>
            </a:r>
            <a:r>
              <a:rPr lang="en-US" dirty="0" smtClean="0"/>
              <a:t>. Accessed on 04/02/2015; Epiquery.</a:t>
            </a:r>
          </a:p>
          <a:p>
            <a:endParaRPr lang="en-US" dirty="0" smtClean="0"/>
          </a:p>
          <a:p>
            <a:r>
              <a:rPr lang="en-US" dirty="0" smtClean="0"/>
              <a:t>**New York City Department of Health and Mental Hygiene. Epiquery: NYC Interactive Health Data System -  </a:t>
            </a:r>
            <a:r>
              <a:rPr lang="en-US" sz="13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Smoking status by Sex 2013, New York</a:t>
            </a:r>
            <a:r>
              <a:rPr lang="en-US" sz="13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City. </a:t>
            </a:r>
            <a:r>
              <a:rPr lang="en-US" sz="13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NYC Community Health Survey 2013 </a:t>
            </a:r>
            <a:r>
              <a:rPr lang="en-US" dirty="0" smtClean="0"/>
              <a:t>. Accessed on 04/02/2015; Epiquery.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DAE10C-7F66-4C09-A97B-C8BC39FA229E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3154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91718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 smtClean="0"/>
              <a:t>~Prevalence of diabetes (Age-adjusted) Diabetes</a:t>
            </a:r>
            <a:r>
              <a:rPr lang="en-US" b="0" baseline="0" dirty="0" smtClean="0"/>
              <a:t> defined as: </a:t>
            </a:r>
            <a:r>
              <a:rPr lang="en-US" sz="13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(1) Having a fasting plasma glucose of 126 mg/dL or higher, or (2) Participant self report that a health care provider had ever told them that they had diabetes (other than during pregnancy for women). </a:t>
            </a:r>
            <a:r>
              <a:rPr lang="en-US" sz="13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3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en-US" dirty="0" smtClean="0"/>
          </a:p>
          <a:p>
            <a:pPr marL="0" marR="0" indent="0" algn="l" defTabSz="991718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91718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New York City Department of Health and Mental Hygiene. Epiquery: NYC Interactive Health Data System Colon cancer screening (colonoscopy), 2013 (Age-adjusted)</a:t>
            </a:r>
            <a:r>
              <a:rPr lang="en-US" sz="13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3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NYC Community Health Survey 2013 </a:t>
            </a:r>
            <a:r>
              <a:rPr lang="en-US" dirty="0" smtClean="0"/>
              <a:t>. Accessed on 04/02/2015; Epiquery.\</a:t>
            </a:r>
          </a:p>
          <a:p>
            <a:pPr marL="0" marR="0" indent="0" algn="l" defTabSz="991718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91718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New York City Department of Health and Mental Hygiene. Epiquery: Community Health Survey Trends</a:t>
            </a:r>
            <a:r>
              <a:rPr lang="en-US" sz="13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3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NYC Community Health Survey 2013 </a:t>
            </a:r>
            <a:r>
              <a:rPr lang="en-US" dirty="0" smtClean="0"/>
              <a:t>. Accessed on 04/02/2015; Epiquery.</a:t>
            </a:r>
            <a:r>
              <a:rPr lang="en-US" baseline="0" dirty="0" smtClean="0"/>
              <a:t> Breast cancer 2012,  pap smear 2010</a:t>
            </a:r>
          </a:p>
          <a:p>
            <a:pPr marL="0" marR="0" indent="0" algn="l" defTabSz="991718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algn="just"/>
            <a:r>
              <a:rPr lang="en-US" sz="1400" u="sng" dirty="0" smtClean="0"/>
              <a:t>NYC rates</a:t>
            </a:r>
          </a:p>
          <a:p>
            <a:pPr algn="just"/>
            <a:r>
              <a:rPr lang="en-US" sz="1400" dirty="0" smtClean="0"/>
              <a:t>Mammogram 74.5% (Breast cancer screening (mammography), Trends (Age-adjusted) Results restricted to women aged 40 and older.)</a:t>
            </a:r>
          </a:p>
          <a:p>
            <a:pPr algn="just"/>
            <a:r>
              <a:rPr lang="en-US" sz="1400" dirty="0" smtClean="0"/>
              <a:t>Pap smear 78.4% Cervical cancer screening (Pap test), Trends (Age-adjusted) – women only</a:t>
            </a:r>
          </a:p>
          <a:p>
            <a:pPr algn="just"/>
            <a:r>
              <a:rPr lang="en-US" sz="1400" dirty="0" smtClean="0"/>
              <a:t>Colonoscopy 69%</a:t>
            </a:r>
          </a:p>
          <a:p>
            <a:pPr algn="just"/>
            <a:r>
              <a:rPr lang="en-US" sz="1400" dirty="0" smtClean="0"/>
              <a:t>Prostate exam</a:t>
            </a:r>
            <a:r>
              <a:rPr lang="en-US" sz="1400" baseline="0" dirty="0" smtClean="0"/>
              <a:t> ??</a:t>
            </a:r>
            <a:endParaRPr lang="en-US" sz="1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DAE10C-7F66-4C09-A97B-C8BC39FA229E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1234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91718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New York City Department of Health and Mental Hygiene. Epiquery: NYC Interactive Health Data System Influenza (flu) vaccination, 2013 (Age-adjusted)</a:t>
            </a:r>
            <a:r>
              <a:rPr lang="en-US" sz="13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3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NYC Community Health Survey 2013 </a:t>
            </a:r>
            <a:r>
              <a:rPr lang="en-US" dirty="0" smtClean="0"/>
              <a:t>. Accessed on 04/02/2015; Epiquery.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DAE10C-7F66-4C09-A97B-C8BC39FA229E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315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1" y="3124626"/>
            <a:ext cx="621792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81" y="5699760"/>
            <a:ext cx="512064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63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26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89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53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1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79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74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70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1CC89-8F38-495D-A936-E627510C6D92}" type="datetimeFigureOut">
              <a:rPr lang="en-US"/>
              <a:pPr>
                <a:defRPr/>
              </a:pPr>
              <a:t>2/17/2016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9353B-43FE-4ACB-8A50-D1CBC8657A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684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28579-DC98-47BD-8F03-E74A85A4328C}" type="datetimeFigureOut">
              <a:rPr lang="en-US"/>
              <a:pPr>
                <a:defRPr/>
              </a:pPr>
              <a:t>2/17/2016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482F3-444F-4AFE-96F9-96B9C7FC3F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628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03520" y="402804"/>
            <a:ext cx="1645920" cy="85822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5760" y="402804"/>
            <a:ext cx="4815840" cy="85822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8CB1C-CAF7-4D17-BD6E-00BB8D4E5F0B}" type="datetimeFigureOut">
              <a:rPr lang="en-US"/>
              <a:pPr>
                <a:defRPr/>
              </a:pPr>
              <a:t>2/17/2016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83DD7-DFF5-47E0-91FF-D108C9646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11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21596-0996-4E0C-835D-EDE6F0171F5F}" type="datetimeFigureOut">
              <a:rPr lang="en-US"/>
              <a:pPr>
                <a:defRPr/>
              </a:pPr>
              <a:t>2/17/2016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4C0D8-5FC5-4C86-9097-B463A64238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255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1" y="6463455"/>
            <a:ext cx="6217920" cy="1997710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1" y="4263180"/>
            <a:ext cx="621792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633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9265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8898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8531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16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7797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7430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7063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687AC1-C3F8-4C88-AA50-B2B41F3E2D0C}" type="datetimeFigureOut">
              <a:rPr lang="en-US"/>
              <a:pPr>
                <a:defRPr/>
              </a:pPr>
              <a:t>2/17/2016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9F8C05-858C-4ABB-9064-C5178647F0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686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5760" y="2346962"/>
            <a:ext cx="3230880" cy="663808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18560" y="2346962"/>
            <a:ext cx="3230880" cy="663808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7368D-BA70-460D-93AD-CC32530F0F24}" type="datetimeFigureOut">
              <a:rPr lang="en-US"/>
              <a:pPr>
                <a:defRPr/>
              </a:pPr>
              <a:t>2/17/2016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31A4DE-E081-44FF-BDEF-252F02227F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113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2251499"/>
            <a:ext cx="3232151" cy="938318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6330" indent="0">
              <a:buNone/>
              <a:defRPr sz="2200" b="1"/>
            </a:lvl2pPr>
            <a:lvl3pPr marL="992659" indent="0">
              <a:buNone/>
              <a:defRPr sz="1900" b="1"/>
            </a:lvl3pPr>
            <a:lvl4pPr marL="1488988" indent="0">
              <a:buNone/>
              <a:defRPr sz="1700" b="1"/>
            </a:lvl4pPr>
            <a:lvl5pPr marL="1985317" indent="0">
              <a:buNone/>
              <a:defRPr sz="1700" b="1"/>
            </a:lvl5pPr>
            <a:lvl6pPr marL="2481647" indent="0">
              <a:buNone/>
              <a:defRPr sz="1700" b="1"/>
            </a:lvl6pPr>
            <a:lvl7pPr marL="2977976" indent="0">
              <a:buNone/>
              <a:defRPr sz="1700" b="1"/>
            </a:lvl7pPr>
            <a:lvl8pPr marL="3474305" indent="0">
              <a:buNone/>
              <a:defRPr sz="1700" b="1"/>
            </a:lvl8pPr>
            <a:lvl9pPr marL="3970634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0" y="3189818"/>
            <a:ext cx="3232151" cy="579522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6021" y="2251499"/>
            <a:ext cx="3233420" cy="938318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6330" indent="0">
              <a:buNone/>
              <a:defRPr sz="2200" b="1"/>
            </a:lvl2pPr>
            <a:lvl3pPr marL="992659" indent="0">
              <a:buNone/>
              <a:defRPr sz="1900" b="1"/>
            </a:lvl3pPr>
            <a:lvl4pPr marL="1488988" indent="0">
              <a:buNone/>
              <a:defRPr sz="1700" b="1"/>
            </a:lvl4pPr>
            <a:lvl5pPr marL="1985317" indent="0">
              <a:buNone/>
              <a:defRPr sz="1700" b="1"/>
            </a:lvl5pPr>
            <a:lvl6pPr marL="2481647" indent="0">
              <a:buNone/>
              <a:defRPr sz="1700" b="1"/>
            </a:lvl6pPr>
            <a:lvl7pPr marL="2977976" indent="0">
              <a:buNone/>
              <a:defRPr sz="1700" b="1"/>
            </a:lvl7pPr>
            <a:lvl8pPr marL="3474305" indent="0">
              <a:buNone/>
              <a:defRPr sz="1700" b="1"/>
            </a:lvl8pPr>
            <a:lvl9pPr marL="3970634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6021" y="3189818"/>
            <a:ext cx="3233420" cy="579522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2B762-D38E-4E53-B707-B24EAC791761}" type="datetimeFigureOut">
              <a:rPr lang="en-US"/>
              <a:pPr>
                <a:defRPr/>
              </a:pPr>
              <a:t>2/17/2016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326E0-BAAE-4648-9B43-E60A07036D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871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139FA-2BBD-431C-AC9B-177851C81233}" type="datetimeFigureOut">
              <a:rPr lang="en-US"/>
              <a:pPr>
                <a:defRPr/>
              </a:pPr>
              <a:t>2/17/2016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5359FF-F66A-4824-8BC2-0FC6D2EF68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899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153C08-C2AA-4AE3-B521-41CDF60222F0}" type="datetimeFigureOut">
              <a:rPr lang="en-US"/>
              <a:pPr>
                <a:defRPr/>
              </a:pPr>
              <a:t>2/17/2016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6015D-0B47-4B0D-9CE6-D4D26A30DA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799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1" y="400475"/>
            <a:ext cx="2406651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041" y="400476"/>
            <a:ext cx="4089401" cy="8584566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761" y="2104814"/>
            <a:ext cx="2406651" cy="6880226"/>
          </a:xfrm>
        </p:spPr>
        <p:txBody>
          <a:bodyPr/>
          <a:lstStyle>
            <a:lvl1pPr marL="0" indent="0">
              <a:buNone/>
              <a:defRPr sz="1500"/>
            </a:lvl1pPr>
            <a:lvl2pPr marL="496330" indent="0">
              <a:buNone/>
              <a:defRPr sz="1300"/>
            </a:lvl2pPr>
            <a:lvl3pPr marL="992659" indent="0">
              <a:buNone/>
              <a:defRPr sz="1100"/>
            </a:lvl3pPr>
            <a:lvl4pPr marL="1488988" indent="0">
              <a:buNone/>
              <a:defRPr sz="1000"/>
            </a:lvl4pPr>
            <a:lvl5pPr marL="1985317" indent="0">
              <a:buNone/>
              <a:defRPr sz="1000"/>
            </a:lvl5pPr>
            <a:lvl6pPr marL="2481647" indent="0">
              <a:buNone/>
              <a:defRPr sz="1000"/>
            </a:lvl6pPr>
            <a:lvl7pPr marL="2977976" indent="0">
              <a:buNone/>
              <a:defRPr sz="1000"/>
            </a:lvl7pPr>
            <a:lvl8pPr marL="3474305" indent="0">
              <a:buNone/>
              <a:defRPr sz="1000"/>
            </a:lvl8pPr>
            <a:lvl9pPr marL="3970634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CDA6B-C269-4E3F-B101-8D987627C7DF}" type="datetimeFigureOut">
              <a:rPr lang="en-US"/>
              <a:pPr>
                <a:defRPr/>
              </a:pPr>
              <a:t>2/17/2016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720BE-0873-47C5-93FA-D350846EC5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628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3831" y="7040880"/>
            <a:ext cx="438912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33831" y="898739"/>
            <a:ext cx="4389120" cy="6035040"/>
          </a:xfrm>
        </p:spPr>
        <p:txBody>
          <a:bodyPr rtlCol="0">
            <a:normAutofit/>
          </a:bodyPr>
          <a:lstStyle>
            <a:lvl1pPr marL="0" indent="0">
              <a:buNone/>
              <a:defRPr sz="3500"/>
            </a:lvl1pPr>
            <a:lvl2pPr marL="496330" indent="0">
              <a:buNone/>
              <a:defRPr sz="3000"/>
            </a:lvl2pPr>
            <a:lvl3pPr marL="992659" indent="0">
              <a:buNone/>
              <a:defRPr sz="2600"/>
            </a:lvl3pPr>
            <a:lvl4pPr marL="1488988" indent="0">
              <a:buNone/>
              <a:defRPr sz="2200"/>
            </a:lvl4pPr>
            <a:lvl5pPr marL="1985317" indent="0">
              <a:buNone/>
              <a:defRPr sz="2200"/>
            </a:lvl5pPr>
            <a:lvl6pPr marL="2481647" indent="0">
              <a:buNone/>
              <a:defRPr sz="2200"/>
            </a:lvl6pPr>
            <a:lvl7pPr marL="2977976" indent="0">
              <a:buNone/>
              <a:defRPr sz="2200"/>
            </a:lvl7pPr>
            <a:lvl8pPr marL="3474305" indent="0">
              <a:buNone/>
              <a:defRPr sz="2200"/>
            </a:lvl8pPr>
            <a:lvl9pPr marL="3970634" indent="0">
              <a:buNone/>
              <a:defRPr sz="22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3831" y="7872096"/>
            <a:ext cx="4389120" cy="1180464"/>
          </a:xfrm>
        </p:spPr>
        <p:txBody>
          <a:bodyPr/>
          <a:lstStyle>
            <a:lvl1pPr marL="0" indent="0">
              <a:buNone/>
              <a:defRPr sz="1500"/>
            </a:lvl1pPr>
            <a:lvl2pPr marL="496330" indent="0">
              <a:buNone/>
              <a:defRPr sz="1300"/>
            </a:lvl2pPr>
            <a:lvl3pPr marL="992659" indent="0">
              <a:buNone/>
              <a:defRPr sz="1100"/>
            </a:lvl3pPr>
            <a:lvl4pPr marL="1488988" indent="0">
              <a:buNone/>
              <a:defRPr sz="1000"/>
            </a:lvl4pPr>
            <a:lvl5pPr marL="1985317" indent="0">
              <a:buNone/>
              <a:defRPr sz="1000"/>
            </a:lvl5pPr>
            <a:lvl6pPr marL="2481647" indent="0">
              <a:buNone/>
              <a:defRPr sz="1000"/>
            </a:lvl6pPr>
            <a:lvl7pPr marL="2977976" indent="0">
              <a:buNone/>
              <a:defRPr sz="1000"/>
            </a:lvl7pPr>
            <a:lvl8pPr marL="3474305" indent="0">
              <a:buNone/>
              <a:defRPr sz="1000"/>
            </a:lvl8pPr>
            <a:lvl9pPr marL="3970634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9855B-AC60-4777-82E3-55972287BA5A}" type="datetimeFigureOut">
              <a:rPr lang="en-US"/>
              <a:pPr>
                <a:defRPr/>
              </a:pPr>
              <a:t>2/17/2016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CFAF8-594B-4105-8951-E5516AF0A7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839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65403" y="403039"/>
            <a:ext cx="6584394" cy="167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266" tIns="49633" rIns="99266" bIns="4963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65403" y="2347053"/>
            <a:ext cx="6584394" cy="6638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266" tIns="49633" rIns="99266" bIns="496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5404" y="9321653"/>
            <a:ext cx="1706801" cy="537077"/>
          </a:xfrm>
          <a:prstGeom prst="rect">
            <a:avLst/>
          </a:prstGeom>
        </p:spPr>
        <p:txBody>
          <a:bodyPr vert="horz" lIns="99266" tIns="49633" rIns="99266" bIns="49633" rtlCol="0" anchor="ctr"/>
          <a:lstStyle>
            <a:lvl1pPr algn="l" defTabSz="992659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4DF42AD-D1FC-437F-9FE0-3480EFD753C1}" type="datetimeFigureOut">
              <a:rPr lang="en-US"/>
              <a:pPr>
                <a:defRPr/>
              </a:pPr>
              <a:t>2/17/2016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99499" y="9321653"/>
            <a:ext cx="2316202" cy="537077"/>
          </a:xfrm>
          <a:prstGeom prst="rect">
            <a:avLst/>
          </a:prstGeom>
        </p:spPr>
        <p:txBody>
          <a:bodyPr vert="horz" lIns="99266" tIns="49633" rIns="99266" bIns="49633" rtlCol="0" anchor="ctr"/>
          <a:lstStyle>
            <a:lvl1pPr algn="ctr" defTabSz="992659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42997" y="9321653"/>
            <a:ext cx="1706801" cy="537077"/>
          </a:xfrm>
          <a:prstGeom prst="rect">
            <a:avLst/>
          </a:prstGeom>
        </p:spPr>
        <p:txBody>
          <a:bodyPr vert="horz" lIns="99266" tIns="49633" rIns="99266" bIns="49633" rtlCol="0" anchor="ctr"/>
          <a:lstStyle>
            <a:lvl1pPr algn="r" defTabSz="992659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815A648-C1BD-4448-A283-E31D421A25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1718" rtl="0" eaLnBrk="0" fontAlgn="base" hangingPunct="0">
        <a:spcBef>
          <a:spcPct val="0"/>
        </a:spcBef>
        <a:spcAft>
          <a:spcPct val="0"/>
        </a:spcAft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91718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2pPr>
      <a:lvl3pPr algn="ctr" defTabSz="991718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3pPr>
      <a:lvl4pPr algn="ctr" defTabSz="991718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4pPr>
      <a:lvl5pPr algn="ctr" defTabSz="991718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5pPr>
      <a:lvl6pPr marL="293842" algn="ctr" defTabSz="991718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6pPr>
      <a:lvl7pPr marL="587685" algn="ctr" defTabSz="991718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7pPr>
      <a:lvl8pPr marL="881527" algn="ctr" defTabSz="991718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8pPr>
      <a:lvl9pPr marL="1175370" algn="ctr" defTabSz="991718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9pPr>
    </p:titleStyle>
    <p:bodyStyle>
      <a:lvl1pPr marL="371384" indent="-371384" algn="l" defTabSz="99171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6026" indent="-310167" algn="l" defTabSz="99171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0668" indent="-247930" algn="l" defTabSz="99171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36527" indent="-247930" algn="l" defTabSz="99171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33407" indent="-247930" algn="l" defTabSz="991718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29811" indent="-248164" algn="l" defTabSz="992659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26140" indent="-248164" algn="l" defTabSz="992659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22470" indent="-248164" algn="l" defTabSz="992659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18798" indent="-248164" algn="l" defTabSz="992659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265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96330" algn="l" defTabSz="99265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92659" algn="l" defTabSz="99265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88988" algn="l" defTabSz="99265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85317" algn="l" defTabSz="99265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81647" algn="l" defTabSz="99265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77976" algn="l" defTabSz="99265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74305" algn="l" defTabSz="99265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70634" algn="l" defTabSz="99265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chart" Target="../charts/chart2.xml"/><Relationship Id="rId10" Type="http://schemas.openxmlformats.org/officeDocument/2006/relationships/chart" Target="../charts/chart4.xml"/><Relationship Id="rId4" Type="http://schemas.openxmlformats.org/officeDocument/2006/relationships/chart" Target="../charts/chart1.xml"/><Relationship Id="rId9" Type="http://schemas.openxmlformats.org/officeDocument/2006/relationships/chart" Target="../charts/char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chart" Target="../charts/chart6.xml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chart" Target="../charts/chart5.xml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png"/><Relationship Id="rId4" Type="http://schemas.openxmlformats.org/officeDocument/2006/relationships/chart" Target="../charts/chart8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1.xml"/><Relationship Id="rId3" Type="http://schemas.openxmlformats.org/officeDocument/2006/relationships/image" Target="../media/image1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0.xml"/><Relationship Id="rId5" Type="http://schemas.openxmlformats.org/officeDocument/2006/relationships/chart" Target="../charts/chart9.xml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7" Type="http://schemas.openxmlformats.org/officeDocument/2006/relationships/hyperlink" Target="http://1.usa.gov/1zdBlfa" TargetMode="External"/><Relationship Id="rId2" Type="http://schemas.openxmlformats.org/officeDocument/2006/relationships/hyperlink" Target="mailto:catlin.rideout@nyumc.or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dc.gov/features/aapihepatitisb/" TargetMode="External"/><Relationship Id="rId5" Type="http://schemas.openxmlformats.org/officeDocument/2006/relationships/hyperlink" Target="http://on.nyc.gov/1Cf1RAt" TargetMode="External"/><Relationship Id="rId4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7315200" cy="761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828470"/>
            <a:ext cx="7315200" cy="2229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5" name="Rectangle 64"/>
          <p:cNvSpPr/>
          <p:nvPr/>
        </p:nvSpPr>
        <p:spPr>
          <a:xfrm>
            <a:off x="381000" y="76200"/>
            <a:ext cx="6638213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Korean CHRNA</a:t>
            </a:r>
          </a:p>
          <a:p>
            <a:pPr algn="ctr"/>
            <a:r>
              <a:rPr lang="en-US" b="1" dirty="0" smtClean="0"/>
              <a:t>(Community Health Resources and Needs Assessment)</a:t>
            </a:r>
          </a:p>
        </p:txBody>
      </p:sp>
      <p:sp>
        <p:nvSpPr>
          <p:cNvPr id="71" name="Rectangle 70"/>
          <p:cNvSpPr/>
          <p:nvPr/>
        </p:nvSpPr>
        <p:spPr>
          <a:xfrm>
            <a:off x="121052" y="2438400"/>
            <a:ext cx="3271604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100" dirty="0" smtClean="0"/>
              <a:t>Over half of foreign-born Korean CHRNA respondents have lived in the U.S. for at least 16 years. Educational opportunities and family reasons were the top reasons for coming to the U.S.</a:t>
            </a:r>
            <a:endParaRPr lang="en-US" sz="1100" b="1" dirty="0"/>
          </a:p>
        </p:txBody>
      </p:sp>
      <p:sp>
        <p:nvSpPr>
          <p:cNvPr id="101" name="Rectangle 100"/>
          <p:cNvSpPr/>
          <p:nvPr/>
        </p:nvSpPr>
        <p:spPr>
          <a:xfrm>
            <a:off x="3767851" y="3741137"/>
            <a:ext cx="318167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100" b="1" dirty="0" smtClean="0"/>
              <a:t>EDUCATION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n-US" sz="1100" dirty="0" smtClean="0"/>
              <a:t>37% have </a:t>
            </a:r>
            <a:r>
              <a:rPr lang="en-US" sz="1100" dirty="0"/>
              <a:t>a high school </a:t>
            </a:r>
            <a:r>
              <a:rPr lang="en-US" sz="1100" dirty="0" smtClean="0"/>
              <a:t>education or less 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n-US" sz="1100" dirty="0" smtClean="0"/>
              <a:t>12% have </a:t>
            </a:r>
            <a:r>
              <a:rPr lang="en-US" sz="1100" dirty="0"/>
              <a:t>some college </a:t>
            </a:r>
            <a:r>
              <a:rPr lang="en-US" sz="1100" dirty="0" smtClean="0"/>
              <a:t>education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n-US" sz="1100" dirty="0" smtClean="0"/>
              <a:t>51% are </a:t>
            </a:r>
            <a:r>
              <a:rPr lang="en-US" sz="1100" dirty="0"/>
              <a:t>college </a:t>
            </a:r>
            <a:r>
              <a:rPr lang="en-US" sz="1100" dirty="0" smtClean="0"/>
              <a:t>graduates</a:t>
            </a:r>
            <a:endParaRPr lang="en-US" sz="1100" dirty="0"/>
          </a:p>
        </p:txBody>
      </p:sp>
      <p:sp>
        <p:nvSpPr>
          <p:cNvPr id="52" name="Rectangle 51"/>
          <p:cNvSpPr/>
          <p:nvPr/>
        </p:nvSpPr>
        <p:spPr>
          <a:xfrm>
            <a:off x="2391672" y="7838791"/>
            <a:ext cx="2268177" cy="2706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b="1" dirty="0" smtClean="0"/>
              <a:t>GENERAL HEALTH</a:t>
            </a:r>
            <a:endParaRPr lang="en-US" sz="1100" b="1" dirty="0"/>
          </a:p>
        </p:txBody>
      </p:sp>
      <p:sp>
        <p:nvSpPr>
          <p:cNvPr id="83" name="Rectangle 82"/>
          <p:cNvSpPr/>
          <p:nvPr/>
        </p:nvSpPr>
        <p:spPr>
          <a:xfrm>
            <a:off x="2286000" y="2176790"/>
            <a:ext cx="26670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b="1" dirty="0" smtClean="0"/>
              <a:t>DEMOGRAPHIC</a:t>
            </a:r>
            <a:r>
              <a:rPr lang="en-US" sz="1100" b="1" i="1" dirty="0" smtClean="0"/>
              <a:t> </a:t>
            </a:r>
            <a:r>
              <a:rPr lang="en-US" sz="1100" b="1" dirty="0" smtClean="0"/>
              <a:t>INFORMATION</a:t>
            </a:r>
            <a:endParaRPr lang="en-US" sz="1100" b="1" dirty="0"/>
          </a:p>
        </p:txBody>
      </p:sp>
      <p:grpSp>
        <p:nvGrpSpPr>
          <p:cNvPr id="4" name="Group 3"/>
          <p:cNvGrpSpPr/>
          <p:nvPr/>
        </p:nvGrpSpPr>
        <p:grpSpPr>
          <a:xfrm>
            <a:off x="3726115" y="2427958"/>
            <a:ext cx="3458556" cy="1541778"/>
            <a:chOff x="3438067" y="3078699"/>
            <a:chExt cx="3275814" cy="941402"/>
          </a:xfrm>
        </p:grpSpPr>
        <p:sp>
          <p:nvSpPr>
            <p:cNvPr id="91" name="Rectangle 90"/>
            <p:cNvSpPr/>
            <p:nvPr/>
          </p:nvSpPr>
          <p:spPr>
            <a:xfrm>
              <a:off x="3457713" y="3078700"/>
              <a:ext cx="3256168" cy="94140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b="1" dirty="0" smtClean="0"/>
                <a:t>LOW ENGLISH LANGUAGE PROFICIENCY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en-US" sz="1100" dirty="0" smtClean="0"/>
                <a:t>An </a:t>
              </a:r>
              <a:r>
                <a:rPr lang="en-US" sz="1100" dirty="0"/>
                <a:t>overwhelming majority </a:t>
              </a:r>
              <a:r>
                <a:rPr lang="en-US" sz="1100" dirty="0" smtClean="0"/>
                <a:t>(96%) </a:t>
              </a:r>
              <a:r>
                <a:rPr lang="en-US" sz="1100" dirty="0"/>
                <a:t>speak English less than “very well”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en-US" sz="1100" dirty="0" smtClean="0"/>
                <a:t>66% speak English “</a:t>
              </a:r>
              <a:r>
                <a:rPr lang="en-US" sz="1100" dirty="0"/>
                <a:t>not well” or “not at </a:t>
              </a:r>
              <a:r>
                <a:rPr lang="en-US" sz="1100" dirty="0" smtClean="0"/>
                <a:t>all”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en-US" sz="1100" dirty="0" smtClean="0"/>
                <a:t>Among these respondents, 64% have someone over the age of 14 in their household who can speak English</a:t>
              </a:r>
              <a:endParaRPr lang="en-US" sz="1100" dirty="0"/>
            </a:p>
          </p:txBody>
        </p:sp>
        <p:sp>
          <p:nvSpPr>
            <p:cNvPr id="54" name="Rounded Rectangular Callout 53"/>
            <p:cNvSpPr/>
            <p:nvPr/>
          </p:nvSpPr>
          <p:spPr>
            <a:xfrm>
              <a:off x="3438067" y="3078699"/>
              <a:ext cx="3207898" cy="792073"/>
            </a:xfrm>
            <a:prstGeom prst="wedgeRoundRectCallout">
              <a:avLst>
                <a:gd name="adj1" fmla="val 1881"/>
                <a:gd name="adj2" fmla="val 58838"/>
                <a:gd name="adj3" fmla="val 16667"/>
              </a:avLst>
            </a:prstGeom>
            <a:noFill/>
            <a:ln w="1270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31860" y="5327242"/>
            <a:ext cx="3225989" cy="2223347"/>
            <a:chOff x="3493457" y="5255763"/>
            <a:chExt cx="3362419" cy="2248180"/>
          </a:xfrm>
        </p:grpSpPr>
        <p:sp>
          <p:nvSpPr>
            <p:cNvPr id="8" name="Rectangle 7"/>
            <p:cNvSpPr/>
            <p:nvPr/>
          </p:nvSpPr>
          <p:spPr>
            <a:xfrm>
              <a:off x="3594287" y="5517373"/>
              <a:ext cx="3261589" cy="43570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100" dirty="0" smtClean="0"/>
                <a:t>65</a:t>
              </a:r>
              <a:r>
                <a:rPr lang="en-US" sz="1100" b="1" dirty="0" smtClean="0"/>
                <a:t>%</a:t>
              </a:r>
              <a:r>
                <a:rPr lang="en-US" sz="1100" dirty="0" smtClean="0"/>
                <a:t> </a:t>
              </a:r>
              <a:r>
                <a:rPr lang="en-US" sz="1100" dirty="0"/>
                <a:t>of participants were </a:t>
              </a:r>
              <a:r>
                <a:rPr lang="en-US" sz="1100" dirty="0" smtClean="0"/>
                <a:t>working-age </a:t>
              </a:r>
              <a:r>
                <a:rPr lang="en-US" sz="1100" dirty="0"/>
                <a:t>adults between 18 to 64 years old.</a:t>
              </a:r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3493457" y="5255763"/>
              <a:ext cx="3313651" cy="2248180"/>
              <a:chOff x="3340253" y="3882436"/>
              <a:chExt cx="3313651" cy="2248180"/>
            </a:xfrm>
          </p:grpSpPr>
          <p:sp>
            <p:nvSpPr>
              <p:cNvPr id="92" name="Rectangle 91"/>
              <p:cNvSpPr/>
              <p:nvPr/>
            </p:nvSpPr>
            <p:spPr>
              <a:xfrm>
                <a:off x="3340253" y="3882436"/>
                <a:ext cx="3158579" cy="2616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1100" b="1" dirty="0" smtClean="0"/>
                  <a:t>EMPLOYMENT</a:t>
                </a:r>
                <a:endParaRPr lang="en-US" sz="1100" dirty="0"/>
              </a:p>
            </p:txBody>
          </p:sp>
          <p:graphicFrame>
            <p:nvGraphicFramePr>
              <p:cNvPr id="94" name="Chart 93"/>
              <p:cNvGraphicFramePr/>
              <p:nvPr>
                <p:extLst>
                  <p:ext uri="{D42A27DB-BD31-4B8C-83A1-F6EECF244321}">
                    <p14:modId xmlns:p14="http://schemas.microsoft.com/office/powerpoint/2010/main" val="4212059517"/>
                  </p:ext>
                </p:extLst>
              </p:nvPr>
            </p:nvGraphicFramePr>
            <p:xfrm>
              <a:off x="3533991" y="4447316"/>
              <a:ext cx="3119913" cy="16833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4"/>
              </a:graphicData>
            </a:graphic>
          </p:graphicFrame>
        </p:grpSp>
      </p:grpSp>
      <p:grpSp>
        <p:nvGrpSpPr>
          <p:cNvPr id="17" name="Group 16"/>
          <p:cNvGrpSpPr/>
          <p:nvPr/>
        </p:nvGrpSpPr>
        <p:grpSpPr>
          <a:xfrm>
            <a:off x="121052" y="8068072"/>
            <a:ext cx="3266127" cy="1816333"/>
            <a:chOff x="3778651" y="7848600"/>
            <a:chExt cx="3266127" cy="1816333"/>
          </a:xfrm>
        </p:grpSpPr>
        <p:sp>
          <p:nvSpPr>
            <p:cNvPr id="50" name="Rectangle 49"/>
            <p:cNvSpPr/>
            <p:nvPr/>
          </p:nvSpPr>
          <p:spPr>
            <a:xfrm>
              <a:off x="3778651" y="7848600"/>
              <a:ext cx="3266127" cy="6001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1100" b="1" dirty="0" smtClean="0"/>
                <a:t>PERCEIVED HEALTH STATUS</a:t>
              </a:r>
            </a:p>
            <a:p>
              <a:pPr algn="just"/>
              <a:r>
                <a:rPr lang="en-US" sz="1100" dirty="0" smtClean="0"/>
                <a:t>Korean CHRNA respondents were</a:t>
              </a:r>
              <a:r>
                <a:rPr lang="en-US" sz="1100" dirty="0"/>
                <a:t> </a:t>
              </a:r>
              <a:r>
                <a:rPr lang="en-US" sz="1100" dirty="0" smtClean="0"/>
                <a:t>asked to rate their health status:</a:t>
              </a:r>
              <a:endParaRPr lang="en-US" sz="1100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806214" y="8476764"/>
              <a:ext cx="2061185" cy="6001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100" b="1" dirty="0" smtClean="0"/>
                <a:t>59%</a:t>
              </a:r>
              <a:r>
                <a:rPr lang="en-US" sz="1100" dirty="0" smtClean="0"/>
                <a:t> describe </a:t>
              </a:r>
              <a:r>
                <a:rPr lang="en-US" sz="1100" dirty="0"/>
                <a:t>their health status as </a:t>
              </a:r>
              <a:r>
                <a:rPr lang="en-US" sz="1100" b="1" dirty="0"/>
                <a:t>GOOD</a:t>
              </a:r>
              <a:r>
                <a:rPr lang="en-US" sz="1100" dirty="0"/>
                <a:t>, </a:t>
              </a:r>
              <a:r>
                <a:rPr lang="en-US" sz="1100" b="1" dirty="0"/>
                <a:t>VERY GOOD</a:t>
              </a:r>
              <a:r>
                <a:rPr lang="en-US" sz="1100" dirty="0"/>
                <a:t>, or </a:t>
              </a:r>
              <a:r>
                <a:rPr lang="en-US" sz="1100" b="1" dirty="0"/>
                <a:t>EXCELLENT</a:t>
              </a:r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4137225" y="9229328"/>
              <a:ext cx="1730174" cy="43560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100" b="1" dirty="0" smtClean="0"/>
                <a:t>40% </a:t>
              </a:r>
              <a:r>
                <a:rPr lang="en-US" sz="1100" dirty="0" smtClean="0"/>
                <a:t>rated their health as </a:t>
              </a:r>
              <a:r>
                <a:rPr lang="en-US" sz="1100" b="1" dirty="0" smtClean="0"/>
                <a:t>FAIR</a:t>
              </a:r>
              <a:r>
                <a:rPr lang="en-US" sz="1100" dirty="0" smtClean="0"/>
                <a:t> or </a:t>
              </a:r>
              <a:r>
                <a:rPr lang="en-US" sz="1100" b="1" dirty="0" smtClean="0"/>
                <a:t>POOR</a:t>
              </a:r>
              <a:endParaRPr lang="en-US" sz="1100" b="1" dirty="0"/>
            </a:p>
          </p:txBody>
        </p:sp>
      </p:grpSp>
      <p:cxnSp>
        <p:nvCxnSpPr>
          <p:cNvPr id="60" name="Straight Connector 59"/>
          <p:cNvCxnSpPr/>
          <p:nvPr/>
        </p:nvCxnSpPr>
        <p:spPr>
          <a:xfrm>
            <a:off x="3716516" y="5110361"/>
            <a:ext cx="3422724" cy="0"/>
          </a:xfrm>
          <a:prstGeom prst="line">
            <a:avLst/>
          </a:prstGeom>
          <a:ln w="19050">
            <a:solidFill>
              <a:srgbClr val="307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0" name="Group 79"/>
          <p:cNvGrpSpPr/>
          <p:nvPr/>
        </p:nvGrpSpPr>
        <p:grpSpPr>
          <a:xfrm>
            <a:off x="3429000" y="8077200"/>
            <a:ext cx="4653899" cy="1743164"/>
            <a:chOff x="3124200" y="8162836"/>
            <a:chExt cx="4653899" cy="1743164"/>
          </a:xfrm>
        </p:grpSpPr>
        <p:grpSp>
          <p:nvGrpSpPr>
            <p:cNvPr id="81" name="Group 80"/>
            <p:cNvGrpSpPr/>
            <p:nvPr/>
          </p:nvGrpSpPr>
          <p:grpSpPr>
            <a:xfrm>
              <a:off x="3124200" y="8162836"/>
              <a:ext cx="4653899" cy="1743164"/>
              <a:chOff x="3124200" y="8162836"/>
              <a:chExt cx="4653899" cy="1743164"/>
            </a:xfrm>
          </p:grpSpPr>
          <p:grpSp>
            <p:nvGrpSpPr>
              <p:cNvPr id="88" name="Group 87"/>
              <p:cNvGrpSpPr/>
              <p:nvPr/>
            </p:nvGrpSpPr>
            <p:grpSpPr>
              <a:xfrm>
                <a:off x="3124200" y="8162836"/>
                <a:ext cx="4653899" cy="1743164"/>
                <a:chOff x="3118501" y="8074968"/>
                <a:chExt cx="4653899" cy="1743164"/>
              </a:xfrm>
            </p:grpSpPr>
            <p:sp>
              <p:nvSpPr>
                <p:cNvPr id="93" name="Rectangle 92"/>
                <p:cNvSpPr/>
                <p:nvPr/>
              </p:nvSpPr>
              <p:spPr>
                <a:xfrm>
                  <a:off x="3194701" y="8074968"/>
                  <a:ext cx="3587129" cy="60016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1100" b="1" dirty="0" smtClean="0"/>
                    <a:t>DID YOU KNOW?</a:t>
                  </a:r>
                  <a:endParaRPr lang="en-US" sz="1100" dirty="0" smtClean="0"/>
                </a:p>
                <a:p>
                  <a:r>
                    <a:rPr lang="en-US" sz="1100" dirty="0"/>
                    <a:t>T</a:t>
                  </a:r>
                  <a:r>
                    <a:rPr lang="en-US" sz="1100" dirty="0" smtClean="0"/>
                    <a:t>he top health concerns among Korean CHRNA respondents were:</a:t>
                  </a:r>
                  <a:endParaRPr lang="en-US" sz="1100" dirty="0"/>
                </a:p>
              </p:txBody>
            </p:sp>
            <p:sp>
              <p:nvSpPr>
                <p:cNvPr id="95" name="Rectangle 94"/>
                <p:cNvSpPr/>
                <p:nvPr/>
              </p:nvSpPr>
              <p:spPr>
                <a:xfrm>
                  <a:off x="3118501" y="8623757"/>
                  <a:ext cx="760144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457200" indent="-457200">
                    <a:buFont typeface="Wingdings" pitchFamily="2" charset="2"/>
                    <a:buChar char="ü"/>
                  </a:pPr>
                  <a:r>
                    <a:rPr lang="en-US" sz="3200" b="1" dirty="0" smtClean="0">
                      <a:ln w="3175">
                        <a:solidFill>
                          <a:schemeClr val="accent5">
                            <a:lumMod val="75000"/>
                          </a:schemeClr>
                        </a:solidFill>
                      </a:ln>
                      <a:solidFill>
                        <a:schemeClr val="accent5">
                          <a:lumMod val="75000"/>
                        </a:schemeClr>
                      </a:solidFill>
                    </a:rPr>
                    <a:t> </a:t>
                  </a:r>
                  <a:endParaRPr lang="en-US" sz="2400" b="1" dirty="0">
                    <a:ln w="3175">
                      <a:solidFill>
                        <a:schemeClr val="accent5">
                          <a:lumMod val="75000"/>
                        </a:schemeClr>
                      </a:solidFill>
                    </a:ln>
                    <a:solidFill>
                      <a:schemeClr val="accent5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97" name="Rectangle 96"/>
                <p:cNvSpPr/>
                <p:nvPr/>
              </p:nvSpPr>
              <p:spPr>
                <a:xfrm>
                  <a:off x="3172918" y="9094113"/>
                  <a:ext cx="4599482" cy="3693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marL="342900" indent="-342900">
                    <a:buFont typeface="Wingdings" pitchFamily="2" charset="2"/>
                    <a:buChar char="ü"/>
                  </a:pPr>
                  <a:r>
                    <a:rPr lang="en-US" sz="1800" b="1" dirty="0" smtClean="0">
                      <a:ln w="3175">
                        <a:solidFill>
                          <a:schemeClr val="accent5">
                            <a:lumMod val="75000"/>
                          </a:schemeClr>
                        </a:solidFill>
                      </a:ln>
                      <a:solidFill>
                        <a:schemeClr val="accent5">
                          <a:lumMod val="75000"/>
                        </a:schemeClr>
                      </a:solidFill>
                    </a:rPr>
                    <a:t>Cardiovascular disease (34%)</a:t>
                  </a:r>
                  <a:endParaRPr lang="en-US" sz="1800" b="1" dirty="0">
                    <a:ln w="3175">
                      <a:solidFill>
                        <a:schemeClr val="accent5">
                          <a:lumMod val="75000"/>
                        </a:schemeClr>
                      </a:solidFill>
                    </a:ln>
                    <a:solidFill>
                      <a:schemeClr val="accent5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98" name="Rectangle 97"/>
                <p:cNvSpPr/>
                <p:nvPr/>
              </p:nvSpPr>
              <p:spPr>
                <a:xfrm>
                  <a:off x="3160134" y="9448800"/>
                  <a:ext cx="491767" cy="3693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marL="457200" indent="-457200">
                    <a:buFont typeface="Wingdings" pitchFamily="2" charset="2"/>
                    <a:buChar char="ü"/>
                  </a:pPr>
                  <a:r>
                    <a:rPr lang="en-US" sz="1800" b="1" dirty="0">
                      <a:ln w="3175">
                        <a:solidFill>
                          <a:schemeClr val="accent5">
                            <a:lumMod val="75000"/>
                          </a:schemeClr>
                        </a:solidFill>
                      </a:ln>
                      <a:solidFill>
                        <a:schemeClr val="accent5">
                          <a:lumMod val="75000"/>
                        </a:schemeClr>
                      </a:solidFill>
                    </a:rPr>
                    <a:t> </a:t>
                  </a:r>
                </a:p>
              </p:txBody>
            </p:sp>
          </p:grpSp>
          <p:sp>
            <p:nvSpPr>
              <p:cNvPr id="90" name="Rectangle 89"/>
              <p:cNvSpPr/>
              <p:nvPr/>
            </p:nvSpPr>
            <p:spPr>
              <a:xfrm>
                <a:off x="3534079" y="9525000"/>
                <a:ext cx="4009721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600" b="1" dirty="0" smtClean="0">
                    <a:ln w="3175">
                      <a:solidFill>
                        <a:schemeClr val="accent5">
                          <a:lumMod val="75000"/>
                        </a:schemeClr>
                      </a:solidFill>
                    </a:ln>
                    <a:solidFill>
                      <a:schemeClr val="accent5">
                        <a:lumMod val="75000"/>
                      </a:schemeClr>
                    </a:solidFill>
                  </a:rPr>
                  <a:t>Oral or dental health (17%)</a:t>
                </a:r>
                <a:endParaRPr lang="en-US" sz="1600" b="1" dirty="0"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</p:grpSp>
        <p:sp>
          <p:nvSpPr>
            <p:cNvPr id="82" name="Rectangle 81"/>
            <p:cNvSpPr/>
            <p:nvPr/>
          </p:nvSpPr>
          <p:spPr>
            <a:xfrm>
              <a:off x="3531448" y="8699957"/>
              <a:ext cx="2464136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b="1" dirty="0" smtClean="0"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  <a:solidFill>
                    <a:schemeClr val="accent5">
                      <a:lumMod val="75000"/>
                    </a:schemeClr>
                  </a:solidFill>
                </a:rPr>
                <a:t>Cancer (50%)</a:t>
              </a:r>
              <a:endParaRPr lang="en-US" sz="2800" b="1" dirty="0">
                <a:ln w="3175">
                  <a:solidFill>
                    <a:schemeClr val="accent5">
                      <a:lumMod val="75000"/>
                    </a:schemeClr>
                  </a:solidFill>
                </a:ln>
                <a:solidFill>
                  <a:schemeClr val="accent5">
                    <a:lumMod val="75000"/>
                  </a:schemeClr>
                </a:solidFill>
              </a:endParaRPr>
            </a:p>
          </p:txBody>
        </p:sp>
      </p:grpSp>
      <p:cxnSp>
        <p:nvCxnSpPr>
          <p:cNvPr id="99" name="Straight Connector 98"/>
          <p:cNvCxnSpPr/>
          <p:nvPr/>
        </p:nvCxnSpPr>
        <p:spPr>
          <a:xfrm>
            <a:off x="16233" y="7828470"/>
            <a:ext cx="7308924" cy="0"/>
          </a:xfrm>
          <a:prstGeom prst="line">
            <a:avLst/>
          </a:prstGeom>
          <a:ln w="19050">
            <a:solidFill>
              <a:srgbClr val="307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103037" y="5253737"/>
            <a:ext cx="3422724" cy="0"/>
          </a:xfrm>
          <a:prstGeom prst="line">
            <a:avLst/>
          </a:prstGeom>
          <a:ln w="19050">
            <a:solidFill>
              <a:srgbClr val="307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3" name="Chart 112"/>
          <p:cNvGraphicFramePr/>
          <p:nvPr>
            <p:extLst>
              <p:ext uri="{D42A27DB-BD31-4B8C-83A1-F6EECF244321}">
                <p14:modId xmlns:p14="http://schemas.microsoft.com/office/powerpoint/2010/main" val="2744584573"/>
              </p:ext>
            </p:extLst>
          </p:nvPr>
        </p:nvGraphicFramePr>
        <p:xfrm>
          <a:off x="0" y="3236142"/>
          <a:ext cx="3588217" cy="19468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pSp>
        <p:nvGrpSpPr>
          <p:cNvPr id="22" name="Group 21"/>
          <p:cNvGrpSpPr/>
          <p:nvPr/>
        </p:nvGrpSpPr>
        <p:grpSpPr>
          <a:xfrm>
            <a:off x="3809072" y="4533154"/>
            <a:ext cx="3078525" cy="430887"/>
            <a:chOff x="-542585" y="6909739"/>
            <a:chExt cx="3078525" cy="430887"/>
          </a:xfrm>
        </p:grpSpPr>
        <p:grpSp>
          <p:nvGrpSpPr>
            <p:cNvPr id="72" name="Group 71"/>
            <p:cNvGrpSpPr/>
            <p:nvPr/>
          </p:nvGrpSpPr>
          <p:grpSpPr>
            <a:xfrm>
              <a:off x="1182265" y="6909739"/>
              <a:ext cx="1353675" cy="321611"/>
              <a:chOff x="-1733491" y="1809566"/>
              <a:chExt cx="1297049" cy="272574"/>
            </a:xfrm>
          </p:grpSpPr>
          <p:sp>
            <p:nvSpPr>
              <p:cNvPr id="75" name="Rectangle 74"/>
              <p:cNvSpPr/>
              <p:nvPr/>
            </p:nvSpPr>
            <p:spPr>
              <a:xfrm>
                <a:off x="-1005050" y="1809566"/>
                <a:ext cx="568608" cy="2608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b="1" dirty="0" smtClean="0">
                    <a:solidFill>
                      <a:srgbClr val="437C7D"/>
                    </a:solidFill>
                  </a:rPr>
                  <a:t>42% </a:t>
                </a:r>
                <a:endParaRPr lang="en-US" sz="1400" b="1" dirty="0">
                  <a:solidFill>
                    <a:srgbClr val="437C7D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-1733491" y="1821291"/>
                <a:ext cx="520994" cy="2608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b="1" dirty="0" smtClean="0">
                    <a:solidFill>
                      <a:srgbClr val="437C7D"/>
                    </a:solidFill>
                  </a:rPr>
                  <a:t>58%</a:t>
                </a:r>
                <a:endParaRPr lang="en-US" sz="1400" b="1" dirty="0">
                  <a:solidFill>
                    <a:srgbClr val="437C7D"/>
                  </a:solidFill>
                </a:endParaRPr>
              </a:p>
            </p:txBody>
          </p:sp>
        </p:grpSp>
        <p:sp>
          <p:nvSpPr>
            <p:cNvPr id="116" name="Rectangle 115"/>
            <p:cNvSpPr/>
            <p:nvPr/>
          </p:nvSpPr>
          <p:spPr>
            <a:xfrm>
              <a:off x="-542585" y="6909739"/>
              <a:ext cx="2965212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b="1" dirty="0" smtClean="0"/>
                <a:t>CHRNA KOREAN</a:t>
              </a:r>
            </a:p>
            <a:p>
              <a:r>
                <a:rPr lang="en-US" sz="1100" b="1" dirty="0" smtClean="0"/>
                <a:t>RESPONDENTS were…</a:t>
              </a:r>
              <a:endParaRPr lang="en-US" sz="1100" dirty="0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224815" y="838200"/>
            <a:ext cx="7014185" cy="1338590"/>
            <a:chOff x="152401" y="1038761"/>
            <a:chExt cx="6781799" cy="1338590"/>
          </a:xfrm>
        </p:grpSpPr>
        <p:grpSp>
          <p:nvGrpSpPr>
            <p:cNvPr id="11" name="Group 10"/>
            <p:cNvGrpSpPr/>
            <p:nvPr/>
          </p:nvGrpSpPr>
          <p:grpSpPr>
            <a:xfrm>
              <a:off x="152401" y="1038761"/>
              <a:ext cx="6629400" cy="1338590"/>
              <a:chOff x="1" y="970003"/>
              <a:chExt cx="6629400" cy="1338590"/>
            </a:xfrm>
          </p:grpSpPr>
          <p:sp>
            <p:nvSpPr>
              <p:cNvPr id="56" name="Rectangle 55"/>
              <p:cNvSpPr/>
              <p:nvPr/>
            </p:nvSpPr>
            <p:spPr>
              <a:xfrm>
                <a:off x="3660" y="970003"/>
                <a:ext cx="6565634" cy="127727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1100" dirty="0"/>
                  <a:t>Between November 2013 and August 2014, </a:t>
                </a:r>
                <a:r>
                  <a:rPr lang="en-US" sz="1100" dirty="0" smtClean="0"/>
                  <a:t>the Center for the Study of Asian American Health (CSAAH) </a:t>
                </a:r>
                <a:r>
                  <a:rPr lang="en-US" sz="1100" dirty="0"/>
                  <a:t>collected </a:t>
                </a:r>
                <a:r>
                  <a:rPr lang="en-US" sz="1100" dirty="0" smtClean="0"/>
                  <a:t>161 </a:t>
                </a:r>
                <a:r>
                  <a:rPr lang="en-US" sz="1100" dirty="0"/>
                  <a:t>surveys in </a:t>
                </a:r>
                <a:r>
                  <a:rPr lang="en-US" sz="1100" dirty="0" smtClean="0"/>
                  <a:t>the Korean community in the New York Metropolitan area in </a:t>
                </a:r>
                <a:r>
                  <a:rPr lang="en-US" sz="1100" dirty="0"/>
                  <a:t>partnership with community groups including </a:t>
                </a:r>
                <a:r>
                  <a:rPr lang="en-US" sz="1100" dirty="0" smtClean="0"/>
                  <a:t>Korean Community Services of Metropolitan NY. Within New York City, the Korean community is focused in Queens (64%), with smaller populations in Manhattan (21%) and Brooklyn (9%).¹ The 2010 Census counted 102,820 Koreans in New York City and the population has grown 14% from 2000 to 2010. CHRNA survey findings indicate that the majority (99%) of Korean respondents were foreign-born, 98% of whom were born in Korea. </a:t>
                </a:r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1" y="973842"/>
                <a:ext cx="6629400" cy="1334751"/>
              </a:xfrm>
              <a:prstGeom prst="rect">
                <a:avLst/>
              </a:prstGeom>
              <a:no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 dirty="0"/>
              </a:p>
            </p:txBody>
          </p:sp>
        </p:grpSp>
        <p:sp>
          <p:nvSpPr>
            <p:cNvPr id="70" name="Rectangle 69"/>
            <p:cNvSpPr/>
            <p:nvPr/>
          </p:nvSpPr>
          <p:spPr>
            <a:xfrm>
              <a:off x="5352721" y="1038761"/>
              <a:ext cx="1581479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/>
              <a:endParaRPr lang="en-US" sz="1000" dirty="0"/>
            </a:p>
          </p:txBody>
        </p:sp>
      </p:grpSp>
      <p:sp>
        <p:nvSpPr>
          <p:cNvPr id="118" name="Rectangle 117"/>
          <p:cNvSpPr/>
          <p:nvPr/>
        </p:nvSpPr>
        <p:spPr>
          <a:xfrm>
            <a:off x="3826179" y="5110361"/>
            <a:ext cx="74892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1100" b="1" dirty="0" smtClean="0"/>
              <a:t>INCOME</a:t>
            </a:r>
            <a:endParaRPr lang="en-US" sz="1100" b="1" dirty="0"/>
          </a:p>
        </p:txBody>
      </p:sp>
      <p:pic>
        <p:nvPicPr>
          <p:cNvPr id="61" name="Picture 6" descr="https://upload.wikimedia.org/wikipedia/commons/thumb/e/e3/Toilet_women.svg/2000px-Toilet_women.svg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4943" y="4485435"/>
            <a:ext cx="289031" cy="533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8" descr="https://upload.wikimedia.org/wikipedia/commons/thumb/4/4e/Aiga_toiletsq_men.svg/339px-Aiga_toiletsq_men.svg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5643" y="4481837"/>
            <a:ext cx="379903" cy="536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" name="Picture 4" descr="File:Graduation hat.sv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4017" y="4125857"/>
            <a:ext cx="835254" cy="351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7" name="Chart 6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7937196"/>
              </p:ext>
            </p:extLst>
          </p:nvPr>
        </p:nvGraphicFramePr>
        <p:xfrm>
          <a:off x="3726115" y="4985429"/>
          <a:ext cx="3276718" cy="16020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pSp>
        <p:nvGrpSpPr>
          <p:cNvPr id="68" name="Group 67"/>
          <p:cNvGrpSpPr/>
          <p:nvPr/>
        </p:nvGrpSpPr>
        <p:grpSpPr>
          <a:xfrm>
            <a:off x="3653097" y="6587433"/>
            <a:ext cx="3514088" cy="1012894"/>
            <a:chOff x="152400" y="6809024"/>
            <a:chExt cx="3514088" cy="837833"/>
          </a:xfrm>
        </p:grpSpPr>
        <p:sp>
          <p:nvSpPr>
            <p:cNvPr id="69" name="Rectangle 68"/>
            <p:cNvSpPr/>
            <p:nvPr/>
          </p:nvSpPr>
          <p:spPr>
            <a:xfrm>
              <a:off x="152400" y="7010400"/>
              <a:ext cx="3514088" cy="63645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1100" dirty="0" smtClean="0"/>
                <a:t>Among Korean CHRNA respondents who work:</a:t>
              </a:r>
            </a:p>
            <a:p>
              <a:pPr marL="171450" indent="-171450" algn="just">
                <a:buFont typeface="Arial" pitchFamily="34" charset="0"/>
                <a:buChar char="•"/>
              </a:pPr>
              <a:r>
                <a:rPr lang="en-US" sz="1100" dirty="0" smtClean="0"/>
                <a:t>16% work &lt; 34 hours per week</a:t>
              </a:r>
            </a:p>
            <a:p>
              <a:pPr marL="171450" indent="-171450" algn="just">
                <a:buFont typeface="Arial" pitchFamily="34" charset="0"/>
                <a:buChar char="•"/>
              </a:pPr>
              <a:r>
                <a:rPr lang="en-US" sz="1100" dirty="0" smtClean="0"/>
                <a:t>17% work 35-40 hours per week</a:t>
              </a:r>
            </a:p>
            <a:p>
              <a:pPr marL="171450" indent="-171450" algn="just">
                <a:buFont typeface="Arial" pitchFamily="34" charset="0"/>
                <a:buChar char="•"/>
              </a:pPr>
              <a:r>
                <a:rPr lang="en-US" sz="1100" dirty="0" smtClean="0"/>
                <a:t>18% </a:t>
              </a:r>
              <a:r>
                <a:rPr lang="en-US" sz="1100" dirty="0"/>
                <a:t>work </a:t>
              </a:r>
              <a:r>
                <a:rPr lang="en-US" sz="1100" dirty="0" smtClean="0"/>
                <a:t>≥ 40 hours per week</a:t>
              </a:r>
              <a:endParaRPr lang="en-US" sz="1100" dirty="0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156903" y="6809024"/>
              <a:ext cx="1431802" cy="21639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just"/>
              <a:r>
                <a:rPr lang="en-US" sz="1100" b="1" dirty="0" smtClean="0"/>
                <a:t>WORKING HOURS</a:t>
              </a:r>
              <a:endParaRPr lang="en-US" sz="1100" b="1" dirty="0"/>
            </a:p>
          </p:txBody>
        </p:sp>
      </p:grpSp>
      <p:sp>
        <p:nvSpPr>
          <p:cNvPr id="74" name="Rectangle 73"/>
          <p:cNvSpPr/>
          <p:nvPr/>
        </p:nvSpPr>
        <p:spPr>
          <a:xfrm>
            <a:off x="103037" y="7384883"/>
            <a:ext cx="338037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dirty="0" smtClean="0"/>
              <a:t>Of those who do not work, 34% reported they were homemakers and 41% reported they were retired</a:t>
            </a:r>
            <a:endParaRPr lang="en-US" sz="1100" dirty="0"/>
          </a:p>
        </p:txBody>
      </p:sp>
      <p:graphicFrame>
        <p:nvGraphicFramePr>
          <p:cNvPr id="53" name="Chart 5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9727363"/>
              </p:ext>
            </p:extLst>
          </p:nvPr>
        </p:nvGraphicFramePr>
        <p:xfrm>
          <a:off x="1305040" y="8358477"/>
          <a:ext cx="2895600" cy="16999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7" y="0"/>
            <a:ext cx="7310203" cy="60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9" name="Rectangle 108"/>
          <p:cNvSpPr/>
          <p:nvPr/>
        </p:nvSpPr>
        <p:spPr>
          <a:xfrm>
            <a:off x="2811940" y="6096000"/>
            <a:ext cx="183626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b="1" dirty="0" smtClean="0"/>
              <a:t>HEALTH</a:t>
            </a:r>
            <a:r>
              <a:rPr lang="en-US" sz="1100" b="1" i="1" dirty="0" smtClean="0"/>
              <a:t> </a:t>
            </a:r>
            <a:r>
              <a:rPr lang="en-US" sz="1100" b="1" dirty="0" smtClean="0"/>
              <a:t>PROFILE</a:t>
            </a:r>
            <a:endParaRPr lang="en-US" sz="1100" b="1" dirty="0"/>
          </a:p>
        </p:txBody>
      </p:sp>
      <p:sp>
        <p:nvSpPr>
          <p:cNvPr id="107" name="Rectangle 106"/>
          <p:cNvSpPr/>
          <p:nvPr/>
        </p:nvSpPr>
        <p:spPr>
          <a:xfrm>
            <a:off x="69612" y="6497282"/>
            <a:ext cx="3489183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100" dirty="0"/>
              <a:t>B</a:t>
            </a:r>
            <a:r>
              <a:rPr lang="en-US" sz="1100" dirty="0" smtClean="0"/>
              <a:t>ody </a:t>
            </a:r>
            <a:r>
              <a:rPr lang="en-US" sz="1100" dirty="0"/>
              <a:t>mass index (BMI) is a measure of body fat based on height and weight that applies to adult men and </a:t>
            </a:r>
            <a:r>
              <a:rPr lang="en-US" sz="1100" dirty="0" smtClean="0"/>
              <a:t>women. According </a:t>
            </a:r>
            <a:r>
              <a:rPr lang="en-US" sz="1100" dirty="0"/>
              <a:t>to standard </a:t>
            </a:r>
            <a:r>
              <a:rPr lang="en-US" sz="1100" dirty="0" smtClean="0"/>
              <a:t>BMI </a:t>
            </a:r>
            <a:r>
              <a:rPr lang="en-US" sz="1100" dirty="0"/>
              <a:t>measurements, </a:t>
            </a:r>
            <a:r>
              <a:rPr lang="en-US" sz="1100" dirty="0" smtClean="0"/>
              <a:t>about 20% of Korean respondents are </a:t>
            </a:r>
            <a:r>
              <a:rPr lang="en-US" sz="1100" dirty="0"/>
              <a:t>overweight, with 3</a:t>
            </a:r>
            <a:r>
              <a:rPr lang="en-US" sz="1100" dirty="0" smtClean="0"/>
              <a:t>% </a:t>
            </a:r>
            <a:r>
              <a:rPr lang="en-US" sz="1100" dirty="0"/>
              <a:t>registering as </a:t>
            </a:r>
            <a:r>
              <a:rPr lang="en-US" sz="1100" dirty="0" smtClean="0"/>
              <a:t>obese. In comparison, 33% of New Yorkers are overweight and 23% are obese.²</a:t>
            </a:r>
            <a:r>
              <a:rPr lang="en-US" sz="1100" dirty="0"/>
              <a:t> </a:t>
            </a:r>
            <a:r>
              <a:rPr lang="en-US" sz="1100" dirty="0" smtClean="0"/>
              <a:t>When </a:t>
            </a:r>
            <a:r>
              <a:rPr lang="en-US" sz="1100" dirty="0"/>
              <a:t>using </a:t>
            </a:r>
            <a:r>
              <a:rPr lang="en-US" sz="1100" dirty="0" smtClean="0"/>
              <a:t>Asian </a:t>
            </a:r>
            <a:r>
              <a:rPr lang="en-US" sz="1100" dirty="0"/>
              <a:t>BMI </a:t>
            </a:r>
            <a:r>
              <a:rPr lang="en-US" sz="1100" dirty="0" smtClean="0"/>
              <a:t>standards, </a:t>
            </a:r>
            <a:r>
              <a:rPr lang="en-US" sz="1100" dirty="0"/>
              <a:t>the proportions </a:t>
            </a:r>
            <a:r>
              <a:rPr lang="en-US" sz="1100" dirty="0" smtClean="0"/>
              <a:t>of overweight </a:t>
            </a:r>
            <a:r>
              <a:rPr lang="en-US" sz="1100" dirty="0"/>
              <a:t>and </a:t>
            </a:r>
            <a:r>
              <a:rPr lang="en-US" sz="1100" dirty="0" smtClean="0"/>
              <a:t>obese Korean respondents shift to 50% </a:t>
            </a:r>
            <a:r>
              <a:rPr lang="en-US" sz="1100" dirty="0"/>
              <a:t>and 7</a:t>
            </a:r>
            <a:r>
              <a:rPr lang="en-US" sz="1100" dirty="0" smtClean="0"/>
              <a:t>%, respectively.</a:t>
            </a:r>
            <a:endParaRPr lang="en-US" sz="1100" dirty="0"/>
          </a:p>
        </p:txBody>
      </p:sp>
      <p:sp>
        <p:nvSpPr>
          <p:cNvPr id="37" name="Rectangle 36"/>
          <p:cNvSpPr/>
          <p:nvPr/>
        </p:nvSpPr>
        <p:spPr>
          <a:xfrm>
            <a:off x="81596" y="304800"/>
            <a:ext cx="403320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100" b="1" dirty="0" smtClean="0"/>
              <a:t>HEALTH INSURANCE COVERAGE</a:t>
            </a:r>
            <a:endParaRPr lang="en-US" sz="11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81596" y="823420"/>
            <a:ext cx="3700330" cy="2153752"/>
            <a:chOff x="5698075" y="176584"/>
            <a:chExt cx="3700330" cy="2153752"/>
          </a:xfrm>
        </p:grpSpPr>
        <p:sp>
          <p:nvSpPr>
            <p:cNvPr id="49" name="Rectangle 48"/>
            <p:cNvSpPr/>
            <p:nvPr/>
          </p:nvSpPr>
          <p:spPr>
            <a:xfrm>
              <a:off x="8428419" y="176584"/>
              <a:ext cx="864464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100" b="1" dirty="0" smtClean="0"/>
                <a:t>19% </a:t>
              </a:r>
              <a:r>
                <a:rPr lang="en-US" sz="1100" dirty="0" smtClean="0"/>
                <a:t>have </a:t>
              </a:r>
            </a:p>
            <a:p>
              <a:pPr algn="ctr"/>
              <a:r>
                <a:rPr lang="en-US" sz="1100" b="1" dirty="0" smtClean="0"/>
                <a:t>private </a:t>
              </a:r>
              <a:r>
                <a:rPr lang="en-US" sz="1100" b="1" dirty="0"/>
                <a:t>or </a:t>
              </a:r>
              <a:r>
                <a:rPr lang="en-US" sz="1100" b="1" dirty="0" smtClean="0"/>
                <a:t>employer</a:t>
              </a:r>
              <a:endParaRPr lang="en-US" sz="1100" dirty="0"/>
            </a:p>
            <a:p>
              <a:pPr algn="ctr"/>
              <a:r>
                <a:rPr lang="en-US" sz="1100" dirty="0" smtClean="0"/>
                <a:t>coverage </a:t>
              </a:r>
              <a:endParaRPr lang="en-US" sz="1100" dirty="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6129704" y="1730172"/>
              <a:ext cx="3268701" cy="6001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100" b="1" dirty="0" smtClean="0"/>
                <a:t>47% </a:t>
              </a:r>
              <a:r>
                <a:rPr lang="en-US" sz="1100" dirty="0" smtClean="0"/>
                <a:t>are</a:t>
              </a:r>
              <a:r>
                <a:rPr lang="en-US" sz="1100" b="1" dirty="0" smtClean="0"/>
                <a:t> </a:t>
              </a:r>
              <a:r>
                <a:rPr lang="en-US" sz="1100" dirty="0" smtClean="0"/>
                <a:t>enrolled in</a:t>
              </a:r>
            </a:p>
            <a:p>
              <a:pPr algn="ctr"/>
              <a:r>
                <a:rPr lang="en-US" sz="1100" b="1" dirty="0" smtClean="0"/>
                <a:t>public </a:t>
              </a:r>
              <a:r>
                <a:rPr lang="en-US" sz="1100" b="1" dirty="0"/>
                <a:t>or government </a:t>
              </a:r>
              <a:r>
                <a:rPr lang="en-US" sz="1100" dirty="0"/>
                <a:t>insurance </a:t>
              </a:r>
              <a:r>
                <a:rPr lang="en-US" sz="1100" dirty="0" smtClean="0"/>
                <a:t>coverage (Medicaid</a:t>
              </a:r>
              <a:r>
                <a:rPr lang="en-US" sz="1100" dirty="0"/>
                <a:t>, </a:t>
              </a:r>
              <a:r>
                <a:rPr lang="en-US" sz="1100" dirty="0" smtClean="0"/>
                <a:t>Medicare, or other)</a:t>
              </a:r>
              <a:endParaRPr lang="en-US" sz="1100" dirty="0"/>
            </a:p>
          </p:txBody>
        </p:sp>
        <p:graphicFrame>
          <p:nvGraphicFramePr>
            <p:cNvPr id="9" name="Chart 8"/>
            <p:cNvGraphicFramePr/>
            <p:nvPr>
              <p:extLst>
                <p:ext uri="{D42A27DB-BD31-4B8C-83A1-F6EECF244321}">
                  <p14:modId xmlns:p14="http://schemas.microsoft.com/office/powerpoint/2010/main" val="1228589963"/>
                </p:ext>
              </p:extLst>
            </p:nvPr>
          </p:nvGraphicFramePr>
          <p:xfrm>
            <a:off x="6434841" y="176584"/>
            <a:ext cx="2191400" cy="17526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2" name="Rectangle 1"/>
            <p:cNvSpPr/>
            <p:nvPr/>
          </p:nvSpPr>
          <p:spPr>
            <a:xfrm>
              <a:off x="5698075" y="701993"/>
              <a:ext cx="1018546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100" b="1" dirty="0" smtClean="0"/>
                <a:t>22%</a:t>
              </a:r>
              <a:r>
                <a:rPr lang="en-US" sz="1100" dirty="0" smtClean="0"/>
                <a:t> </a:t>
              </a:r>
              <a:r>
                <a:rPr lang="en-US" sz="1100" b="1" dirty="0" smtClean="0"/>
                <a:t>do </a:t>
              </a:r>
              <a:r>
                <a:rPr lang="en-US" sz="1100" b="1" dirty="0"/>
                <a:t>not </a:t>
              </a:r>
              <a:r>
                <a:rPr lang="en-US" sz="1100" b="1" dirty="0" smtClean="0"/>
                <a:t>have</a:t>
              </a:r>
            </a:p>
            <a:p>
              <a:pPr algn="ctr"/>
              <a:r>
                <a:rPr lang="en-US" sz="1100" dirty="0" smtClean="0"/>
                <a:t>health insurance</a:t>
              </a:r>
            </a:p>
          </p:txBody>
        </p:sp>
      </p:grpSp>
      <p:sp>
        <p:nvSpPr>
          <p:cNvPr id="39" name="Rectangle 38"/>
          <p:cNvSpPr/>
          <p:nvPr/>
        </p:nvSpPr>
        <p:spPr>
          <a:xfrm>
            <a:off x="2743200" y="119390"/>
            <a:ext cx="183626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b="1" dirty="0" smtClean="0"/>
              <a:t>HEALTH CARE ACCESS</a:t>
            </a:r>
            <a:endParaRPr lang="en-US" sz="1100" b="1" dirty="0"/>
          </a:p>
        </p:txBody>
      </p:sp>
      <p:grpSp>
        <p:nvGrpSpPr>
          <p:cNvPr id="33" name="Group 32"/>
          <p:cNvGrpSpPr/>
          <p:nvPr/>
        </p:nvGrpSpPr>
        <p:grpSpPr>
          <a:xfrm>
            <a:off x="103156" y="3294670"/>
            <a:ext cx="3706844" cy="2585885"/>
            <a:chOff x="103156" y="2574673"/>
            <a:chExt cx="3706844" cy="1904844"/>
          </a:xfrm>
        </p:grpSpPr>
        <p:sp>
          <p:nvSpPr>
            <p:cNvPr id="41" name="Rectangle 40"/>
            <p:cNvSpPr/>
            <p:nvPr/>
          </p:nvSpPr>
          <p:spPr>
            <a:xfrm>
              <a:off x="103156" y="3164554"/>
              <a:ext cx="3658306" cy="13149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 algn="just">
                <a:buFont typeface="Arial" pitchFamily="34" charset="0"/>
                <a:buChar char="•"/>
              </a:pPr>
              <a:r>
                <a:rPr lang="en-US" sz="1100" dirty="0" smtClean="0"/>
                <a:t>67% saw </a:t>
              </a:r>
              <a:r>
                <a:rPr lang="en-US" sz="1100" dirty="0"/>
                <a:t>a health care provider</a:t>
              </a:r>
              <a:r>
                <a:rPr lang="en-US" sz="1100" dirty="0" smtClean="0"/>
                <a:t> for a routine physical checkup in the past year, in comparison to 88% of all New Yorkers²</a:t>
              </a:r>
            </a:p>
            <a:p>
              <a:pPr algn="just"/>
              <a:endParaRPr lang="en-US" sz="1100" dirty="0" smtClean="0"/>
            </a:p>
            <a:p>
              <a:pPr algn="just"/>
              <a:r>
                <a:rPr lang="en-US" sz="1100" dirty="0" smtClean="0"/>
                <a:t>When Korean CHRNA respondents feel sick or become injured:</a:t>
              </a:r>
            </a:p>
            <a:p>
              <a:pPr marL="171450" indent="-171450" algn="just">
                <a:buFont typeface="Arial" pitchFamily="34" charset="0"/>
                <a:buChar char="•"/>
              </a:pPr>
              <a:r>
                <a:rPr lang="en-US" sz="1100" dirty="0" smtClean="0"/>
                <a:t>54% see a </a:t>
              </a:r>
              <a:r>
                <a:rPr lang="en-US" sz="1100" dirty="0"/>
                <a:t>private doctor </a:t>
              </a:r>
              <a:endParaRPr lang="en-US" sz="1100" dirty="0" smtClean="0"/>
            </a:p>
            <a:p>
              <a:pPr marL="171450" indent="-171450" algn="just">
                <a:buFont typeface="Arial" pitchFamily="34" charset="0"/>
                <a:buChar char="•"/>
              </a:pPr>
              <a:r>
                <a:rPr lang="en-US" sz="1100" dirty="0" smtClean="0"/>
                <a:t>17% go to a pharmacy</a:t>
              </a:r>
            </a:p>
            <a:p>
              <a:pPr marL="171450" indent="-171450" algn="just">
                <a:buFont typeface="Arial" pitchFamily="34" charset="0"/>
                <a:buChar char="•"/>
              </a:pPr>
              <a:r>
                <a:rPr lang="en-US" sz="1100" dirty="0" smtClean="0"/>
                <a:t>14% take medicine at home without consulting a health professional</a:t>
              </a: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829688" y="2574673"/>
              <a:ext cx="990600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1100" b="1" dirty="0" smtClean="0"/>
                <a:t>ROUTINE CHECKUPS</a:t>
              </a:r>
              <a:endParaRPr lang="en-US" sz="1100" dirty="0"/>
            </a:p>
          </p:txBody>
        </p:sp>
        <p:sp>
          <p:nvSpPr>
            <p:cNvPr id="3" name="Rectangle 2"/>
            <p:cNvSpPr/>
            <p:nvPr/>
          </p:nvSpPr>
          <p:spPr>
            <a:xfrm>
              <a:off x="152400" y="3333062"/>
              <a:ext cx="3657600" cy="299235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/>
              <a:endParaRPr lang="en-US" sz="1600" b="1" i="1" dirty="0"/>
            </a:p>
          </p:txBody>
        </p:sp>
      </p:grpSp>
      <p:sp>
        <p:nvSpPr>
          <p:cNvPr id="89" name="Rectangle 88"/>
          <p:cNvSpPr/>
          <p:nvPr/>
        </p:nvSpPr>
        <p:spPr>
          <a:xfrm>
            <a:off x="4095376" y="5274675"/>
            <a:ext cx="299122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1600" dirty="0"/>
          </a:p>
        </p:txBody>
      </p:sp>
      <p:sp>
        <p:nvSpPr>
          <p:cNvPr id="44" name="Rectangle 43"/>
          <p:cNvSpPr/>
          <p:nvPr/>
        </p:nvSpPr>
        <p:spPr>
          <a:xfrm>
            <a:off x="3848100" y="373559"/>
            <a:ext cx="31623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/>
              <a:t>HEALTH </a:t>
            </a:r>
            <a:r>
              <a:rPr lang="en-US" sz="1100" b="1" dirty="0"/>
              <a:t>INFORMATION</a:t>
            </a:r>
          </a:p>
          <a:p>
            <a:pPr algn="just"/>
            <a:r>
              <a:rPr lang="en-US" sz="1100" dirty="0" smtClean="0"/>
              <a:t>The Korean </a:t>
            </a:r>
            <a:r>
              <a:rPr lang="en-US" sz="1100" dirty="0"/>
              <a:t>CHRNA </a:t>
            </a:r>
            <a:r>
              <a:rPr lang="en-US" sz="1100" dirty="0" smtClean="0"/>
              <a:t>respondents get their health </a:t>
            </a:r>
            <a:r>
              <a:rPr lang="en-US" sz="1100" dirty="0"/>
              <a:t>information </a:t>
            </a:r>
            <a:r>
              <a:rPr lang="en-US" sz="1100" dirty="0" smtClean="0"/>
              <a:t>and hear about  </a:t>
            </a:r>
            <a:r>
              <a:rPr lang="en-US" sz="1100" dirty="0"/>
              <a:t>services </a:t>
            </a:r>
            <a:r>
              <a:rPr lang="en-US" sz="1100" dirty="0" smtClean="0"/>
              <a:t>primarily from:</a:t>
            </a:r>
            <a:endParaRPr lang="en-US" sz="1100" dirty="0"/>
          </a:p>
        </p:txBody>
      </p:sp>
      <p:sp>
        <p:nvSpPr>
          <p:cNvPr id="70" name="Rectangle 69"/>
          <p:cNvSpPr/>
          <p:nvPr/>
        </p:nvSpPr>
        <p:spPr>
          <a:xfrm>
            <a:off x="3822701" y="4988004"/>
            <a:ext cx="341629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100" b="1" dirty="0" smtClean="0"/>
              <a:t>DID YOU KNOW?</a:t>
            </a:r>
            <a:endParaRPr lang="en-US" sz="1100" b="1" dirty="0"/>
          </a:p>
          <a:p>
            <a:pPr algn="just"/>
            <a:r>
              <a:rPr lang="en-US" sz="1100" b="1" dirty="0" smtClean="0"/>
              <a:t>16% </a:t>
            </a:r>
            <a:r>
              <a:rPr lang="en-US" sz="1100" dirty="0" smtClean="0"/>
              <a:t>of Korean respondents </a:t>
            </a:r>
            <a:r>
              <a:rPr lang="en-US" sz="1100" dirty="0"/>
              <a:t>reported </a:t>
            </a:r>
            <a:r>
              <a:rPr lang="en-US" sz="1100" dirty="0" smtClean="0"/>
              <a:t>difficulty obtaining necessary </a:t>
            </a:r>
            <a:r>
              <a:rPr lang="en-US" sz="1100" dirty="0"/>
              <a:t>medical care, </a:t>
            </a:r>
            <a:r>
              <a:rPr lang="en-US" sz="1100" dirty="0" smtClean="0"/>
              <a:t>tests, </a:t>
            </a:r>
            <a:r>
              <a:rPr lang="en-US" sz="1100" dirty="0"/>
              <a:t>or treatments </a:t>
            </a:r>
            <a:r>
              <a:rPr lang="en-US" sz="1100" dirty="0" smtClean="0"/>
              <a:t>in </a:t>
            </a:r>
            <a:r>
              <a:rPr lang="en-US" sz="1100" dirty="0"/>
              <a:t>the last </a:t>
            </a:r>
            <a:r>
              <a:rPr lang="en-US" sz="1100" dirty="0" smtClean="0"/>
              <a:t>year. Reasons given were because of </a:t>
            </a:r>
            <a:r>
              <a:rPr lang="en-US" sz="1100" b="1" dirty="0" smtClean="0"/>
              <a:t>cost </a:t>
            </a:r>
            <a:r>
              <a:rPr lang="en-US" sz="1100" dirty="0" smtClean="0"/>
              <a:t>(57%) or because </a:t>
            </a:r>
            <a:r>
              <a:rPr lang="en-US" sz="1100" b="1" dirty="0" smtClean="0"/>
              <a:t>insurance would not approve, cover, or pay for care </a:t>
            </a:r>
            <a:r>
              <a:rPr lang="en-US" sz="1100" dirty="0" smtClean="0"/>
              <a:t>(13%).</a:t>
            </a:r>
            <a:endParaRPr lang="en-US" sz="1100" dirty="0"/>
          </a:p>
        </p:txBody>
      </p:sp>
      <p:sp>
        <p:nvSpPr>
          <p:cNvPr id="43" name="Rectangle 42"/>
          <p:cNvSpPr/>
          <p:nvPr/>
        </p:nvSpPr>
        <p:spPr>
          <a:xfrm>
            <a:off x="3810001" y="2900310"/>
            <a:ext cx="2590799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/>
              <a:t>HEALTH CARE PROVIDERS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n-US" sz="1100" b="1" dirty="0" smtClean="0"/>
              <a:t>78%</a:t>
            </a:r>
            <a:r>
              <a:rPr lang="en-US" sz="1100" dirty="0" smtClean="0"/>
              <a:t> of Korean CHRNA respondents have a healthcare provider with whom they can comfortably communicate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n-US" sz="1100" dirty="0" smtClean="0"/>
              <a:t>7% do not have a regular provider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n-US" sz="1100" b="1" dirty="0" smtClean="0"/>
              <a:t>34%</a:t>
            </a:r>
            <a:r>
              <a:rPr lang="en-US" sz="1100" dirty="0" smtClean="0"/>
              <a:t> did not understand everything their doctor discussed with them during their last visit</a:t>
            </a:r>
          </a:p>
        </p:txBody>
      </p:sp>
      <p:cxnSp>
        <p:nvCxnSpPr>
          <p:cNvPr id="59" name="Straight Connector 58"/>
          <p:cNvCxnSpPr/>
          <p:nvPr/>
        </p:nvCxnSpPr>
        <p:spPr>
          <a:xfrm>
            <a:off x="234876" y="3124200"/>
            <a:ext cx="3422724" cy="0"/>
          </a:xfrm>
          <a:prstGeom prst="line">
            <a:avLst/>
          </a:prstGeom>
          <a:ln w="19050">
            <a:solidFill>
              <a:srgbClr val="307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3862508" y="4648200"/>
            <a:ext cx="3294016" cy="0"/>
          </a:xfrm>
          <a:prstGeom prst="line">
            <a:avLst/>
          </a:prstGeom>
          <a:ln w="19050">
            <a:solidFill>
              <a:srgbClr val="307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3810000" y="2819400"/>
            <a:ext cx="3346524" cy="0"/>
          </a:xfrm>
          <a:prstGeom prst="line">
            <a:avLst/>
          </a:prstGeom>
          <a:ln w="19050">
            <a:solidFill>
              <a:srgbClr val="307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0" y="6096000"/>
            <a:ext cx="7308924" cy="0"/>
          </a:xfrm>
          <a:prstGeom prst="line">
            <a:avLst/>
          </a:prstGeom>
          <a:ln w="19050">
            <a:solidFill>
              <a:srgbClr val="307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1205601" y="8227288"/>
            <a:ext cx="5881000" cy="1667282"/>
            <a:chOff x="1018835" y="8500172"/>
            <a:chExt cx="6163841" cy="1409671"/>
          </a:xfrm>
        </p:grpSpPr>
        <p:sp>
          <p:nvSpPr>
            <p:cNvPr id="114" name="Rectangle 113"/>
            <p:cNvSpPr/>
            <p:nvPr/>
          </p:nvSpPr>
          <p:spPr>
            <a:xfrm>
              <a:off x="1018835" y="8686800"/>
              <a:ext cx="6163841" cy="12230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1100" dirty="0" smtClean="0"/>
                <a:t>Sedentary lifestyle is related to many chronic diseases such as obesity, diabetes, heart diseases, and depression. </a:t>
              </a:r>
            </a:p>
            <a:p>
              <a:pPr marL="171450" indent="-171450" algn="just">
                <a:buFont typeface="Arial" pitchFamily="34" charset="0"/>
                <a:buChar char="•"/>
              </a:pPr>
              <a:r>
                <a:rPr lang="en-US" sz="1100" b="1" dirty="0" smtClean="0"/>
                <a:t>32%</a:t>
              </a:r>
              <a:r>
                <a:rPr lang="en-US" sz="1100" dirty="0" smtClean="0"/>
                <a:t> of Korean respondents </a:t>
              </a:r>
              <a:r>
                <a:rPr lang="en-US" sz="1100" b="1" dirty="0" smtClean="0"/>
                <a:t>DO NOT</a:t>
              </a:r>
              <a:r>
                <a:rPr lang="en-US" sz="1100" dirty="0" smtClean="0"/>
                <a:t> engage in </a:t>
              </a:r>
              <a:r>
                <a:rPr lang="en-US" sz="1100" b="1" dirty="0" smtClean="0"/>
                <a:t>any</a:t>
              </a:r>
              <a:r>
                <a:rPr lang="en-US" sz="1100" dirty="0" smtClean="0"/>
                <a:t> weekly physical activity, compared to 26% of New Yorkers overall</a:t>
              </a:r>
              <a:r>
                <a:rPr lang="en-US" sz="1100" baseline="30000" dirty="0" smtClean="0"/>
                <a:t>2</a:t>
              </a:r>
            </a:p>
            <a:p>
              <a:pPr marL="171450" indent="-171450" algn="just">
                <a:buFont typeface="Arial" pitchFamily="34" charset="0"/>
                <a:buChar char="•"/>
              </a:pPr>
              <a:r>
                <a:rPr lang="en-US" sz="1100" dirty="0" smtClean="0"/>
                <a:t>About </a:t>
              </a:r>
              <a:r>
                <a:rPr lang="en-US" sz="1100" b="1" dirty="0" smtClean="0"/>
                <a:t>49%</a:t>
              </a:r>
              <a:r>
                <a:rPr lang="en-US" sz="1100" dirty="0" smtClean="0"/>
                <a:t> engage in </a:t>
              </a:r>
              <a:r>
                <a:rPr lang="en-US" sz="1100" dirty="0"/>
                <a:t>sufficient </a:t>
              </a:r>
              <a:r>
                <a:rPr lang="en-US" sz="1100" dirty="0" smtClean="0"/>
                <a:t>weekly physical activity, compared to 67% of New Yorkers.</a:t>
              </a:r>
              <a:r>
                <a:rPr lang="en-US" sz="1100" baseline="30000" dirty="0" smtClean="0"/>
                <a:t>2</a:t>
              </a:r>
              <a:r>
                <a:rPr lang="en-US" sz="1100" dirty="0" smtClean="0"/>
                <a:t> Sufficient physical activity means spending &gt;150 minutes per week engaging in </a:t>
              </a:r>
              <a:r>
                <a:rPr lang="en-US" sz="1100" dirty="0"/>
                <a:t>moderate physical activity, </a:t>
              </a:r>
              <a:r>
                <a:rPr lang="en-US" sz="1100" dirty="0" smtClean="0"/>
                <a:t>&gt; 75 </a:t>
              </a:r>
              <a:r>
                <a:rPr lang="en-US" sz="1100" dirty="0"/>
                <a:t>minutes a week </a:t>
              </a:r>
              <a:r>
                <a:rPr lang="en-US" sz="1100" dirty="0" smtClean="0"/>
                <a:t>engaging in </a:t>
              </a:r>
              <a:r>
                <a:rPr lang="en-US" sz="1100" dirty="0"/>
                <a:t>vigorous physical </a:t>
              </a:r>
              <a:r>
                <a:rPr lang="en-US" sz="1100" dirty="0" smtClean="0"/>
                <a:t>activity, or a combination of both.</a:t>
              </a:r>
              <a:endParaRPr lang="en-US" sz="1100" dirty="0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1044154" y="8500172"/>
              <a:ext cx="1658276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b="1" dirty="0" smtClean="0"/>
                <a:t>PHYSICAL ACTIVITY</a:t>
              </a:r>
              <a:endParaRPr lang="en-US" sz="1100" dirty="0"/>
            </a:p>
          </p:txBody>
        </p:sp>
      </p:grpSp>
      <p:sp>
        <p:nvSpPr>
          <p:cNvPr id="69" name="Rectangle 68"/>
          <p:cNvSpPr/>
          <p:nvPr/>
        </p:nvSpPr>
        <p:spPr>
          <a:xfrm>
            <a:off x="206504" y="6214105"/>
            <a:ext cx="26289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100" b="1" dirty="0" smtClean="0"/>
              <a:t>OVERWEIGHT/OBESITY</a:t>
            </a:r>
            <a:endParaRPr lang="en-US" sz="1100" dirty="0"/>
          </a:p>
        </p:txBody>
      </p:sp>
      <p:grpSp>
        <p:nvGrpSpPr>
          <p:cNvPr id="19" name="Group 18"/>
          <p:cNvGrpSpPr/>
          <p:nvPr/>
        </p:nvGrpSpPr>
        <p:grpSpPr>
          <a:xfrm>
            <a:off x="3962400" y="6291590"/>
            <a:ext cx="3276600" cy="1369606"/>
            <a:chOff x="3924300" y="6758970"/>
            <a:chExt cx="3276600" cy="1369606"/>
          </a:xfrm>
        </p:grpSpPr>
        <p:sp>
          <p:nvSpPr>
            <p:cNvPr id="60" name="Rectangle 59"/>
            <p:cNvSpPr/>
            <p:nvPr/>
          </p:nvSpPr>
          <p:spPr>
            <a:xfrm>
              <a:off x="4095376" y="7020580"/>
              <a:ext cx="3105524" cy="110799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 algn="just">
                <a:buFont typeface="Arial" pitchFamily="34" charset="0"/>
                <a:buChar char="•"/>
              </a:pPr>
              <a:r>
                <a:rPr lang="en-US" sz="1100" b="1" dirty="0" smtClean="0"/>
                <a:t>17% </a:t>
              </a:r>
              <a:r>
                <a:rPr lang="en-US" sz="1100" dirty="0" smtClean="0"/>
                <a:t>of Korean CHNRA respondents “sometimes” </a:t>
              </a:r>
              <a:r>
                <a:rPr lang="en-US" sz="1100" b="1" dirty="0" smtClean="0"/>
                <a:t>worry about </a:t>
              </a:r>
              <a:r>
                <a:rPr lang="en-US" sz="1100" b="1" dirty="0"/>
                <a:t>having enough money to buy nutritious </a:t>
              </a:r>
              <a:r>
                <a:rPr lang="en-US" sz="1100" b="1" dirty="0" smtClean="0"/>
                <a:t>meals </a:t>
              </a:r>
            </a:p>
            <a:p>
              <a:pPr marL="171450" indent="-171450" algn="just">
                <a:buFont typeface="Arial" pitchFamily="34" charset="0"/>
                <a:buChar char="•"/>
              </a:pPr>
              <a:r>
                <a:rPr lang="en-US" sz="1100" dirty="0" smtClean="0"/>
                <a:t>37% reported that their homes are a 10-minute-walk or more away from a place to buy </a:t>
              </a:r>
              <a:r>
                <a:rPr lang="en-US" sz="1100" dirty="0"/>
                <a:t>fresh fruits and </a:t>
              </a:r>
              <a:r>
                <a:rPr lang="en-US" sz="1100" dirty="0" smtClean="0"/>
                <a:t>vegetables</a:t>
              </a:r>
              <a:endParaRPr lang="en-US" sz="1100" dirty="0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3924300" y="6758970"/>
              <a:ext cx="2628900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1100" b="1" dirty="0" smtClean="0"/>
                <a:t>ACCESS TO HEALTHY FOOD</a:t>
              </a:r>
              <a:endParaRPr lang="en-US" sz="1100" dirty="0"/>
            </a:p>
          </p:txBody>
        </p:sp>
      </p:grpSp>
      <p:sp>
        <p:nvSpPr>
          <p:cNvPr id="73" name="Rectangle 72"/>
          <p:cNvSpPr/>
          <p:nvPr/>
        </p:nvSpPr>
        <p:spPr>
          <a:xfrm>
            <a:off x="3810000" y="4648200"/>
            <a:ext cx="33528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/>
              <a:t>BARRIERS TO HEALTH CARE</a:t>
            </a:r>
            <a:endParaRPr lang="en-US" sz="1100" dirty="0"/>
          </a:p>
        </p:txBody>
      </p:sp>
      <p:sp>
        <p:nvSpPr>
          <p:cNvPr id="72" name="Rectangle 71"/>
          <p:cNvSpPr/>
          <p:nvPr/>
        </p:nvSpPr>
        <p:spPr>
          <a:xfrm>
            <a:off x="379542" y="566410"/>
            <a:ext cx="228282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b="1" dirty="0"/>
              <a:t>9</a:t>
            </a:r>
            <a:r>
              <a:rPr lang="en-US" sz="1100" b="1" dirty="0" smtClean="0"/>
              <a:t>%</a:t>
            </a:r>
            <a:r>
              <a:rPr lang="en-US" sz="1100" dirty="0" smtClean="0"/>
              <a:t> have </a:t>
            </a:r>
            <a:r>
              <a:rPr lang="en-US" sz="1100" b="1" dirty="0" smtClean="0"/>
              <a:t>Korean National Insurance</a:t>
            </a: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4055488585"/>
              </p:ext>
            </p:extLst>
          </p:nvPr>
        </p:nvGraphicFramePr>
        <p:xfrm>
          <a:off x="3862508" y="1038863"/>
          <a:ext cx="3176467" cy="1780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5" name="Picture 4" descr="https://upload.wikimedia.org/wikipedia/commons/thumb/0/03/Checklist_Noun_project_5166.svg/2000px-Checklist_Noun_project_5166.svg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442" y="3203262"/>
            <a:ext cx="596614" cy="621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4" name="Picture 6" descr="First Aid, Help, Medical Care, Plus, Sign, Symbol, Icon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5101" y="3331094"/>
            <a:ext cx="57150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AutoShape 8" descr="data:image/png;base64,iVBORw0KGgoAAAANSUhEUgAAASsAAACpCAMAAABEdevhAAAAe1BMVEX///8AAABxcXGLi4v7+/v29vbi4uKrq6vQ0NDIyMj39/fn5+dKSkru7u68vLxXV1fCwsKCgoIvLy9SUlIfHx+1tbV2dnbX19cWFhalpaVBQUGcnJxpaWk7OzsNDQ2Tk5NiYmI+Pj51dXUsLCx+fn4TExM0NDRGRkaXl5et05soAAAGQElEQVR4nO2dbXuiOhCGiQJiFdRuFbW+Vrfu//+Fp4WAApMESenkJHN/abfdek2eSx+GmUnwPIIgCIIgCIIgiOcJotFiMLhuxjF2JKYT7Q6McziNsaMxmXDKKmxT7IiM5Z01WGDHZCiDplSM/cGOykhAqUgsiCMsFWMr7MiMIxJJxViCHZtpfIq1Wr9gB2cWS7FUjL1jR2cWZ5lWF+zojGIik4qxCDs+kxjJtRpix2cSK7lWM+z4TEJqV4ztseMzib9yrS4BdoAGIZeKvVEt686bXKtXykbv/JFrdcOOzySGcq122PGZxFyu1Qg7PpPw5VqF2PEZhTQZpVS0QijTivo5Va5iqU7YsZlGIEyxDrGPHZxJhJvZMRVpFW1ed0tK3HPmWSa6FFTck+zn6wHVsDwv2VdEafh6+dOZ62qFs7ss7/GsrtQ0fizEfzhdbqjWQ2eTcaWdc0mCXeU/HBzOHhqt5mGQDi/5t2+LNGgOOGywQ0bC3wL+NEtib5KmEy+Y74Bfsyt21Ci87CEtss/edPoq+h0bYMeNgaTTLMXB+QZFeU/CETv032bRWaqvtBU7+N9FUdyTc3CqnhXoSOXY/BqYDjyBQ2nWWFMqtnan7iDMrFrjzHyydDCtJa7Yu/7bypmMVCtfKHHDsRpVqk78w17GbyBtbz0B9jp+A8XsQmscqPv5P+Hs3zhQnBH2tp4GeyX9U3wExdU8Bdcz/8b+DyGvW21OXbWaFqms9bl7MfWv8VFMzvnXNfZa+oYnokeNWt+u6JTZno5yu1JsKpGyjvj+8Tn2Ynomt6mbZLugmoT3FS0vvPPRoZFwF2obPvgHeYq9mn7hn724a8MrY19cGLBX0y95RXStWW8PeeJht7nnEwo7LbtiLOITk3ZPGeWpwkazhLVJ8q927xrPL4PzjZ5WC17XsXojtH/L1hhq1mUG/BJh9dAMTxkCzf7gKc5fx+pNAvz6p9tLnb3kOccn9nr6JM6WeNDWireC3rDX0yeTn9Jqy1/IYlK+RMGZRG05eef8G+z19AnPQXX7E4NiKNDmIW6ula84u0LF0L/YrxXP12PNvH0Ur/kLYS+oR/i9SaTZT02Lv7d5AoS3FUaqAxkUTIoBLpu14u+roQdtA2jN1vvngFb8/bCHjsdsz9UrGmY2+1VRtwq0us9Lfgv+9WHEXlCPFFppGdYhLEuFNu/uLa5fU51sdHffSIC9nj4p24KhRoMwKrIru++d42K9p+77cS73C8Mr9nr6pNSKpZ3dfVO+rew+vygoD1B77To2env4wxP2evrk5T51de14nxM9pGZW19sfXWrZKR9dJQ//sPsszccJtdG0LkQLKgLbPbddOWJHcUqfGrs3Xf7UwHaO3QNYmgXRGnY/ukN752AFm8sMygO11cwezR17Nf0S3BOsteLAaJjjwzvT9qM074a16JSMJt6t/N7mqmhGUU+ZdttMH3phkWo4sEF89N3bWy/8bruYvl5gknWtz3YnDJwgHafZFayDYW2zV5hEkd3pQpMON4R23wFK6DBha/ddjYRYrU0d6y99IsCD1b44palo6Ag7ZDw+YEFWwnvsLXbEeAjMfSDUyllrF5q7WCtnrV1o7mKtnLV2z3s5P6kVdsCYwJc7oVYOW7tXzlG11MphaxeZu1Arh61dVCYVauWwtYsyd6FW2OHiAm42EWll+V5wFaC5i7Ry2toFPTCRVo4/qgrsT4i0cq0WWsM/P6GVzZO0bYCOdhJo5bi1w+Yu0Mpxa4fNXaCV49YOm7tAK6ez9m984BQegVb0gFnA3GGtnDrgHgY4CQvWyvqjDNUA5g5r5by1g+YOa+V41p5xaamVzXvm29LcawJqRdbuQZk7qJXd+0la0jR3UCuydg8yd1ArsvZvGltNQK3snmVvS2OHKqQVWXtGI3OHtHLkGS8qGgfxQFo5MKDdhoa5Q1qRtef8VWvl0MPO5NT3pwJaOV9rL6gLA2jlwANe2pGotSJr59TNHdCKrL2gJsyqmXM535coqZWwlo2c65P6EgW1B136jfaO1YePP0ml3pc9e6oyHTl1fZKhwsPMGt9DOT6UPzlR+bjCmFcbFmWCHnB/vzmxAfU5/CiZ1y53k3ES0XtKCDkTQRAEQRAEQRAEQfxP+Q/eZUP9nxg3ogAAAABJRU5ErkJggg=="/>
          <p:cNvSpPr>
            <a:spLocks noChangeAspect="1" noChangeArrowheads="1"/>
          </p:cNvSpPr>
          <p:nvPr/>
        </p:nvSpPr>
        <p:spPr bwMode="auto">
          <a:xfrm>
            <a:off x="155575" y="-1600200"/>
            <a:ext cx="5905500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6" name="AutoShape 10" descr="data:image/png;base64,iVBORw0KGgoAAAANSUhEUgAAASsAAACpCAMAAABEdevhAAAAe1BMVEX///8AAABxcXGLi4v7+/v29vbi4uKrq6vQ0NDIyMj39/fn5+dKSkru7u68vLxXV1fCwsKCgoIvLy9SUlIfHx+1tbV2dnbX19cWFhalpaVBQUGcnJxpaWk7OzsNDQ2Tk5NiYmI+Pj51dXUsLCx+fn4TExM0NDRGRkaXl5et05soAAAGQElEQVR4nO2dbXuiOhCGiQJiFdRuFbW+Vrfu//+Fp4WAApMESenkJHN/abfdek2eSx+GmUnwPIIgCIIgCIIgiOcJotFiMLhuxjF2JKYT7Q6McziNsaMxmXDKKmxT7IiM5Z01WGDHZCiDplSM/cGOykhAqUgsiCMsFWMr7MiMIxJJxViCHZtpfIq1Wr9gB2cWS7FUjL1jR2cWZ5lWF+zojGIik4qxCDs+kxjJtRpix2cSK7lWM+z4TEJqV4ztseMzib9yrS4BdoAGIZeKvVEt686bXKtXykbv/JFrdcOOzySGcq122PGZxFyu1Qg7PpPw5VqF2PEZhTQZpVS0QijTivo5Va5iqU7YsZlGIEyxDrGPHZxJhJvZMRVpFW1ed0tK3HPmWSa6FFTck+zn6wHVsDwv2VdEafh6+dOZ62qFs7ss7/GsrtQ0fizEfzhdbqjWQ2eTcaWdc0mCXeU/HBzOHhqt5mGQDi/5t2+LNGgOOGywQ0bC3wL+NEtib5KmEy+Y74Bfsyt21Ci87CEtss/edPoq+h0bYMeNgaTTLMXB+QZFeU/CETv032bRWaqvtBU7+N9FUdyTc3CqnhXoSOXY/BqYDjyBQ2nWWFMqtnan7iDMrFrjzHyydDCtJa7Yu/7bypmMVCtfKHHDsRpVqk78w17GbyBtbz0B9jp+A8XsQmscqPv5P+Hs3zhQnBH2tp4GeyX9U3wExdU8Bdcz/8b+DyGvW21OXbWaFqms9bl7MfWv8VFMzvnXNfZa+oYnokeNWt+u6JTZno5yu1JsKpGyjvj+8Tn2Ynomt6mbZLugmoT3FS0vvPPRoZFwF2obPvgHeYq9mn7hn724a8MrY19cGLBX0y95RXStWW8PeeJht7nnEwo7LbtiLOITk3ZPGeWpwkazhLVJ8q927xrPL4PzjZ5WC17XsXojtH/L1hhq1mUG/BJh9dAMTxkCzf7gKc5fx+pNAvz6p9tLnb3kOccn9nr6JM6WeNDWireC3rDX0yeTn9Jqy1/IYlK+RMGZRG05eef8G+z19AnPQXX7E4NiKNDmIW6ula84u0LF0L/YrxXP12PNvH0Ur/kLYS+oR/i9SaTZT02Lv7d5AoS3FUaqAxkUTIoBLpu14u+roQdtA2jN1vvngFb8/bCHjsdsz9UrGmY2+1VRtwq0us9Lfgv+9WHEXlCPFFppGdYhLEuFNu/uLa5fU51sdHffSIC9nj4p24KhRoMwKrIru++d42K9p+77cS73C8Mr9nr6pNSKpZ3dfVO+rew+vygoD1B77To2env4wxP2evrk5T51de14nxM9pGZW19sfXWrZKR9dJQ//sPsszccJtdG0LkQLKgLbPbddOWJHcUqfGrs3Xf7UwHaO3QNYmgXRGnY/ukN752AFm8sMygO11cwezR17Nf0S3BOsteLAaJjjwzvT9qM074a16JSMJt6t/N7mqmhGUU+ZdttMH3phkWo4sEF89N3bWy/8bruYvl5gknWtz3YnDJwgHafZFayDYW2zV5hEkd3pQpMON4R23wFK6DBha/ddjYRYrU0d6y99IsCD1b44palo6Ag7ZDw+YEFWwnvsLXbEeAjMfSDUyllrF5q7WCtnrV1o7mKtnLV2z3s5P6kVdsCYwJc7oVYOW7tXzlG11MphaxeZu1Arh61dVCYVauWwtYsyd6FW2OHiAm42EWll+V5wFaC5i7Ry2toFPTCRVo4/qgrsT4i0cq0WWsM/P6GVzZO0bYCOdhJo5bi1w+Yu0Mpxa4fNXaCV49YOm7tAK6ez9m984BQegVb0gFnA3GGtnDrgHgY4CQvWyvqjDNUA5g5r5by1g+YOa+V41p5xaamVzXvm29LcawJqRdbuQZk7qJXd+0la0jR3UCuydg8yd1ArsvZvGltNQK3snmVvS2OHKqQVWXtGI3OHtHLkGS8qGgfxQFo5MKDdhoa5Q1qRtef8VWvl0MPO5NT3pwJaOV9rL6gLA2jlwANe2pGotSJr59TNHdCKrL2gJsyqmXM535coqZWwlo2c65P6EgW1B136jfaO1YePP0ml3pc9e6oyHTl1fZKhwsPMGt9DOT6UPzlR+bjCmFcbFmWCHnB/vzmxAfU5/CiZ1y53k3ES0XtKCDkTQRAEQRAEQRAEQfxP+Q/eZUP9nxg3ogAAAABJRU5ErkJggg=="/>
          <p:cNvSpPr>
            <a:spLocks noChangeAspect="1" noChangeArrowheads="1"/>
          </p:cNvSpPr>
          <p:nvPr/>
        </p:nvSpPr>
        <p:spPr bwMode="auto">
          <a:xfrm>
            <a:off x="307975" y="-1447800"/>
            <a:ext cx="5905500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51" name="Picture 2" descr="http://cliparts.co/cliparts/rcn/Kzz/rcnKzzBKi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033710">
            <a:off x="1954043" y="3121608"/>
            <a:ext cx="623825" cy="920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4" descr="https://upload.wikimedia.org/wikipedia/commons/thumb/a/a7/PharmacistsMortar.svg/2000px-PharmacistsMortar.svg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1901" y="3134515"/>
            <a:ext cx="774503" cy="642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6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276" y="8382000"/>
            <a:ext cx="627724" cy="10325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4" name="Picture 6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676" y="8555526"/>
            <a:ext cx="627724" cy="10325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6" name="Picture 22" descr="http://sydneysleepdentistry.com.au/wp-content/uploads/2013/12/Obesity.Icon_.Child_.jpg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0205" y="6463281"/>
            <a:ext cx="784605" cy="1218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56" descr="http://res.freestockphotos.biz/pictures/15/15909-illustration-of-bananas-pv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4151" y="7744225"/>
            <a:ext cx="713975" cy="713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14" descr="http://cliparts.co/cliparts/Lcd/ooa/Lcdooan6i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9331" y="7744225"/>
            <a:ext cx="525340" cy="59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Picture 16" descr="http://res.freestockphotos.biz/pictures/15/15176-illustration-of-a-carrot-pv.pn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188430">
            <a:off x="5489686" y="7793978"/>
            <a:ext cx="1133366" cy="333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" name="Picture 20" descr="http://res.freestockphotos.biz/pictures/16/16749-illustration-of-broccoli-pv.pn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8324" y="7716962"/>
            <a:ext cx="663169" cy="680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0338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2" descr="Image result for emergency icon exclamation point triang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-152400" y="3581400"/>
            <a:ext cx="3657599" cy="4878795"/>
            <a:chOff x="-3975244" y="2233642"/>
            <a:chExt cx="3575415" cy="4878795"/>
          </a:xfrm>
        </p:grpSpPr>
        <p:grpSp>
          <p:nvGrpSpPr>
            <p:cNvPr id="52" name="Group 51"/>
            <p:cNvGrpSpPr/>
            <p:nvPr/>
          </p:nvGrpSpPr>
          <p:grpSpPr>
            <a:xfrm>
              <a:off x="-3975244" y="2233642"/>
              <a:ext cx="3575415" cy="4878795"/>
              <a:chOff x="-241445" y="-489466"/>
              <a:chExt cx="3575415" cy="4878795"/>
            </a:xfrm>
          </p:grpSpPr>
          <p:sp>
            <p:nvSpPr>
              <p:cNvPr id="53" name="Rectangle 52"/>
              <p:cNvSpPr/>
              <p:nvPr/>
            </p:nvSpPr>
            <p:spPr>
              <a:xfrm>
                <a:off x="-2" y="1419285"/>
                <a:ext cx="3333971" cy="297004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171450" indent="-171450" algn="just">
                  <a:buFont typeface="Arial" pitchFamily="34" charset="0"/>
                  <a:buChar char="•"/>
                </a:pPr>
                <a:r>
                  <a:rPr lang="en-US" sz="1100" dirty="0" smtClean="0"/>
                  <a:t>64% received a checkup or screening for </a:t>
                </a:r>
                <a:r>
                  <a:rPr lang="en-US" sz="1100" b="1" dirty="0" smtClean="0"/>
                  <a:t>cholesterol</a:t>
                </a:r>
                <a:r>
                  <a:rPr lang="en-US" sz="1100" dirty="0" smtClean="0"/>
                  <a:t> in the last year</a:t>
                </a:r>
              </a:p>
              <a:p>
                <a:pPr marL="171450" indent="-171450" algn="just">
                  <a:buFont typeface="Arial" pitchFamily="34" charset="0"/>
                  <a:buChar char="•"/>
                </a:pPr>
                <a:r>
                  <a:rPr lang="en-US" sz="1100" b="1" dirty="0" smtClean="0"/>
                  <a:t>33% </a:t>
                </a:r>
                <a:r>
                  <a:rPr lang="en-US" sz="1100" dirty="0" smtClean="0"/>
                  <a:t>were told they </a:t>
                </a:r>
                <a:r>
                  <a:rPr lang="en-US" sz="1100" b="1" dirty="0" smtClean="0"/>
                  <a:t>have </a:t>
                </a:r>
                <a:r>
                  <a:rPr lang="en-US" sz="1100" b="1" dirty="0"/>
                  <a:t>high </a:t>
                </a:r>
                <a:r>
                  <a:rPr lang="en-US" sz="1100" b="1" dirty="0" smtClean="0"/>
                  <a:t>cholesterol</a:t>
                </a:r>
                <a:r>
                  <a:rPr lang="en-US" sz="1100" dirty="0" smtClean="0"/>
                  <a:t>. In comparison, 30% of New Yorkers were told the same </a:t>
                </a:r>
                <a:r>
                  <a:rPr lang="en-US" sz="1100" dirty="0"/>
                  <a:t>thing by </a:t>
                </a:r>
                <a:r>
                  <a:rPr lang="en-US" sz="1100" dirty="0" smtClean="0"/>
                  <a:t>their physicians</a:t>
                </a:r>
                <a:r>
                  <a:rPr lang="en-US" sz="1100" dirty="0"/>
                  <a:t>²</a:t>
                </a:r>
                <a:endParaRPr lang="en-US" sz="1100" dirty="0" smtClean="0"/>
              </a:p>
              <a:p>
                <a:pPr marL="667309" lvl="1" indent="-171450" algn="just">
                  <a:buFont typeface="Arial" pitchFamily="34" charset="0"/>
                  <a:buChar char="•"/>
                </a:pPr>
                <a:r>
                  <a:rPr lang="en-US" sz="1100" dirty="0" smtClean="0"/>
                  <a:t>57% of respondents with high cholesterol are </a:t>
                </a:r>
                <a:r>
                  <a:rPr lang="en-US" sz="1100" dirty="0"/>
                  <a:t>currently taking medications for high cholesterol</a:t>
                </a:r>
                <a:r>
                  <a:rPr lang="en-US" sz="1100" dirty="0" smtClean="0"/>
                  <a:t>.</a:t>
                </a:r>
                <a:endParaRPr lang="en-US" sz="1100" dirty="0"/>
              </a:p>
              <a:p>
                <a:pPr marL="171450" indent="-171450" algn="just">
                  <a:buFont typeface="Arial" pitchFamily="34" charset="0"/>
                  <a:buChar char="•"/>
                </a:pPr>
                <a:r>
                  <a:rPr lang="en-US" sz="1100" dirty="0" smtClean="0"/>
                  <a:t>70% of Korean CHRNA respondents received </a:t>
                </a:r>
                <a:r>
                  <a:rPr lang="en-US" sz="1100" dirty="0"/>
                  <a:t>a checkup or screening for blood </a:t>
                </a:r>
                <a:r>
                  <a:rPr lang="en-US" sz="1100" dirty="0" smtClean="0"/>
                  <a:t>pressure in </a:t>
                </a:r>
                <a:r>
                  <a:rPr lang="en-US" sz="1100" dirty="0"/>
                  <a:t>the last </a:t>
                </a:r>
                <a:r>
                  <a:rPr lang="en-US" sz="1100" dirty="0" smtClean="0"/>
                  <a:t>year</a:t>
                </a:r>
              </a:p>
              <a:p>
                <a:pPr marL="171450" indent="-171450" algn="just">
                  <a:buFont typeface="Arial" pitchFamily="34" charset="0"/>
                  <a:buChar char="•"/>
                </a:pPr>
                <a:r>
                  <a:rPr lang="en-US" sz="1100" b="1" dirty="0" smtClean="0"/>
                  <a:t>25%</a:t>
                </a:r>
                <a:r>
                  <a:rPr lang="en-US" sz="1100" dirty="0" smtClean="0"/>
                  <a:t> were </a:t>
                </a:r>
                <a:r>
                  <a:rPr lang="en-US" sz="1100" dirty="0"/>
                  <a:t>told they </a:t>
                </a:r>
                <a:r>
                  <a:rPr lang="en-US" sz="1100" b="1" dirty="0"/>
                  <a:t>have high blood </a:t>
                </a:r>
                <a:r>
                  <a:rPr lang="en-US" sz="1100" b="1" dirty="0" smtClean="0"/>
                  <a:t>pressure</a:t>
                </a:r>
                <a:r>
                  <a:rPr lang="en-US" sz="1100" dirty="0" smtClean="0"/>
                  <a:t>, while 29% </a:t>
                </a:r>
                <a:r>
                  <a:rPr lang="en-US" sz="1100" dirty="0"/>
                  <a:t>of New Yorkers were told the same thing by their </a:t>
                </a:r>
                <a:r>
                  <a:rPr lang="en-US" sz="1100" dirty="0" smtClean="0"/>
                  <a:t>physicians</a:t>
                </a:r>
                <a:r>
                  <a:rPr lang="en-US" sz="1100" dirty="0"/>
                  <a:t>²</a:t>
                </a:r>
                <a:endParaRPr lang="en-US" sz="1100" dirty="0" smtClean="0"/>
              </a:p>
              <a:p>
                <a:pPr marL="667309" lvl="1" indent="-171450" algn="just">
                  <a:buFont typeface="Arial" pitchFamily="34" charset="0"/>
                  <a:buChar char="•"/>
                </a:pPr>
                <a:r>
                  <a:rPr lang="en-US" sz="1100" dirty="0" smtClean="0"/>
                  <a:t>80% </a:t>
                </a:r>
                <a:r>
                  <a:rPr lang="en-US" sz="1100" dirty="0"/>
                  <a:t>of </a:t>
                </a:r>
                <a:r>
                  <a:rPr lang="en-US" sz="1100" dirty="0" smtClean="0"/>
                  <a:t>respondents with high blood pressure are currently </a:t>
                </a:r>
                <a:r>
                  <a:rPr lang="en-US" sz="1100" dirty="0"/>
                  <a:t>taking medications for high blood </a:t>
                </a:r>
                <a:r>
                  <a:rPr lang="en-US" sz="1100" dirty="0" smtClean="0"/>
                  <a:t>pressure</a:t>
                </a:r>
              </a:p>
            </p:txBody>
          </p:sp>
          <p:grpSp>
            <p:nvGrpSpPr>
              <p:cNvPr id="54" name="Group 53"/>
              <p:cNvGrpSpPr/>
              <p:nvPr/>
            </p:nvGrpSpPr>
            <p:grpSpPr>
              <a:xfrm>
                <a:off x="-241445" y="285048"/>
                <a:ext cx="3575414" cy="1282886"/>
                <a:chOff x="-241444" y="-430092"/>
                <a:chExt cx="3575414" cy="1282886"/>
              </a:xfrm>
            </p:grpSpPr>
            <p:graphicFrame>
              <p:nvGraphicFramePr>
                <p:cNvPr id="60" name="Chart 59"/>
                <p:cNvGraphicFramePr/>
                <p:nvPr>
                  <p:extLst>
                    <p:ext uri="{D42A27DB-BD31-4B8C-83A1-F6EECF244321}">
                      <p14:modId xmlns:p14="http://schemas.microsoft.com/office/powerpoint/2010/main" val="2382430156"/>
                    </p:ext>
                  </p:extLst>
                </p:nvPr>
              </p:nvGraphicFramePr>
              <p:xfrm>
                <a:off x="-241444" y="-430092"/>
                <a:ext cx="1524000" cy="1282886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3"/>
                </a:graphicData>
              </a:graphic>
            </p:graphicFrame>
            <p:sp>
              <p:nvSpPr>
                <p:cNvPr id="61" name="Rectangle 60"/>
                <p:cNvSpPr/>
                <p:nvPr/>
              </p:nvSpPr>
              <p:spPr>
                <a:xfrm>
                  <a:off x="914399" y="-136770"/>
                  <a:ext cx="2419571" cy="60016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just"/>
                  <a:r>
                    <a:rPr lang="en-US" sz="1100" dirty="0" smtClean="0"/>
                    <a:t>of respondents said CVD </a:t>
                  </a:r>
                  <a:r>
                    <a:rPr lang="en-US" sz="1100" dirty="0"/>
                    <a:t>is a </a:t>
                  </a:r>
                  <a:r>
                    <a:rPr lang="en-US" sz="1100" b="1" dirty="0"/>
                    <a:t>major concern</a:t>
                  </a:r>
                  <a:r>
                    <a:rPr lang="en-US" sz="1100" dirty="0"/>
                    <a:t> for themselves </a:t>
                  </a:r>
                  <a:r>
                    <a:rPr lang="en-US" sz="1100" dirty="0" smtClean="0"/>
                    <a:t>or for </a:t>
                  </a:r>
                  <a:r>
                    <a:rPr lang="en-US" sz="1100" dirty="0"/>
                    <a:t>their </a:t>
                  </a:r>
                  <a:r>
                    <a:rPr lang="en-US" sz="1100" dirty="0" smtClean="0"/>
                    <a:t>families</a:t>
                  </a:r>
                  <a:endParaRPr lang="en-US" sz="1100" dirty="0"/>
                </a:p>
              </p:txBody>
            </p:sp>
          </p:grpSp>
          <p:sp>
            <p:nvSpPr>
              <p:cNvPr id="55" name="Rectangle 54"/>
              <p:cNvSpPr/>
              <p:nvPr/>
            </p:nvSpPr>
            <p:spPr>
              <a:xfrm>
                <a:off x="-9364" y="-489466"/>
                <a:ext cx="3343334" cy="93871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100" b="1" dirty="0" smtClean="0"/>
                  <a:t>RISK FOR CARDIOVASCULAR DISEASES</a:t>
                </a:r>
              </a:p>
              <a:p>
                <a:pPr algn="just"/>
                <a:endParaRPr lang="en-US" sz="1100" dirty="0" smtClean="0"/>
              </a:p>
              <a:p>
                <a:pPr algn="just"/>
                <a:r>
                  <a:rPr lang="en-US" sz="1100" dirty="0" smtClean="0"/>
                  <a:t>High cholesterol levels and high blood pressure are risk factors of cardiovascular diseases (CVD), which can lead to heart disease and stroke. </a:t>
                </a:r>
                <a:endParaRPr lang="en-US" sz="1100" dirty="0"/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914399" y="2287082"/>
                <a:ext cx="2286000" cy="2616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endParaRPr lang="en-US" sz="1100" dirty="0"/>
              </a:p>
            </p:txBody>
          </p:sp>
        </p:grpSp>
        <p:sp>
          <p:nvSpPr>
            <p:cNvPr id="43" name="Rectangle 42"/>
            <p:cNvSpPr/>
            <p:nvPr/>
          </p:nvSpPr>
          <p:spPr>
            <a:xfrm>
              <a:off x="-3221550" y="3343632"/>
              <a:ext cx="533400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1100" b="1" dirty="0" smtClean="0"/>
                <a:t>34%</a:t>
              </a:r>
              <a:endParaRPr lang="en-US" sz="1100" dirty="0"/>
            </a:p>
          </p:txBody>
        </p:sp>
      </p:grpSp>
      <p:sp>
        <p:nvSpPr>
          <p:cNvPr id="22" name="Rectangle 21"/>
          <p:cNvSpPr/>
          <p:nvPr/>
        </p:nvSpPr>
        <p:spPr>
          <a:xfrm>
            <a:off x="132693" y="298609"/>
            <a:ext cx="3410606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b="1" dirty="0" smtClean="0"/>
              <a:t>ORAL HEALTH IS</a:t>
            </a:r>
            <a:r>
              <a:rPr lang="en-US" sz="1100" b="1" dirty="0"/>
              <a:t> </a:t>
            </a:r>
            <a:r>
              <a:rPr lang="en-US" sz="1100" b="1" dirty="0" smtClean="0"/>
              <a:t>3</a:t>
            </a:r>
            <a:r>
              <a:rPr lang="en-US" sz="1100" b="1" baseline="30000" dirty="0" smtClean="0"/>
              <a:t>RD</a:t>
            </a:r>
            <a:r>
              <a:rPr lang="en-US" sz="1100" b="1" dirty="0" smtClean="0"/>
              <a:t> TOP HEALTH CONCERN </a:t>
            </a:r>
          </a:p>
          <a:p>
            <a:pPr algn="ctr"/>
            <a:r>
              <a:rPr lang="en-US" sz="1100" b="1" dirty="0" smtClean="0"/>
              <a:t>AMONG KOREAN CHRNA RESPONDENTS</a:t>
            </a:r>
          </a:p>
          <a:p>
            <a:pPr algn="ctr"/>
            <a:endParaRPr lang="en-US" sz="1100" dirty="0" smtClean="0"/>
          </a:p>
          <a:p>
            <a:pPr marL="171450" indent="-171450" algn="just">
              <a:buFont typeface="Arial" pitchFamily="34" charset="0"/>
              <a:buChar char="•"/>
            </a:pPr>
            <a:r>
              <a:rPr lang="en-US" sz="1100" dirty="0" smtClean="0"/>
              <a:t>A majority (65%) of Korean CHNRA respondents rate </a:t>
            </a:r>
            <a:r>
              <a:rPr lang="en-US" sz="1100" dirty="0"/>
              <a:t>their oral </a:t>
            </a:r>
            <a:r>
              <a:rPr lang="en-US" sz="1100" dirty="0" smtClean="0"/>
              <a:t>health as “POOR” </a:t>
            </a:r>
            <a:r>
              <a:rPr lang="en-US" sz="1100" dirty="0"/>
              <a:t>or </a:t>
            </a:r>
            <a:r>
              <a:rPr lang="en-US" sz="1100" dirty="0" smtClean="0"/>
              <a:t>“FAIR”</a:t>
            </a:r>
          </a:p>
        </p:txBody>
      </p:sp>
      <p:sp>
        <p:nvSpPr>
          <p:cNvPr id="77" name="Rectangle 76"/>
          <p:cNvSpPr/>
          <p:nvPr/>
        </p:nvSpPr>
        <p:spPr>
          <a:xfrm>
            <a:off x="3581400" y="5029200"/>
            <a:ext cx="3620531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100" b="1" dirty="0" smtClean="0"/>
              <a:t>COMPARISON OF CANCER SCREENING RATES</a:t>
            </a:r>
          </a:p>
          <a:p>
            <a:pPr marL="171450" indent="-171450" algn="just">
              <a:buFont typeface="Arial" pitchFamily="34" charset="0"/>
              <a:buChar char="•"/>
            </a:pPr>
            <a:endParaRPr lang="en-US" sz="1100" b="1" dirty="0"/>
          </a:p>
          <a:p>
            <a:pPr marL="171450" indent="-171450" algn="just">
              <a:buFont typeface="Arial" pitchFamily="34" charset="0"/>
              <a:buChar char="•"/>
            </a:pPr>
            <a:endParaRPr lang="en-US" sz="1100" b="1" dirty="0" smtClean="0"/>
          </a:p>
          <a:p>
            <a:pPr marL="171450" indent="-171450" algn="just">
              <a:buFont typeface="Arial" pitchFamily="34" charset="0"/>
              <a:buChar char="•"/>
            </a:pPr>
            <a:endParaRPr lang="en-US" sz="1100" b="1" dirty="0"/>
          </a:p>
          <a:p>
            <a:pPr marL="171450" indent="-171450" algn="just">
              <a:buFont typeface="Arial" pitchFamily="34" charset="0"/>
              <a:buChar char="•"/>
            </a:pPr>
            <a:endParaRPr lang="en-US" sz="1100" b="1" dirty="0" smtClean="0"/>
          </a:p>
          <a:p>
            <a:pPr marL="171450" indent="-171450" algn="just">
              <a:buFont typeface="Arial" pitchFamily="34" charset="0"/>
              <a:buChar char="•"/>
            </a:pPr>
            <a:endParaRPr lang="en-US" sz="1100" b="1" dirty="0"/>
          </a:p>
          <a:p>
            <a:pPr marL="171450" indent="-171450" algn="just">
              <a:buFont typeface="Arial" pitchFamily="34" charset="0"/>
              <a:buChar char="•"/>
            </a:pPr>
            <a:endParaRPr lang="en-US" sz="1100" b="1" dirty="0" smtClean="0"/>
          </a:p>
          <a:p>
            <a:pPr marL="171450" indent="-171450" algn="just">
              <a:buFont typeface="Arial" pitchFamily="34" charset="0"/>
              <a:buChar char="•"/>
            </a:pPr>
            <a:endParaRPr lang="en-US" sz="1100" b="1" dirty="0"/>
          </a:p>
          <a:p>
            <a:pPr marL="171450" indent="-171450" algn="just">
              <a:buFont typeface="Arial" pitchFamily="34" charset="0"/>
              <a:buChar char="•"/>
            </a:pPr>
            <a:endParaRPr lang="en-US" sz="1100" b="1" dirty="0" smtClean="0"/>
          </a:p>
          <a:p>
            <a:pPr marL="171450" indent="-171450" algn="just">
              <a:buFont typeface="Arial" pitchFamily="34" charset="0"/>
              <a:buChar char="•"/>
            </a:pPr>
            <a:endParaRPr lang="en-US" sz="1100" b="1" dirty="0"/>
          </a:p>
          <a:p>
            <a:pPr marL="171450" indent="-171450" algn="just">
              <a:buFont typeface="Arial" pitchFamily="34" charset="0"/>
              <a:buChar char="•"/>
            </a:pPr>
            <a:endParaRPr lang="en-US" sz="1100" b="1" dirty="0" smtClean="0"/>
          </a:p>
          <a:p>
            <a:pPr marL="171450" indent="-171450" algn="just">
              <a:buFont typeface="Arial" pitchFamily="34" charset="0"/>
              <a:buChar char="•"/>
            </a:pPr>
            <a:endParaRPr lang="en-US" sz="1100" b="1" dirty="0"/>
          </a:p>
          <a:p>
            <a:pPr algn="just"/>
            <a:endParaRPr lang="en-US" sz="1100" b="1" dirty="0" smtClean="0"/>
          </a:p>
          <a:p>
            <a:pPr marL="171450" indent="-171450" algn="just">
              <a:buFont typeface="Arial" pitchFamily="34" charset="0"/>
              <a:buChar char="•"/>
            </a:pPr>
            <a:endParaRPr lang="en-US" sz="1100" b="1" dirty="0" smtClean="0"/>
          </a:p>
          <a:p>
            <a:pPr marL="171450" indent="-171450" algn="just">
              <a:buFont typeface="Arial" pitchFamily="34" charset="0"/>
              <a:buChar char="•"/>
            </a:pPr>
            <a:r>
              <a:rPr lang="en-US" sz="1100" b="1" dirty="0" smtClean="0"/>
              <a:t>67%</a:t>
            </a:r>
            <a:r>
              <a:rPr lang="en-US" sz="1100" dirty="0" smtClean="0"/>
              <a:t> of Korean respondents 50+ years old have received a </a:t>
            </a:r>
            <a:r>
              <a:rPr lang="en-US" sz="1100" b="1" dirty="0" smtClean="0"/>
              <a:t>colonoscopy</a:t>
            </a:r>
            <a:r>
              <a:rPr lang="en-US" sz="1100" dirty="0" smtClean="0"/>
              <a:t>, while 69% of New Yorkers  50</a:t>
            </a:r>
            <a:r>
              <a:rPr lang="en-US" sz="1100" dirty="0"/>
              <a:t>+ years </a:t>
            </a:r>
            <a:r>
              <a:rPr lang="en-US" sz="1100" dirty="0" smtClean="0"/>
              <a:t>old received a colonoscopy in the past 10 years</a:t>
            </a:r>
            <a:r>
              <a:rPr lang="en-US" sz="1100" baseline="30000" dirty="0"/>
              <a:t>6</a:t>
            </a:r>
            <a:endParaRPr lang="en-US" sz="1100" baseline="30000" dirty="0" smtClean="0"/>
          </a:p>
          <a:p>
            <a:pPr marL="171450" indent="-171450" algn="just">
              <a:buFont typeface="Arial" pitchFamily="34" charset="0"/>
              <a:buChar char="•"/>
            </a:pPr>
            <a:r>
              <a:rPr lang="en-US" sz="1100" dirty="0" smtClean="0"/>
              <a:t>Approximately </a:t>
            </a:r>
            <a:r>
              <a:rPr lang="en-US" sz="1100" b="1" dirty="0" smtClean="0"/>
              <a:t>80%</a:t>
            </a:r>
            <a:r>
              <a:rPr lang="en-US" sz="1100" dirty="0" smtClean="0"/>
              <a:t> of female Korean CHRNA respondents 21+ years have had </a:t>
            </a:r>
            <a:r>
              <a:rPr lang="en-US" sz="1100" dirty="0"/>
              <a:t>a </a:t>
            </a:r>
            <a:r>
              <a:rPr lang="en-US" sz="1100" b="1" dirty="0"/>
              <a:t>clinical breast </a:t>
            </a:r>
            <a:r>
              <a:rPr lang="en-US" sz="1100" b="1" dirty="0" smtClean="0"/>
              <a:t>exam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n-US" sz="1100" b="1" dirty="0" smtClean="0"/>
              <a:t>65%</a:t>
            </a:r>
            <a:r>
              <a:rPr lang="en-US" sz="1100" dirty="0" smtClean="0"/>
              <a:t> of female respondents 40+ years have had </a:t>
            </a:r>
            <a:r>
              <a:rPr lang="en-US" sz="1100" dirty="0"/>
              <a:t>a </a:t>
            </a:r>
            <a:r>
              <a:rPr lang="en-US" sz="1100" b="1" dirty="0" smtClean="0"/>
              <a:t>mammogram </a:t>
            </a:r>
            <a:r>
              <a:rPr lang="en-US" sz="1100" dirty="0" smtClean="0"/>
              <a:t>in the past 2 years, as compared to </a:t>
            </a:r>
            <a:r>
              <a:rPr lang="en-US" sz="1100" b="1" dirty="0" smtClean="0"/>
              <a:t>75% </a:t>
            </a:r>
            <a:r>
              <a:rPr lang="en-US" sz="1100" dirty="0" smtClean="0"/>
              <a:t>of New York women</a:t>
            </a:r>
            <a:r>
              <a:rPr lang="en-US" sz="1100" baseline="30000" dirty="0"/>
              <a:t>6</a:t>
            </a:r>
            <a:endParaRPr lang="en-US" sz="1100" baseline="30000" dirty="0" smtClean="0"/>
          </a:p>
          <a:p>
            <a:pPr marL="171450" indent="-171450" algn="just">
              <a:buFont typeface="Arial" pitchFamily="34" charset="0"/>
              <a:buChar char="•"/>
            </a:pPr>
            <a:r>
              <a:rPr lang="en-US" sz="1100" b="1" dirty="0" smtClean="0"/>
              <a:t>50% </a:t>
            </a:r>
            <a:r>
              <a:rPr lang="en-US" sz="1100" dirty="0" smtClean="0"/>
              <a:t>of female Korean respondents 21+ have had a </a:t>
            </a:r>
            <a:r>
              <a:rPr lang="en-US" sz="1100" b="1" dirty="0" smtClean="0"/>
              <a:t>pap smear </a:t>
            </a:r>
            <a:r>
              <a:rPr lang="en-US" sz="1100" dirty="0" smtClean="0"/>
              <a:t>in the past 3 years as compared to </a:t>
            </a:r>
            <a:r>
              <a:rPr lang="en-US" sz="1100" b="1" dirty="0" smtClean="0"/>
              <a:t>78%</a:t>
            </a:r>
            <a:r>
              <a:rPr lang="en-US" sz="1100" dirty="0" smtClean="0"/>
              <a:t> of New York women</a:t>
            </a:r>
            <a:r>
              <a:rPr lang="en-US" sz="1100" baseline="30000" dirty="0"/>
              <a:t>5</a:t>
            </a:r>
          </a:p>
        </p:txBody>
      </p:sp>
      <p:grpSp>
        <p:nvGrpSpPr>
          <p:cNvPr id="91" name="Group 90"/>
          <p:cNvGrpSpPr/>
          <p:nvPr/>
        </p:nvGrpSpPr>
        <p:grpSpPr>
          <a:xfrm>
            <a:off x="3623032" y="2667000"/>
            <a:ext cx="3539768" cy="2191673"/>
            <a:chOff x="42167" y="71681"/>
            <a:chExt cx="3195837" cy="2061694"/>
          </a:xfrm>
        </p:grpSpPr>
        <p:grpSp>
          <p:nvGrpSpPr>
            <p:cNvPr id="92" name="Group 91"/>
            <p:cNvGrpSpPr/>
            <p:nvPr/>
          </p:nvGrpSpPr>
          <p:grpSpPr>
            <a:xfrm>
              <a:off x="42167" y="71681"/>
              <a:ext cx="3195837" cy="2061694"/>
              <a:chOff x="76199" y="5066621"/>
              <a:chExt cx="3195837" cy="2061694"/>
            </a:xfrm>
          </p:grpSpPr>
          <p:sp>
            <p:nvSpPr>
              <p:cNvPr id="94" name="Rectangle 93"/>
              <p:cNvSpPr/>
              <p:nvPr/>
            </p:nvSpPr>
            <p:spPr>
              <a:xfrm>
                <a:off x="76199" y="5066621"/>
                <a:ext cx="3124199" cy="2616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1100" b="1" dirty="0" smtClean="0"/>
                  <a:t>OSTEOPEROSIS</a:t>
                </a:r>
                <a:endParaRPr lang="en-US" sz="1100" dirty="0" smtClean="0"/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76199" y="5926792"/>
                <a:ext cx="3195837" cy="12015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1100" dirty="0" smtClean="0"/>
                  <a:t>Early </a:t>
                </a:r>
                <a:r>
                  <a:rPr lang="en-US" sz="1100" dirty="0"/>
                  <a:t>screenings and </a:t>
                </a:r>
                <a:r>
                  <a:rPr lang="en-US" sz="1100" dirty="0" smtClean="0"/>
                  <a:t>intervention help to prevent negative health </a:t>
                </a:r>
                <a:r>
                  <a:rPr lang="en-US" sz="1100" dirty="0"/>
                  <a:t>outcomes </a:t>
                </a:r>
                <a:r>
                  <a:rPr lang="en-US" sz="1100" dirty="0" smtClean="0"/>
                  <a:t>such </a:t>
                </a:r>
                <a:r>
                  <a:rPr lang="en-US" sz="1100" dirty="0"/>
                  <a:t>as arthritis and joint </a:t>
                </a:r>
                <a:r>
                  <a:rPr lang="en-US" sz="1100" dirty="0" smtClean="0"/>
                  <a:t>injuries.</a:t>
                </a:r>
                <a:endParaRPr lang="en-US" sz="1100" dirty="0"/>
              </a:p>
              <a:p>
                <a:pPr marL="171450" indent="-171450" algn="just">
                  <a:buFont typeface="Arial" pitchFamily="34" charset="0"/>
                  <a:buChar char="•"/>
                </a:pPr>
                <a:r>
                  <a:rPr lang="en-US" sz="1100" dirty="0" smtClean="0"/>
                  <a:t>27% of </a:t>
                </a:r>
                <a:r>
                  <a:rPr lang="en-US" sz="1100" dirty="0"/>
                  <a:t>female </a:t>
                </a:r>
                <a:r>
                  <a:rPr lang="en-US" sz="1100" dirty="0" smtClean="0"/>
                  <a:t>Korean participants 65+ years have </a:t>
                </a:r>
                <a:r>
                  <a:rPr lang="en-US" sz="1100" b="1" dirty="0" smtClean="0"/>
                  <a:t>never </a:t>
                </a:r>
                <a:r>
                  <a:rPr lang="en-US" sz="1100" dirty="0"/>
                  <a:t>received a checkup or screening for </a:t>
                </a:r>
                <a:r>
                  <a:rPr lang="en-US" sz="1100" u="sng" dirty="0"/>
                  <a:t>bone mineral </a:t>
                </a:r>
                <a:r>
                  <a:rPr lang="en-US" sz="1100" u="sng" dirty="0" smtClean="0"/>
                  <a:t>density</a:t>
                </a:r>
                <a:r>
                  <a:rPr lang="en-US" sz="1100" dirty="0" smtClean="0"/>
                  <a:t>, and 12% </a:t>
                </a:r>
                <a:r>
                  <a:rPr lang="en-US" sz="1100" b="1" dirty="0" smtClean="0"/>
                  <a:t>do not know</a:t>
                </a:r>
                <a:r>
                  <a:rPr lang="en-US" sz="1100" dirty="0" smtClean="0"/>
                  <a:t> if they have ever received a check up</a:t>
                </a:r>
              </a:p>
            </p:txBody>
          </p:sp>
        </p:grpSp>
        <p:sp>
          <p:nvSpPr>
            <p:cNvPr id="93" name="Rectangle 92"/>
            <p:cNvSpPr/>
            <p:nvPr/>
          </p:nvSpPr>
          <p:spPr>
            <a:xfrm>
              <a:off x="76200" y="238036"/>
              <a:ext cx="2438400" cy="72380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1100" dirty="0" smtClean="0"/>
                <a:t>Two risk factors that increase risk of osteoporosis in later life are:</a:t>
              </a:r>
            </a:p>
            <a:p>
              <a:pPr marL="228600" indent="-228600" algn="just">
                <a:buFont typeface="+mj-lt"/>
                <a:buAutoNum type="arabicPeriod"/>
              </a:pPr>
              <a:r>
                <a:rPr lang="en-US" sz="1100" dirty="0"/>
                <a:t>Being of Asian descent</a:t>
              </a:r>
            </a:p>
            <a:p>
              <a:pPr marL="228600" indent="-228600" algn="just">
                <a:buFont typeface="+mj-lt"/>
                <a:buAutoNum type="arabicPeriod"/>
              </a:pPr>
              <a:r>
                <a:rPr lang="en-US" sz="1100" dirty="0" smtClean="0"/>
                <a:t>Being </a:t>
              </a:r>
              <a:r>
                <a:rPr lang="en-US" sz="1100" dirty="0"/>
                <a:t>female </a:t>
              </a:r>
            </a:p>
          </p:txBody>
        </p:sp>
      </p:grpSp>
      <p:sp>
        <p:nvSpPr>
          <p:cNvPr id="59" name="Rectangle 58"/>
          <p:cNvSpPr/>
          <p:nvPr/>
        </p:nvSpPr>
        <p:spPr>
          <a:xfrm>
            <a:off x="130513" y="1306577"/>
            <a:ext cx="3439029" cy="20774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100" b="1" dirty="0"/>
              <a:t>MENTAL </a:t>
            </a:r>
            <a:r>
              <a:rPr lang="en-US" sz="1100" b="1" dirty="0" smtClean="0"/>
              <a:t>HEALTH STATUS</a:t>
            </a:r>
          </a:p>
          <a:p>
            <a:pPr algn="just"/>
            <a:r>
              <a:rPr lang="en-US" sz="1100" dirty="0" smtClean="0"/>
              <a:t>A depression screening was used to determine how respondents would describe their feelings in the past 2 weeks:</a:t>
            </a:r>
          </a:p>
          <a:p>
            <a:endParaRPr lang="en-US" sz="800" dirty="0" smtClean="0"/>
          </a:p>
          <a:p>
            <a:pPr algn="ctr"/>
            <a:r>
              <a:rPr lang="en-US" sz="1100" b="1" dirty="0" smtClean="0"/>
              <a:t>7% of respondents may potentially benefit from mental health services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 smtClean="0"/>
              <a:t>From this at-risk group, 10% are considered to have “mild” depression, and 3% have “moderate” depression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 smtClean="0"/>
              <a:t>However, 75% of respondents said they had never been screened for depression </a:t>
            </a:r>
            <a:endParaRPr lang="en-US" sz="11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740076" y="2514600"/>
            <a:ext cx="3422724" cy="0"/>
          </a:xfrm>
          <a:prstGeom prst="line">
            <a:avLst/>
          </a:prstGeom>
          <a:ln w="19050">
            <a:solidFill>
              <a:srgbClr val="307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134244" y="1232092"/>
            <a:ext cx="3422724" cy="0"/>
          </a:xfrm>
          <a:prstGeom prst="line">
            <a:avLst/>
          </a:prstGeom>
          <a:ln w="19050">
            <a:solidFill>
              <a:srgbClr val="307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3703007" y="4953000"/>
            <a:ext cx="3422724" cy="0"/>
          </a:xfrm>
          <a:prstGeom prst="line">
            <a:avLst/>
          </a:prstGeom>
          <a:ln w="19050">
            <a:solidFill>
              <a:srgbClr val="307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158676" y="3505200"/>
            <a:ext cx="3422724" cy="0"/>
          </a:xfrm>
          <a:prstGeom prst="line">
            <a:avLst/>
          </a:prstGeom>
          <a:ln w="19050">
            <a:solidFill>
              <a:srgbClr val="307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32693" y="8594512"/>
            <a:ext cx="3425826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100" b="1" dirty="0" smtClean="0"/>
              <a:t>DID YOU KNOW?</a:t>
            </a:r>
          </a:p>
          <a:p>
            <a:pPr algn="just"/>
            <a:endParaRPr lang="en-US" sz="400" b="1" dirty="0" smtClean="0"/>
          </a:p>
          <a:p>
            <a:pPr algn="just"/>
            <a:r>
              <a:rPr lang="en-US" sz="1100" b="1" dirty="0" smtClean="0"/>
              <a:t>24%</a:t>
            </a:r>
            <a:r>
              <a:rPr lang="en-US" sz="1100" dirty="0" smtClean="0"/>
              <a:t> of male Korean CHRNA respondents 50+ years have </a:t>
            </a:r>
            <a:r>
              <a:rPr lang="en-US" sz="1100" b="1" dirty="0" smtClean="0"/>
              <a:t>never </a:t>
            </a:r>
            <a:r>
              <a:rPr lang="en-US" sz="1100" dirty="0" smtClean="0"/>
              <a:t>received a prostate exam.</a:t>
            </a:r>
          </a:p>
          <a:p>
            <a:pPr algn="just"/>
            <a:endParaRPr lang="en-US" sz="400" b="1" dirty="0" smtClean="0"/>
          </a:p>
        </p:txBody>
      </p:sp>
      <p:grpSp>
        <p:nvGrpSpPr>
          <p:cNvPr id="11" name="Group 10"/>
          <p:cNvGrpSpPr/>
          <p:nvPr/>
        </p:nvGrpSpPr>
        <p:grpSpPr>
          <a:xfrm>
            <a:off x="3581400" y="298609"/>
            <a:ext cx="3583464" cy="2046714"/>
            <a:chOff x="3581400" y="135017"/>
            <a:chExt cx="3583464" cy="2046714"/>
          </a:xfrm>
        </p:grpSpPr>
        <p:sp>
          <p:nvSpPr>
            <p:cNvPr id="31" name="Rectangle 30"/>
            <p:cNvSpPr/>
            <p:nvPr/>
          </p:nvSpPr>
          <p:spPr>
            <a:xfrm>
              <a:off x="3581400" y="135017"/>
              <a:ext cx="3583464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1100" b="1" dirty="0" smtClean="0"/>
                <a:t>INCREASED RISK OF DIABETES</a:t>
              </a:r>
              <a:endParaRPr lang="en-US" sz="1100" dirty="0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3663876" y="396627"/>
              <a:ext cx="3429000" cy="178510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1100" dirty="0" smtClean="0"/>
                <a:t>Frequent blood sugar level screenings are important to preventing and controlling diabetes</a:t>
              </a:r>
            </a:p>
            <a:p>
              <a:pPr marL="171450" indent="-171450" algn="just">
                <a:buFont typeface="Arial" pitchFamily="34" charset="0"/>
                <a:buChar char="•"/>
              </a:pPr>
              <a:r>
                <a:rPr lang="en-US" sz="1100" dirty="0" smtClean="0"/>
                <a:t>65% have received a check-up or screening for blood glucose in the last year</a:t>
              </a:r>
            </a:p>
            <a:p>
              <a:pPr marL="171450" indent="-171450" algn="just">
                <a:buFont typeface="Arial" pitchFamily="34" charset="0"/>
                <a:buChar char="•"/>
              </a:pPr>
              <a:r>
                <a:rPr lang="en-US" sz="1100" b="1" dirty="0" smtClean="0"/>
                <a:t>12%</a:t>
              </a:r>
              <a:r>
                <a:rPr lang="en-US" sz="1100" dirty="0" smtClean="0"/>
                <a:t> were told by a health care provider that they </a:t>
              </a:r>
              <a:r>
                <a:rPr lang="en-US" sz="1100" b="1" dirty="0" smtClean="0"/>
                <a:t>have diabetes</a:t>
              </a:r>
              <a:r>
                <a:rPr lang="en-US" sz="1100" dirty="0" smtClean="0"/>
                <a:t>, similar to the 11% of New Yorkers told the same thing</a:t>
              </a:r>
              <a:r>
                <a:rPr lang="en-US" sz="1100" dirty="0"/>
                <a:t>²</a:t>
              </a:r>
              <a:endParaRPr lang="en-US" sz="1100" dirty="0" smtClean="0"/>
            </a:p>
            <a:p>
              <a:pPr marL="667309" lvl="1" indent="-171450" algn="just">
                <a:buFont typeface="Arial" pitchFamily="34" charset="0"/>
                <a:buChar char="•"/>
              </a:pPr>
              <a:r>
                <a:rPr lang="en-US" sz="1100" dirty="0" smtClean="0"/>
                <a:t>74% of respondents with diabetes are currently taking medications prescribed by a health care provider</a:t>
              </a:r>
              <a:endParaRPr lang="en-US" sz="1100" dirty="0"/>
            </a:p>
          </p:txBody>
        </p:sp>
      </p:grp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2470015854"/>
              </p:ext>
            </p:extLst>
          </p:nvPr>
        </p:nvGraphicFramePr>
        <p:xfrm>
          <a:off x="3748888" y="5249400"/>
          <a:ext cx="3258976" cy="205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38" name="Straight Connector 37"/>
          <p:cNvCxnSpPr/>
          <p:nvPr/>
        </p:nvCxnSpPr>
        <p:spPr>
          <a:xfrm>
            <a:off x="158676" y="8534400"/>
            <a:ext cx="3422724" cy="0"/>
          </a:xfrm>
          <a:prstGeom prst="line">
            <a:avLst/>
          </a:prstGeom>
          <a:ln w="19050">
            <a:solidFill>
              <a:srgbClr val="307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" name="Picture 6" descr="https://upload.wikimedia.org/wikipedia/commons/thumb/e/e3/Toilet_women.svg/2000px-Toilet_women.svg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8222" y="2743598"/>
            <a:ext cx="454149" cy="837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3322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7" y="7086776"/>
            <a:ext cx="7310203" cy="2971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7" name="Rectangle 96"/>
          <p:cNvSpPr/>
          <p:nvPr/>
        </p:nvSpPr>
        <p:spPr>
          <a:xfrm>
            <a:off x="2617802" y="7115907"/>
            <a:ext cx="208459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b="1" dirty="0" smtClean="0"/>
              <a:t>SOCIAL ENVIRONMENT</a:t>
            </a:r>
            <a:endParaRPr lang="en-US" sz="1100" b="1" dirty="0"/>
          </a:p>
        </p:txBody>
      </p:sp>
      <p:grpSp>
        <p:nvGrpSpPr>
          <p:cNvPr id="138" name="Group 137"/>
          <p:cNvGrpSpPr/>
          <p:nvPr/>
        </p:nvGrpSpPr>
        <p:grpSpPr>
          <a:xfrm>
            <a:off x="3733800" y="216162"/>
            <a:ext cx="3429000" cy="850638"/>
            <a:chOff x="-279055" y="1002775"/>
            <a:chExt cx="3429000" cy="850638"/>
          </a:xfrm>
        </p:grpSpPr>
        <p:sp>
          <p:nvSpPr>
            <p:cNvPr id="139" name="Rectangle 138"/>
            <p:cNvSpPr/>
            <p:nvPr/>
          </p:nvSpPr>
          <p:spPr>
            <a:xfrm>
              <a:off x="-279055" y="1002775"/>
              <a:ext cx="3066159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b="1" dirty="0" smtClean="0"/>
                <a:t>SEASONAL FLU VACCINE</a:t>
              </a:r>
              <a:endParaRPr lang="en-US" sz="1100" dirty="0"/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-279055" y="1253249"/>
              <a:ext cx="3429000" cy="6001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 algn="just">
                <a:buFont typeface="Arial" pitchFamily="34" charset="0"/>
                <a:buChar char="•"/>
              </a:pPr>
              <a:r>
                <a:rPr lang="en-US" sz="1100" b="1" dirty="0" smtClean="0"/>
                <a:t>A little over half (54%) </a:t>
              </a:r>
              <a:r>
                <a:rPr lang="en-US" sz="1100" dirty="0" smtClean="0"/>
                <a:t>of Korean respondents received the flu </a:t>
              </a:r>
              <a:r>
                <a:rPr lang="en-US" sz="1100" dirty="0"/>
                <a:t>vaccine in the past </a:t>
              </a:r>
              <a:r>
                <a:rPr lang="en-US" sz="1100" dirty="0" smtClean="0"/>
                <a:t>year, which is on par with the rate for New Yorkers (56%)</a:t>
              </a:r>
              <a:r>
                <a:rPr lang="en-US" sz="1100" baseline="30000" dirty="0" smtClean="0"/>
                <a:t>2</a:t>
              </a:r>
              <a:endParaRPr lang="en-US" sz="1100" baseline="30000" dirty="0"/>
            </a:p>
          </p:txBody>
        </p:sp>
      </p:grpSp>
      <p:cxnSp>
        <p:nvCxnSpPr>
          <p:cNvPr id="46" name="Straight Connector 45"/>
          <p:cNvCxnSpPr/>
          <p:nvPr/>
        </p:nvCxnSpPr>
        <p:spPr>
          <a:xfrm>
            <a:off x="231738" y="2380332"/>
            <a:ext cx="3422724" cy="0"/>
          </a:xfrm>
          <a:prstGeom prst="line">
            <a:avLst/>
          </a:prstGeom>
          <a:ln w="19050">
            <a:solidFill>
              <a:srgbClr val="307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106742" y="4906856"/>
            <a:ext cx="3422724" cy="0"/>
          </a:xfrm>
          <a:prstGeom prst="line">
            <a:avLst/>
          </a:prstGeom>
          <a:ln w="19050">
            <a:solidFill>
              <a:srgbClr val="307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3849796" y="1151214"/>
            <a:ext cx="3367760" cy="0"/>
          </a:xfrm>
          <a:prstGeom prst="line">
            <a:avLst/>
          </a:prstGeom>
          <a:ln w="19050">
            <a:solidFill>
              <a:srgbClr val="307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284981" y="228600"/>
            <a:ext cx="3369481" cy="2123658"/>
            <a:chOff x="134241" y="119390"/>
            <a:chExt cx="3432061" cy="1552839"/>
          </a:xfrm>
        </p:grpSpPr>
        <p:grpSp>
          <p:nvGrpSpPr>
            <p:cNvPr id="39" name="Group 38"/>
            <p:cNvGrpSpPr/>
            <p:nvPr/>
          </p:nvGrpSpPr>
          <p:grpSpPr>
            <a:xfrm>
              <a:off x="872514" y="119390"/>
              <a:ext cx="2693788" cy="1552839"/>
              <a:chOff x="4589258" y="1838901"/>
              <a:chExt cx="2539968" cy="1552839"/>
            </a:xfrm>
          </p:grpSpPr>
          <p:sp>
            <p:nvSpPr>
              <p:cNvPr id="42" name="Rectangle 41"/>
              <p:cNvSpPr/>
              <p:nvPr/>
            </p:nvSpPr>
            <p:spPr>
              <a:xfrm>
                <a:off x="4901861" y="1838901"/>
                <a:ext cx="2227365" cy="15528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171450" indent="-171450">
                  <a:buFont typeface="Arial" pitchFamily="34" charset="0"/>
                  <a:buChar char="•"/>
                </a:pPr>
                <a:r>
                  <a:rPr lang="en-US" sz="1100" b="1" dirty="0" smtClean="0"/>
                  <a:t>11% of Korean CHRNA respondents are </a:t>
                </a:r>
                <a:r>
                  <a:rPr lang="en-US" sz="1100" b="1" dirty="0"/>
                  <a:t>current</a:t>
                </a:r>
                <a:r>
                  <a:rPr lang="en-US" sz="1100" dirty="0"/>
                  <a:t> </a:t>
                </a:r>
                <a:r>
                  <a:rPr lang="en-US" sz="1100" b="1" dirty="0" smtClean="0"/>
                  <a:t>smokers</a:t>
                </a:r>
                <a:r>
                  <a:rPr lang="en-US" sz="1100" dirty="0" smtClean="0"/>
                  <a:t>, compared to 16% of New Yorkers</a:t>
                </a:r>
                <a:r>
                  <a:rPr lang="en-US" sz="1100" baseline="30000" dirty="0" smtClean="0"/>
                  <a:t>2</a:t>
                </a:r>
                <a:endParaRPr lang="en-US" sz="1100" b="1" baseline="30000" dirty="0" smtClean="0"/>
              </a:p>
              <a:p>
                <a:pPr marL="171450" indent="-171450">
                  <a:buFont typeface="Arial" pitchFamily="34" charset="0"/>
                  <a:buChar char="•"/>
                </a:pPr>
                <a:r>
                  <a:rPr lang="en-US" sz="1100" dirty="0" smtClean="0"/>
                  <a:t>18% </a:t>
                </a:r>
                <a:r>
                  <a:rPr lang="en-US" sz="1100" dirty="0"/>
                  <a:t>of men are current </a:t>
                </a:r>
                <a:r>
                  <a:rPr lang="en-US" sz="1100" dirty="0" smtClean="0"/>
                  <a:t>smokers; this rate is on </a:t>
                </a:r>
                <a:r>
                  <a:rPr lang="en-US" sz="1100" dirty="0"/>
                  <a:t>par with </a:t>
                </a:r>
                <a:r>
                  <a:rPr lang="en-US" sz="1100" dirty="0" smtClean="0"/>
                  <a:t>that </a:t>
                </a:r>
                <a:r>
                  <a:rPr lang="en-US" sz="1100" dirty="0"/>
                  <a:t>of current male smokers in New York </a:t>
                </a:r>
                <a:r>
                  <a:rPr lang="en-US" sz="1100" dirty="0" smtClean="0"/>
                  <a:t>(20%)</a:t>
                </a:r>
                <a:r>
                  <a:rPr lang="en-US" sz="1100" baseline="30000" dirty="0" smtClean="0"/>
                  <a:t>2</a:t>
                </a:r>
              </a:p>
              <a:p>
                <a:pPr marL="171450" indent="-171450">
                  <a:buFont typeface="Arial" pitchFamily="34" charset="0"/>
                  <a:buChar char="•"/>
                </a:pPr>
                <a:r>
                  <a:rPr lang="en-US" sz="1100" dirty="0"/>
                  <a:t>6</a:t>
                </a:r>
                <a:r>
                  <a:rPr lang="en-US" sz="1100" dirty="0" smtClean="0"/>
                  <a:t>% of women surveyed are current smokers; in comparison, 13% of New York women are current smokers</a:t>
                </a:r>
                <a:r>
                  <a:rPr lang="en-US" sz="1100" baseline="30000" dirty="0" smtClean="0"/>
                  <a:t>2</a:t>
                </a:r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4589258" y="2527994"/>
                <a:ext cx="1037329" cy="2462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endParaRPr lang="en-US" sz="1000" b="1" dirty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57" name="Rectangle 56"/>
            <p:cNvSpPr/>
            <p:nvPr/>
          </p:nvSpPr>
          <p:spPr>
            <a:xfrm>
              <a:off x="134241" y="119390"/>
              <a:ext cx="3066159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b="1" dirty="0" smtClean="0"/>
                <a:t>SMOKING</a:t>
              </a:r>
              <a:endParaRPr lang="en-US" sz="1100" dirty="0"/>
            </a:p>
          </p:txBody>
        </p:sp>
      </p:grpSp>
      <p:cxnSp>
        <p:nvCxnSpPr>
          <p:cNvPr id="65" name="Straight Connector 64"/>
          <p:cNvCxnSpPr/>
          <p:nvPr/>
        </p:nvCxnSpPr>
        <p:spPr>
          <a:xfrm>
            <a:off x="0" y="7086776"/>
            <a:ext cx="7308924" cy="0"/>
          </a:xfrm>
          <a:prstGeom prst="line">
            <a:avLst/>
          </a:prstGeom>
          <a:ln w="19050">
            <a:solidFill>
              <a:srgbClr val="307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/>
          <p:cNvGrpSpPr/>
          <p:nvPr/>
        </p:nvGrpSpPr>
        <p:grpSpPr>
          <a:xfrm>
            <a:off x="106742" y="7256842"/>
            <a:ext cx="3242568" cy="2631491"/>
            <a:chOff x="3673860" y="5735462"/>
            <a:chExt cx="3394968" cy="2481293"/>
          </a:xfrm>
        </p:grpSpPr>
        <p:sp>
          <p:nvSpPr>
            <p:cNvPr id="63" name="Rectangle 62"/>
            <p:cNvSpPr/>
            <p:nvPr/>
          </p:nvSpPr>
          <p:spPr>
            <a:xfrm>
              <a:off x="3673860" y="5735462"/>
              <a:ext cx="3394968" cy="248129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endParaRPr lang="en-US" sz="1100" b="1" dirty="0" smtClean="0"/>
            </a:p>
            <a:p>
              <a:pPr algn="just"/>
              <a:r>
                <a:rPr lang="en-US" sz="1100" b="1" dirty="0" smtClean="0"/>
                <a:t>NEIGHBORHOOD</a:t>
              </a:r>
            </a:p>
            <a:p>
              <a:pPr algn="just"/>
              <a:endParaRPr lang="en-US" sz="1100" dirty="0" smtClean="0"/>
            </a:p>
            <a:p>
              <a:pPr algn="just"/>
              <a:endParaRPr lang="en-US" sz="1100" dirty="0"/>
            </a:p>
            <a:p>
              <a:pPr marL="171450" indent="-171450" algn="just">
                <a:buFont typeface="Arial" pitchFamily="34" charset="0"/>
                <a:buChar char="•"/>
              </a:pPr>
              <a:r>
                <a:rPr lang="en-US" sz="1100" dirty="0" smtClean="0"/>
                <a:t>66% of Korean CHNRA respondents believe people in their neighborhood are </a:t>
              </a:r>
              <a:r>
                <a:rPr lang="en-US" sz="1100" b="1" dirty="0" smtClean="0"/>
                <a:t>trustful</a:t>
              </a:r>
            </a:p>
            <a:p>
              <a:pPr marL="171450" indent="-171450" algn="just">
                <a:buFont typeface="Arial" pitchFamily="34" charset="0"/>
                <a:buChar char="•"/>
              </a:pPr>
              <a:r>
                <a:rPr lang="en-US" sz="1100" dirty="0" smtClean="0"/>
                <a:t>75% believe people in their neighborhood </a:t>
              </a:r>
              <a:r>
                <a:rPr lang="en-US" sz="1100" b="1" dirty="0" smtClean="0"/>
                <a:t>get along well together</a:t>
              </a:r>
            </a:p>
            <a:p>
              <a:pPr marL="171450" indent="-171450" algn="just">
                <a:buFont typeface="Arial" pitchFamily="34" charset="0"/>
                <a:buChar char="•"/>
              </a:pPr>
              <a:r>
                <a:rPr lang="en-US" sz="1100" dirty="0" smtClean="0"/>
                <a:t>58% believe their neighbors l</a:t>
              </a:r>
              <a:r>
                <a:rPr lang="en-US" sz="1100" b="1" dirty="0" smtClean="0"/>
                <a:t>ook out for each other</a:t>
              </a:r>
            </a:p>
            <a:p>
              <a:pPr marL="171450" indent="-171450" algn="just">
                <a:buFont typeface="Arial" pitchFamily="34" charset="0"/>
                <a:buChar char="•"/>
              </a:pPr>
              <a:r>
                <a:rPr lang="en-US" sz="1100" dirty="0" smtClean="0"/>
                <a:t>75% believe their neighbors would </a:t>
              </a:r>
              <a:r>
                <a:rPr lang="en-US" sz="1100" b="1" dirty="0" smtClean="0"/>
                <a:t>offer assistance</a:t>
              </a:r>
              <a:r>
                <a:rPr lang="en-US" sz="1100" dirty="0" smtClean="0"/>
                <a:t> in the event of an emergency</a:t>
              </a:r>
            </a:p>
            <a:p>
              <a:pPr marL="171450" indent="-171450" algn="just">
                <a:buFont typeface="Arial" pitchFamily="34" charset="0"/>
                <a:buChar char="•"/>
              </a:pPr>
              <a:r>
                <a:rPr lang="en-US" sz="1100" dirty="0" smtClean="0"/>
                <a:t>23% have been verbally or physically abused, or have had property damaged specifically because of race or ethnicity</a:t>
              </a:r>
              <a:endParaRPr lang="en-US" sz="1100" dirty="0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 rotWithShape="1"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92" r="1"/>
            <a:stretch/>
          </p:blipFill>
          <p:spPr bwMode="auto">
            <a:xfrm>
              <a:off x="5169779" y="5735462"/>
              <a:ext cx="1184275" cy="6469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68" name="Rectangle 67"/>
          <p:cNvSpPr/>
          <p:nvPr/>
        </p:nvSpPr>
        <p:spPr>
          <a:xfrm>
            <a:off x="220753" y="2410411"/>
            <a:ext cx="3475233" cy="24160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100" b="1" dirty="0" smtClean="0"/>
              <a:t>ALCOHOL</a:t>
            </a:r>
          </a:p>
          <a:p>
            <a:pPr algn="just"/>
            <a:endParaRPr lang="en-US" sz="800" b="1" dirty="0" smtClean="0"/>
          </a:p>
          <a:p>
            <a:pPr marL="171450" indent="-171450" algn="just">
              <a:buFont typeface="Arial" pitchFamily="34" charset="0"/>
              <a:buChar char="•"/>
            </a:pPr>
            <a:r>
              <a:rPr lang="en-US" sz="1100" dirty="0" smtClean="0"/>
              <a:t>Nearly </a:t>
            </a:r>
            <a:r>
              <a:rPr lang="en-US" sz="1100" dirty="0"/>
              <a:t>half </a:t>
            </a:r>
            <a:r>
              <a:rPr lang="en-US" sz="1100" dirty="0" smtClean="0"/>
              <a:t>of all respondents are current drinkers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n-US" sz="1100" dirty="0" smtClean="0"/>
              <a:t>About </a:t>
            </a:r>
            <a:r>
              <a:rPr lang="en-US" sz="1100" b="1" dirty="0" smtClean="0"/>
              <a:t>33% </a:t>
            </a:r>
            <a:r>
              <a:rPr lang="en-US" sz="1100" dirty="0" smtClean="0"/>
              <a:t>of current drinkers have consumed 5 </a:t>
            </a:r>
            <a:r>
              <a:rPr lang="en-US" sz="1100" dirty="0"/>
              <a:t>or more drinks </a:t>
            </a:r>
            <a:r>
              <a:rPr lang="en-US" sz="1100" dirty="0" smtClean="0"/>
              <a:t>on one occasion at </a:t>
            </a:r>
            <a:r>
              <a:rPr lang="en-US" sz="1100" dirty="0"/>
              <a:t>least once in the past 30 </a:t>
            </a:r>
            <a:r>
              <a:rPr lang="en-US" sz="1100" dirty="0" smtClean="0"/>
              <a:t>days, which is considered </a:t>
            </a:r>
            <a:r>
              <a:rPr lang="en-US" sz="1100" b="1" dirty="0" smtClean="0"/>
              <a:t>binge drinking.</a:t>
            </a:r>
            <a:r>
              <a:rPr lang="en-US" sz="1100" dirty="0" smtClean="0"/>
              <a:t> 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n-US" sz="1100" dirty="0" smtClean="0"/>
              <a:t>In comparison, 18% of New Yorkers have had 5 or more drinks on one occasion at least once in the past 30 days</a:t>
            </a:r>
            <a:r>
              <a:rPr lang="en-US" sz="1100" baseline="30000" dirty="0" smtClean="0"/>
              <a:t>2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n-US" sz="1100" dirty="0" smtClean="0"/>
              <a:t>21% </a:t>
            </a:r>
            <a:r>
              <a:rPr lang="en-US" sz="1100" dirty="0"/>
              <a:t>of current drinkers reported that they have had times where they started drinking even though they promised themselves they wouldn’t, or drank a lot more than they intended</a:t>
            </a:r>
          </a:p>
        </p:txBody>
      </p:sp>
      <p:grpSp>
        <p:nvGrpSpPr>
          <p:cNvPr id="69" name="Group 68"/>
          <p:cNvGrpSpPr/>
          <p:nvPr/>
        </p:nvGrpSpPr>
        <p:grpSpPr>
          <a:xfrm>
            <a:off x="153097" y="5029199"/>
            <a:ext cx="3311431" cy="2057577"/>
            <a:chOff x="3663525" y="3086661"/>
            <a:chExt cx="3536541" cy="1916727"/>
          </a:xfrm>
        </p:grpSpPr>
        <p:sp>
          <p:nvSpPr>
            <p:cNvPr id="70" name="Rectangle 69"/>
            <p:cNvSpPr/>
            <p:nvPr/>
          </p:nvSpPr>
          <p:spPr>
            <a:xfrm>
              <a:off x="3663525" y="3971239"/>
              <a:ext cx="3536541" cy="103214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b="1" dirty="0" smtClean="0"/>
                <a:t>HEPATITIS B</a:t>
              </a:r>
            </a:p>
            <a:p>
              <a:r>
                <a:rPr lang="en-US" sz="1100" dirty="0" smtClean="0"/>
                <a:t>Asian Americans are at higher risk for Hepatitis B, but many who are infected do not know it.</a:t>
              </a:r>
              <a:r>
                <a:rPr lang="en-US" sz="1100" baseline="30000" dirty="0" smtClean="0"/>
                <a:t>3</a:t>
              </a:r>
            </a:p>
            <a:p>
              <a:pPr marL="171450" indent="-171450" algn="just">
                <a:buFont typeface="Arial" pitchFamily="34" charset="0"/>
                <a:buChar char="•"/>
              </a:pPr>
              <a:r>
                <a:rPr lang="en-US" sz="1100" dirty="0" smtClean="0"/>
                <a:t>74% of respondents have previously been </a:t>
              </a:r>
              <a:r>
                <a:rPr lang="en-US" sz="1100" dirty="0"/>
                <a:t>screened </a:t>
              </a:r>
              <a:r>
                <a:rPr lang="en-US" sz="1100" dirty="0" smtClean="0"/>
                <a:t>for </a:t>
              </a:r>
              <a:r>
                <a:rPr lang="en-US" sz="1100" dirty="0"/>
                <a:t>hepatitis </a:t>
              </a:r>
              <a:r>
                <a:rPr lang="en-US" sz="1100" dirty="0" smtClean="0"/>
                <a:t>B</a:t>
              </a:r>
            </a:p>
            <a:p>
              <a:pPr marL="171450" indent="-171450" algn="just">
                <a:buFont typeface="Arial" pitchFamily="34" charset="0"/>
                <a:buChar char="•"/>
              </a:pPr>
              <a:r>
                <a:rPr lang="en-US" sz="1100" dirty="0" smtClean="0"/>
                <a:t>About 4% have the infection</a:t>
              </a:r>
              <a:endParaRPr lang="en-US" sz="1100" dirty="0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3663525" y="3086661"/>
              <a:ext cx="3496584" cy="8744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b="1" dirty="0" smtClean="0"/>
                <a:t>TUBERCULOSIS</a:t>
              </a:r>
            </a:p>
            <a:p>
              <a:pPr algn="just"/>
              <a:r>
                <a:rPr lang="en-US" sz="1100" dirty="0" smtClean="0"/>
                <a:t>Approximately 80% </a:t>
              </a:r>
              <a:r>
                <a:rPr lang="en-US" sz="1100" dirty="0"/>
                <a:t>of </a:t>
              </a:r>
              <a:r>
                <a:rPr lang="en-US" sz="1100" dirty="0" smtClean="0"/>
                <a:t>respondents have previously had a tuberculosis (TB) test.</a:t>
              </a:r>
            </a:p>
            <a:p>
              <a:pPr marL="171450" indent="-171450" algn="just">
                <a:buFont typeface="Arial" pitchFamily="34" charset="0"/>
                <a:buChar char="•"/>
              </a:pPr>
              <a:r>
                <a:rPr lang="en-US" sz="1100" dirty="0"/>
                <a:t>4</a:t>
              </a:r>
              <a:r>
                <a:rPr lang="en-US" sz="1100" dirty="0" smtClean="0"/>
                <a:t>% were </a:t>
              </a:r>
              <a:r>
                <a:rPr lang="en-US" sz="1100" dirty="0"/>
                <a:t>told by a health care provider that they </a:t>
              </a:r>
              <a:r>
                <a:rPr lang="en-US" sz="1100" dirty="0" smtClean="0"/>
                <a:t>have the TB infection</a:t>
              </a:r>
            </a:p>
          </p:txBody>
        </p:sp>
      </p:grpSp>
      <p:cxnSp>
        <p:nvCxnSpPr>
          <p:cNvPr id="51" name="Straight Connector 50"/>
          <p:cNvCxnSpPr/>
          <p:nvPr/>
        </p:nvCxnSpPr>
        <p:spPr>
          <a:xfrm>
            <a:off x="153097" y="5967918"/>
            <a:ext cx="3422724" cy="0"/>
          </a:xfrm>
          <a:prstGeom prst="line">
            <a:avLst/>
          </a:prstGeom>
          <a:ln w="19050">
            <a:solidFill>
              <a:srgbClr val="307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3579923" y="3200400"/>
            <a:ext cx="3963877" cy="3793926"/>
            <a:chOff x="3086" y="2702004"/>
            <a:chExt cx="3963877" cy="3496363"/>
          </a:xfrm>
        </p:grpSpPr>
        <p:sp>
          <p:nvSpPr>
            <p:cNvPr id="144" name="Rectangle 143"/>
            <p:cNvSpPr/>
            <p:nvPr/>
          </p:nvSpPr>
          <p:spPr>
            <a:xfrm>
              <a:off x="152400" y="2702004"/>
              <a:ext cx="3814563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b="1" dirty="0" smtClean="0"/>
                <a:t>NOT MEETING SLEEP RECOMMENDATIONS</a:t>
              </a: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190995" y="2948731"/>
              <a:ext cx="3318768" cy="10778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1100" dirty="0" smtClean="0"/>
                <a:t>Sleep supports healthy brain function to ensure good mental and physical health. A lack of adequate sleep can impact how well a person thinks, works, learns, or gets along with others.</a:t>
              </a:r>
              <a:r>
                <a:rPr lang="en-US" sz="1100" baseline="30000" dirty="0" smtClean="0"/>
                <a:t>4</a:t>
              </a:r>
            </a:p>
            <a:p>
              <a:pPr algn="just"/>
              <a:endParaRPr lang="en-US" sz="400" dirty="0"/>
            </a:p>
            <a:p>
              <a:pPr algn="just"/>
              <a:r>
                <a:rPr lang="en-US" sz="1100" dirty="0" smtClean="0"/>
                <a:t>Only 47% of Korean respondents reported getting the recommended number of hours of sleep.</a:t>
              </a:r>
              <a:endParaRPr lang="en-US" sz="1100" dirty="0"/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3086" y="4263532"/>
              <a:ext cx="1418237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>
                <a:buFont typeface="Arial" pitchFamily="34" charset="0"/>
                <a:buChar char="•"/>
              </a:pPr>
              <a:r>
                <a:rPr lang="en-US" sz="1100" dirty="0" smtClean="0">
                  <a:sym typeface="Wingdings" pitchFamily="2" charset="2"/>
                </a:rPr>
                <a:t>7-9 hours is the </a:t>
              </a:r>
              <a:r>
                <a:rPr lang="en-US" sz="1100" b="1" dirty="0" smtClean="0"/>
                <a:t>recommended</a:t>
              </a:r>
              <a:r>
                <a:rPr lang="en-US" sz="1100" dirty="0" smtClean="0"/>
                <a:t> amount for healthy adults</a:t>
              </a:r>
              <a:endParaRPr lang="en-US" sz="1100" dirty="0"/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152400" y="5645275"/>
              <a:ext cx="3200400" cy="5530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>
                <a:buFont typeface="Arial" pitchFamily="34" charset="0"/>
                <a:buChar char="•"/>
              </a:pPr>
              <a:r>
                <a:rPr lang="en-US" sz="1100" dirty="0" smtClean="0"/>
                <a:t>37% of Korean CHNRA  respondents reported </a:t>
              </a:r>
              <a:r>
                <a:rPr lang="en-US" sz="1100" b="1" dirty="0" smtClean="0"/>
                <a:t>unintentionally</a:t>
              </a:r>
              <a:r>
                <a:rPr lang="en-US" sz="1100" dirty="0" smtClean="0"/>
                <a:t> </a:t>
              </a:r>
              <a:r>
                <a:rPr lang="en-US" sz="1100" b="1" dirty="0" smtClean="0"/>
                <a:t>falling</a:t>
              </a:r>
              <a:r>
                <a:rPr lang="en-US" sz="1100" dirty="0" smtClean="0"/>
                <a:t> </a:t>
              </a:r>
              <a:r>
                <a:rPr lang="en-US" sz="1100" b="1" dirty="0" smtClean="0"/>
                <a:t>asleep</a:t>
              </a:r>
              <a:r>
                <a:rPr lang="en-US" sz="1100" dirty="0" smtClean="0"/>
                <a:t> during the day</a:t>
              </a:r>
              <a:endParaRPr lang="en-US" sz="1100" dirty="0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3239991" y="7620000"/>
            <a:ext cx="3673271" cy="1905000"/>
            <a:chOff x="-1837891" y="6094765"/>
            <a:chExt cx="3434788" cy="1905000"/>
          </a:xfrm>
        </p:grpSpPr>
        <p:graphicFrame>
          <p:nvGraphicFramePr>
            <p:cNvPr id="66" name="Chart 65"/>
            <p:cNvGraphicFramePr/>
            <p:nvPr>
              <p:extLst>
                <p:ext uri="{D42A27DB-BD31-4B8C-83A1-F6EECF244321}">
                  <p14:modId xmlns:p14="http://schemas.microsoft.com/office/powerpoint/2010/main" val="1614593171"/>
                </p:ext>
              </p:extLst>
            </p:nvPr>
          </p:nvGraphicFramePr>
          <p:xfrm>
            <a:off x="92016" y="6503365"/>
            <a:ext cx="1504881" cy="141381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grpSp>
          <p:nvGrpSpPr>
            <p:cNvPr id="72" name="Group 71"/>
            <p:cNvGrpSpPr/>
            <p:nvPr/>
          </p:nvGrpSpPr>
          <p:grpSpPr>
            <a:xfrm>
              <a:off x="-1837891" y="6094765"/>
              <a:ext cx="3427444" cy="1905000"/>
              <a:chOff x="-4887872" y="2117158"/>
              <a:chExt cx="3200400" cy="1905000"/>
            </a:xfrm>
          </p:grpSpPr>
          <p:sp>
            <p:nvSpPr>
              <p:cNvPr id="76" name="Rectangle 75"/>
              <p:cNvSpPr/>
              <p:nvPr/>
            </p:nvSpPr>
            <p:spPr>
              <a:xfrm>
                <a:off x="-4887872" y="2117158"/>
                <a:ext cx="3200400" cy="2616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100" b="1" dirty="0" smtClean="0"/>
                  <a:t>RELIGIOSITY</a:t>
                </a: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-4855348" y="2406331"/>
                <a:ext cx="1287306" cy="161582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171450" indent="-171450">
                  <a:buFont typeface="Arial" pitchFamily="34" charset="0"/>
                  <a:buChar char="•"/>
                </a:pPr>
                <a:r>
                  <a:rPr lang="en-US" sz="1100" dirty="0" smtClean="0"/>
                  <a:t>Among religious Korean CHRNA respondents, </a:t>
                </a:r>
                <a:r>
                  <a:rPr lang="en-US" sz="1100" b="1" dirty="0" smtClean="0"/>
                  <a:t>82% </a:t>
                </a:r>
                <a:r>
                  <a:rPr lang="en-US" sz="1100" dirty="0" smtClean="0"/>
                  <a:t>go to their </a:t>
                </a:r>
                <a:r>
                  <a:rPr lang="en-US" sz="1100" b="1" dirty="0" smtClean="0"/>
                  <a:t>house of worship </a:t>
                </a:r>
                <a:r>
                  <a:rPr lang="en-US" sz="1100" dirty="0" smtClean="0"/>
                  <a:t>at least once per week</a:t>
                </a:r>
              </a:p>
              <a:p>
                <a:pPr marL="171450" indent="-171450" algn="just">
                  <a:buFont typeface="Arial" pitchFamily="34" charset="0"/>
                  <a:buChar char="•"/>
                </a:pPr>
                <a:r>
                  <a:rPr lang="en-US" sz="1100" b="1" dirty="0" smtClean="0"/>
                  <a:t>66% pray</a:t>
                </a:r>
                <a:r>
                  <a:rPr lang="en-US" sz="1100" dirty="0" smtClean="0"/>
                  <a:t> at least once a day</a:t>
                </a:r>
                <a:endParaRPr lang="en-US" sz="1100" dirty="0"/>
              </a:p>
            </p:txBody>
          </p:sp>
        </p:grpSp>
      </p:grpSp>
      <p:cxnSp>
        <p:nvCxnSpPr>
          <p:cNvPr id="53" name="Straight Connector 52"/>
          <p:cNvCxnSpPr/>
          <p:nvPr/>
        </p:nvCxnSpPr>
        <p:spPr>
          <a:xfrm>
            <a:off x="3819176" y="3170514"/>
            <a:ext cx="3367760" cy="0"/>
          </a:xfrm>
          <a:prstGeom prst="line">
            <a:avLst/>
          </a:prstGeom>
          <a:ln w="19050">
            <a:solidFill>
              <a:srgbClr val="307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8" name="Group 77"/>
          <p:cNvGrpSpPr/>
          <p:nvPr/>
        </p:nvGrpSpPr>
        <p:grpSpPr>
          <a:xfrm>
            <a:off x="3745279" y="1184828"/>
            <a:ext cx="3707242" cy="1890704"/>
            <a:chOff x="-371155" y="1002775"/>
            <a:chExt cx="3740645" cy="889606"/>
          </a:xfrm>
        </p:grpSpPr>
        <p:sp>
          <p:nvSpPr>
            <p:cNvPr id="79" name="Rectangle 78"/>
            <p:cNvSpPr/>
            <p:nvPr/>
          </p:nvSpPr>
          <p:spPr>
            <a:xfrm>
              <a:off x="-371155" y="1002775"/>
              <a:ext cx="3740645" cy="1230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b="1" dirty="0" smtClean="0"/>
                <a:t>COMPLEMENTARY AND ALTERNATIVE MEDICINE</a:t>
              </a:r>
              <a:endParaRPr lang="en-US" sz="1100" dirty="0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-324441" y="1132109"/>
              <a:ext cx="3582689" cy="76027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dirty="0" smtClean="0"/>
                <a:t>Korean CHRNA respondents reported using various types of complementary and alternative medicines (CAMs) in the past 12 months to maintain health or treat a health condition</a:t>
              </a:r>
            </a:p>
            <a:p>
              <a:endParaRPr lang="en-US" sz="1100" dirty="0" smtClean="0"/>
            </a:p>
            <a:p>
              <a:pPr marL="171450" indent="-171450" algn="just">
                <a:buFont typeface="Arial" pitchFamily="34" charset="0"/>
                <a:buChar char="•"/>
              </a:pPr>
              <a:r>
                <a:rPr lang="en-US" sz="1100" dirty="0" smtClean="0"/>
                <a:t>25% have gone to a traditional healer</a:t>
              </a:r>
            </a:p>
            <a:p>
              <a:pPr marL="171450" indent="-171450" algn="just">
                <a:buFont typeface="Arial" pitchFamily="34" charset="0"/>
                <a:buChar char="•"/>
              </a:pPr>
              <a:r>
                <a:rPr lang="en-US" sz="1100" dirty="0" smtClean="0"/>
                <a:t>20% have used acupuncture</a:t>
              </a:r>
            </a:p>
            <a:p>
              <a:pPr marL="171450" indent="-171450" algn="just">
                <a:buFont typeface="Arial" pitchFamily="34" charset="0"/>
                <a:buChar char="•"/>
              </a:pPr>
              <a:r>
                <a:rPr lang="en-US" sz="1100" dirty="0" smtClean="0"/>
                <a:t>16% have used herbal medicine</a:t>
              </a:r>
            </a:p>
            <a:p>
              <a:pPr marL="171450" indent="-171450" algn="just">
                <a:buFont typeface="Arial" pitchFamily="34" charset="0"/>
                <a:buChar char="•"/>
              </a:pPr>
              <a:endParaRPr lang="en-US" sz="1100" dirty="0"/>
            </a:p>
          </p:txBody>
        </p:sp>
      </p:grp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358509470"/>
              </p:ext>
            </p:extLst>
          </p:nvPr>
        </p:nvGraphicFramePr>
        <p:xfrm>
          <a:off x="4815537" y="4553734"/>
          <a:ext cx="2459393" cy="19105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pic>
        <p:nvPicPr>
          <p:cNvPr id="60" name="Picture 2" descr="http://res.freestockphotos.biz/pictures/16/16158-illustration-of-a-black-and-white-smoking-symbol-pv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04800" y="833685"/>
            <a:ext cx="955942" cy="1010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9" name="Chart 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4855483"/>
              </p:ext>
            </p:extLst>
          </p:nvPr>
        </p:nvGraphicFramePr>
        <p:xfrm>
          <a:off x="4621007" y="7447453"/>
          <a:ext cx="2922791" cy="26109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220137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05778" y="152400"/>
            <a:ext cx="6880822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/>
              <a:t>CONCLUSION</a:t>
            </a:r>
          </a:p>
          <a:p>
            <a:pPr algn="ctr"/>
            <a:endParaRPr lang="en-US" sz="1200" b="1" dirty="0" smtClean="0"/>
          </a:p>
          <a:p>
            <a:pPr algn="just"/>
            <a:r>
              <a:rPr lang="en-US" sz="1200" dirty="0" smtClean="0"/>
              <a:t>The Korean </a:t>
            </a:r>
            <a:r>
              <a:rPr lang="en-US" sz="1200" dirty="0"/>
              <a:t>CHRNA results are aligned with the public health literature which indicates that significant health disparities exist in Asian American subgroups. Low levels of English language </a:t>
            </a:r>
            <a:r>
              <a:rPr lang="en-US" sz="1200" dirty="0" smtClean="0"/>
              <a:t>proficiency were noted in the Korean community. </a:t>
            </a:r>
            <a:r>
              <a:rPr lang="en-US" sz="1200" dirty="0"/>
              <a:t>Rates </a:t>
            </a:r>
            <a:r>
              <a:rPr lang="en-US" sz="1200" dirty="0" smtClean="0"/>
              <a:t>for routine physical checkups and for certain </a:t>
            </a:r>
            <a:r>
              <a:rPr lang="en-US" sz="1200" dirty="0"/>
              <a:t>types of health screenings for </a:t>
            </a:r>
            <a:r>
              <a:rPr lang="en-US" sz="1200" dirty="0" smtClean="0"/>
              <a:t>cervical cancer </a:t>
            </a:r>
            <a:r>
              <a:rPr lang="en-US" sz="1200" dirty="0"/>
              <a:t>and oral/dental health were relatively low in the </a:t>
            </a:r>
            <a:r>
              <a:rPr lang="en-US" sz="1200" dirty="0" smtClean="0"/>
              <a:t>Korean population </a:t>
            </a:r>
            <a:r>
              <a:rPr lang="en-US" sz="1200" dirty="0"/>
              <a:t>surveyed compared to New Yorkers in </a:t>
            </a:r>
            <a:r>
              <a:rPr lang="en-US" sz="1200" dirty="0" smtClean="0"/>
              <a:t>general. CHRNA survey results also revealed high rates of binge drinking in the Korean population surveyed compared to New Yorkers overall.  </a:t>
            </a:r>
          </a:p>
          <a:p>
            <a:pPr algn="just"/>
            <a:endParaRPr lang="en-US" sz="1200" dirty="0" smtClean="0"/>
          </a:p>
          <a:p>
            <a:pPr algn="just"/>
            <a:r>
              <a:rPr lang="en-US" sz="1200" b="1" dirty="0" smtClean="0"/>
              <a:t>Health Promotion </a:t>
            </a:r>
          </a:p>
          <a:p>
            <a:pPr algn="just"/>
            <a:r>
              <a:rPr lang="en-US" sz="1200" dirty="0" smtClean="0"/>
              <a:t>Developing community-based health </a:t>
            </a:r>
            <a:r>
              <a:rPr lang="en-US" sz="1200" dirty="0"/>
              <a:t>promotion and preventive healthcare </a:t>
            </a:r>
            <a:r>
              <a:rPr lang="en-US" sz="1200" dirty="0" smtClean="0"/>
              <a:t>(such as screening activities) </a:t>
            </a:r>
            <a:r>
              <a:rPr lang="en-US" sz="1200" dirty="0"/>
              <a:t>in partnerships with </a:t>
            </a:r>
            <a:r>
              <a:rPr lang="en-US" sz="1200" dirty="0" smtClean="0"/>
              <a:t>Korean-serving </a:t>
            </a:r>
            <a:r>
              <a:rPr lang="en-US" sz="1200" dirty="0"/>
              <a:t>community-based organizations </a:t>
            </a:r>
            <a:r>
              <a:rPr lang="en-US" sz="1200" dirty="0" smtClean="0"/>
              <a:t>is essential </a:t>
            </a:r>
            <a:r>
              <a:rPr lang="en-US" sz="1200" dirty="0"/>
              <a:t>to </a:t>
            </a:r>
            <a:r>
              <a:rPr lang="en-US" sz="1200" dirty="0" smtClean="0"/>
              <a:t>improving the health and well-being of </a:t>
            </a:r>
            <a:r>
              <a:rPr lang="en-US" sz="1200" dirty="0"/>
              <a:t>the </a:t>
            </a:r>
            <a:r>
              <a:rPr lang="en-US" sz="1200" dirty="0" smtClean="0"/>
              <a:t>Korean community.</a:t>
            </a:r>
            <a:endParaRPr lang="en-US" sz="1200" dirty="0"/>
          </a:p>
        </p:txBody>
      </p:sp>
      <p:sp>
        <p:nvSpPr>
          <p:cNvPr id="10" name="Rounded Rectangle 9"/>
          <p:cNvSpPr/>
          <p:nvPr/>
        </p:nvSpPr>
        <p:spPr>
          <a:xfrm>
            <a:off x="205778" y="8153400"/>
            <a:ext cx="3832822" cy="1447800"/>
          </a:xfrm>
          <a:prstGeom prst="roundRect">
            <a:avLst>
              <a:gd name="adj" fmla="val 9477"/>
            </a:avLst>
          </a:prstGeom>
          <a:solidFill>
            <a:srgbClr val="58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b="1" dirty="0" smtClean="0">
                <a:latin typeface="Arial" pitchFamily="34" charset="0"/>
                <a:cs typeface="Arial" pitchFamily="34" charset="0"/>
              </a:rPr>
              <a:t>For </a:t>
            </a:r>
            <a:r>
              <a:rPr lang="en-US" sz="1100" b="1" dirty="0">
                <a:latin typeface="Arial" pitchFamily="34" charset="0"/>
                <a:cs typeface="Arial" pitchFamily="34" charset="0"/>
              </a:rPr>
              <a:t>more </a:t>
            </a:r>
            <a:r>
              <a:rPr lang="en-US" sz="1100" b="1" dirty="0" smtClean="0">
                <a:latin typeface="Arial" pitchFamily="34" charset="0"/>
                <a:cs typeface="Arial" pitchFamily="34" charset="0"/>
              </a:rPr>
              <a:t>information about this project, please contact:</a:t>
            </a:r>
            <a:endParaRPr lang="en-US" sz="1100" dirty="0" smtClean="0">
              <a:latin typeface="Arial" pitchFamily="34" charset="0"/>
              <a:cs typeface="Arial" pitchFamily="34" charset="0"/>
            </a:endParaRPr>
          </a:p>
          <a:p>
            <a:endParaRPr lang="en-US" sz="11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100" dirty="0" smtClean="0">
                <a:latin typeface="Arial" pitchFamily="34" charset="0"/>
                <a:cs typeface="Arial" pitchFamily="34" charset="0"/>
              </a:rPr>
              <a:t>Catlin 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Rideout, MPH</a:t>
            </a:r>
            <a:br>
              <a:rPr lang="en-US" sz="1100" dirty="0">
                <a:latin typeface="Arial" pitchFamily="34" charset="0"/>
                <a:cs typeface="Arial" pitchFamily="34" charset="0"/>
              </a:rPr>
            </a:br>
            <a:r>
              <a:rPr lang="en-US" sz="1100" dirty="0">
                <a:latin typeface="Arial" pitchFamily="34" charset="0"/>
                <a:cs typeface="Arial" pitchFamily="34" charset="0"/>
              </a:rPr>
              <a:t>Program </a:t>
            </a:r>
            <a:r>
              <a:rPr lang="en-US" sz="1100" dirty="0" smtClean="0">
                <a:latin typeface="Arial" pitchFamily="34" charset="0"/>
                <a:cs typeface="Arial" pitchFamily="34" charset="0"/>
              </a:rPr>
              <a:t>Manager </a:t>
            </a:r>
            <a:endParaRPr lang="en-US" sz="1100" dirty="0">
              <a:latin typeface="Arial" pitchFamily="34" charset="0"/>
              <a:cs typeface="Arial" pitchFamily="34" charset="0"/>
            </a:endParaRPr>
          </a:p>
          <a:p>
            <a:r>
              <a:rPr lang="en-US" sz="1100" dirty="0" smtClean="0">
                <a:latin typeface="Arial" pitchFamily="34" charset="0"/>
                <a:cs typeface="Arial" pitchFamily="34" charset="0"/>
              </a:rPr>
              <a:t>Center for the Study of Asian American Health</a:t>
            </a:r>
          </a:p>
          <a:p>
            <a:r>
              <a:rPr lang="en-US" sz="1100" b="1" u="sng" dirty="0" smtClean="0">
                <a:latin typeface="Arial" pitchFamily="34" charset="0"/>
                <a:cs typeface="Arial" pitchFamily="34" charset="0"/>
                <a:hlinkClick r:id="rId2"/>
              </a:rPr>
              <a:t>catlin.rideout@nyumc.org</a:t>
            </a:r>
            <a:endParaRPr lang="en-US" sz="1100" b="1" u="sng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100" dirty="0" smtClean="0">
                <a:latin typeface="Arial" pitchFamily="34" charset="0"/>
                <a:cs typeface="Arial" pitchFamily="34" charset="0"/>
              </a:rPr>
              <a:t>212-263-7869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231479" y="7017603"/>
            <a:ext cx="457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200" dirty="0"/>
              <a:t>The </a:t>
            </a:r>
            <a:r>
              <a:rPr lang="en-US" sz="1200" dirty="0" smtClean="0"/>
              <a:t>mission of the NYU Center </a:t>
            </a:r>
            <a:r>
              <a:rPr lang="en-US" sz="1200" dirty="0"/>
              <a:t>for the Study of Asian American Health </a:t>
            </a:r>
            <a:r>
              <a:rPr lang="en-US" sz="1200" dirty="0" smtClean="0"/>
              <a:t>(CSAAH</a:t>
            </a:r>
            <a:r>
              <a:rPr lang="en-US" sz="1200" dirty="0"/>
              <a:t>)  is to identify health priorities and reduce health disparities in the Asian American community through research, training and partnership</a:t>
            </a:r>
            <a:r>
              <a:rPr lang="en-US" sz="1200" dirty="0" smtClean="0"/>
              <a:t>.</a:t>
            </a:r>
            <a:endParaRPr lang="en-US" sz="12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326479" y="6840654"/>
            <a:ext cx="2062224" cy="1084146"/>
            <a:chOff x="6395976" y="7475570"/>
            <a:chExt cx="2062224" cy="1084146"/>
          </a:xfrm>
        </p:grpSpPr>
        <p:pic>
          <p:nvPicPr>
            <p:cNvPr id="14" name="Picture 9" descr="J:\CSAAH\Promotional Materials\Graphics\Logos\CSAAHlogo2014_UPDATED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64" t="22897" r="4476" b="10658"/>
            <a:stretch/>
          </p:blipFill>
          <p:spPr bwMode="auto">
            <a:xfrm>
              <a:off x="6395976" y="7475570"/>
              <a:ext cx="1833624" cy="10588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Rectangle 14"/>
            <p:cNvSpPr/>
            <p:nvPr/>
          </p:nvSpPr>
          <p:spPr>
            <a:xfrm>
              <a:off x="6515100" y="8305800"/>
              <a:ext cx="1943100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050" dirty="0">
                  <a:solidFill>
                    <a:srgbClr val="C00000"/>
                  </a:solidFill>
                </a:rPr>
                <a:t>med.nyu.edu/asian-health</a:t>
              </a:r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026" y="5617384"/>
            <a:ext cx="3628153" cy="85039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162926" y="5625405"/>
            <a:ext cx="2819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/>
              <a:t>KCS is a non-profit community service organization that serves low-income immigrant individuals and families by helping them to address critical needs, solve complex problems, and adapt to a new cultural, economic, and social environment.</a:t>
            </a:r>
          </a:p>
        </p:txBody>
      </p:sp>
      <p:sp>
        <p:nvSpPr>
          <p:cNvPr id="4" name="Rectangle 3"/>
          <p:cNvSpPr/>
          <p:nvPr/>
        </p:nvSpPr>
        <p:spPr>
          <a:xfrm>
            <a:off x="346026" y="2971800"/>
            <a:ext cx="6636300" cy="26622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i="1" dirty="0">
                <a:latin typeface="Arial"/>
                <a:cs typeface="Arial"/>
              </a:rPr>
              <a:t>Citations: </a:t>
            </a:r>
          </a:p>
          <a:p>
            <a:r>
              <a:rPr lang="en-US" sz="1050" i="1" dirty="0">
                <a:latin typeface="Arial"/>
                <a:cs typeface="Arial"/>
              </a:rPr>
              <a:t>1. Asian American Federation, “Asian Americans in NYC, April 2013</a:t>
            </a:r>
          </a:p>
          <a:p>
            <a:r>
              <a:rPr lang="en-US" sz="1050" i="1" dirty="0">
                <a:latin typeface="Arial"/>
                <a:cs typeface="Arial"/>
              </a:rPr>
              <a:t>2. New York City comparison data derived from the New York City Department of Health and Mental Hygiene’s EpiQuery: NYC Interactive Health, 2013 NYC Community Health Survey data at </a:t>
            </a:r>
            <a:r>
              <a:rPr lang="en-US" sz="1050" i="1" dirty="0">
                <a:latin typeface="Arial"/>
                <a:cs typeface="Arial"/>
                <a:hlinkClick r:id="rId5"/>
              </a:rPr>
              <a:t>http://on.nyc.gov/1Cf1RAt</a:t>
            </a:r>
            <a:r>
              <a:rPr lang="en-US" sz="1050" i="1" dirty="0">
                <a:latin typeface="Arial"/>
                <a:cs typeface="Arial"/>
              </a:rPr>
              <a:t>.</a:t>
            </a:r>
          </a:p>
          <a:p>
            <a:r>
              <a:rPr lang="en-US" sz="1050" i="1" dirty="0">
                <a:latin typeface="Arial"/>
                <a:cs typeface="Arial"/>
              </a:rPr>
              <a:t>3. Center for Disease Control and Prevention. “Asian Americans and Hepatitis B” CDC Features. </a:t>
            </a:r>
            <a:r>
              <a:rPr lang="en-US" sz="1050" i="1" dirty="0">
                <a:latin typeface="Arial"/>
                <a:cs typeface="Arial"/>
                <a:hlinkClick r:id="rId6"/>
              </a:rPr>
              <a:t>http://www.cdc.gov/features/aapihepatitisb/</a:t>
            </a:r>
            <a:r>
              <a:rPr lang="en-US" sz="1050" i="1" dirty="0">
                <a:latin typeface="Arial"/>
                <a:cs typeface="Arial"/>
              </a:rPr>
              <a:t> </a:t>
            </a:r>
          </a:p>
          <a:p>
            <a:r>
              <a:rPr lang="en-US" sz="1050" i="1" dirty="0">
                <a:latin typeface="Arial"/>
                <a:cs typeface="Arial"/>
              </a:rPr>
              <a:t>4. </a:t>
            </a:r>
            <a:r>
              <a:rPr lang="en-US" sz="1050" i="1" dirty="0" smtClean="0">
                <a:latin typeface="Arial"/>
                <a:cs typeface="Arial"/>
              </a:rPr>
              <a:t>National </a:t>
            </a:r>
            <a:r>
              <a:rPr lang="en-US" sz="1050" i="1" dirty="0">
                <a:latin typeface="Arial"/>
                <a:cs typeface="Arial"/>
              </a:rPr>
              <a:t>Institute of Health. "Why Is Sleep Important?" NHLBI, NIH. </a:t>
            </a:r>
            <a:r>
              <a:rPr lang="en-US" sz="1050" i="1" dirty="0">
                <a:latin typeface="Arial"/>
                <a:cs typeface="Arial"/>
                <a:hlinkClick r:id="rId7"/>
              </a:rPr>
              <a:t>http://1.usa.gov/1zdBlfa</a:t>
            </a:r>
            <a:r>
              <a:rPr lang="en-US" sz="1050" i="1" dirty="0">
                <a:latin typeface="Arial"/>
                <a:cs typeface="Arial"/>
              </a:rPr>
              <a:t>. </a:t>
            </a:r>
          </a:p>
          <a:p>
            <a:r>
              <a:rPr lang="en-US" sz="1050" i="1" dirty="0">
                <a:latin typeface="Arial"/>
                <a:cs typeface="Arial"/>
              </a:rPr>
              <a:t>5</a:t>
            </a:r>
            <a:r>
              <a:rPr lang="en-US" sz="1050" i="1" baseline="30000" dirty="0">
                <a:latin typeface="Arial"/>
                <a:cs typeface="Arial"/>
              </a:rPr>
              <a:t>. </a:t>
            </a:r>
            <a:r>
              <a:rPr lang="en-US" sz="1050" i="1" dirty="0">
                <a:latin typeface="Arial"/>
                <a:cs typeface="Arial"/>
              </a:rPr>
              <a:t>New York City comparison data derived from New York City Department of Health and Mental Hygiene’s EpiQuery: NYC Interactive Health, 2010 Survey Trends data at http://on.nyc.gov/1AnvDsL </a:t>
            </a:r>
          </a:p>
          <a:p>
            <a:r>
              <a:rPr lang="en-US" sz="1050" i="1" dirty="0">
                <a:latin typeface="Arial"/>
                <a:cs typeface="Arial"/>
              </a:rPr>
              <a:t>6.</a:t>
            </a:r>
            <a:r>
              <a:rPr lang="en-US" sz="1050" i="1" baseline="30000" dirty="0">
                <a:latin typeface="Arial"/>
                <a:cs typeface="Arial"/>
              </a:rPr>
              <a:t> </a:t>
            </a:r>
            <a:r>
              <a:rPr lang="en-US" sz="1050" i="1" dirty="0">
                <a:latin typeface="Arial"/>
                <a:cs typeface="Arial"/>
              </a:rPr>
              <a:t>New York City comparison data derived from New York City Department of Health and Mental Hygiene’s EpiQuery: NYC Interactive Health, 2012 Survey Trends data at http://on.nyc.gov/1AnvDsL </a:t>
            </a:r>
            <a:endParaRPr lang="en-US" sz="1050" i="1" dirty="0" smtClean="0">
              <a:latin typeface="Arial"/>
              <a:cs typeface="Arial"/>
            </a:endParaRPr>
          </a:p>
          <a:p>
            <a:endParaRPr lang="en-US" sz="1050" i="1" dirty="0">
              <a:latin typeface="Arial"/>
              <a:cs typeface="Arial"/>
            </a:endParaRPr>
          </a:p>
          <a:p>
            <a:r>
              <a:rPr lang="en-US" sz="1050" i="1" dirty="0">
                <a:latin typeface="Arial"/>
                <a:cs typeface="Arial"/>
              </a:rPr>
              <a:t>This study was supported by P60MD000538 from the National Institutes of Health-National Institute on Minority Health and Health Disparities</a:t>
            </a:r>
          </a:p>
          <a:p>
            <a:endParaRPr lang="en-US" sz="1050" i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25615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5465</TotalTime>
  <Words>2424</Words>
  <Application>Microsoft Office PowerPoint</Application>
  <PresentationFormat>Custom</PresentationFormat>
  <Paragraphs>220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Columbia University Medical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[Event Title] [Event Subtitle]</dc:title>
  <dc:creator>Anne Foulke</dc:creator>
  <cp:lastModifiedBy>admin</cp:lastModifiedBy>
  <cp:revision>388</cp:revision>
  <cp:lastPrinted>2016-02-02T22:07:55Z</cp:lastPrinted>
  <dcterms:created xsi:type="dcterms:W3CDTF">2008-11-06T18:03:33Z</dcterms:created>
  <dcterms:modified xsi:type="dcterms:W3CDTF">2016-02-17T15:06:26Z</dcterms:modified>
</cp:coreProperties>
</file>