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4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7315200" cy="10058400"/>
  <p:notesSz cx="6881813" cy="9296400"/>
  <p:defaultTextStyle>
    <a:defPPr>
      <a:defRPr lang="en-US"/>
    </a:defPPr>
    <a:lvl1pPr algn="l" defTabSz="991718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495859" indent="-202017" algn="l" defTabSz="991718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991718" indent="-404033" algn="l" defTabSz="991718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1488598" indent="-607071" algn="l" defTabSz="991718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1984457" indent="-809087" algn="l" defTabSz="991718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1469212" algn="l" defTabSz="587685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6pPr>
    <a:lvl7pPr marL="1763055" algn="l" defTabSz="587685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7pPr>
    <a:lvl8pPr marL="2056897" algn="l" defTabSz="587685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8pPr>
    <a:lvl9pPr marL="2350740" algn="l" defTabSz="587685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200"/>
    <a:srgbClr val="58A6A6"/>
    <a:srgbClr val="437C7D"/>
    <a:srgbClr val="F86942"/>
    <a:srgbClr val="674F71"/>
    <a:srgbClr val="F97551"/>
    <a:srgbClr val="FF860D"/>
    <a:srgbClr val="FF9D3B"/>
    <a:srgbClr val="FFCCCC"/>
    <a:srgbClr val="307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942" autoAdjust="0"/>
    <p:restoredTop sz="97150" autoAdjust="0"/>
  </p:normalViewPr>
  <p:slideViewPr>
    <p:cSldViewPr>
      <p:cViewPr varScale="1">
        <p:scale>
          <a:sx n="79" d="100"/>
          <a:sy n="79" d="100"/>
        </p:scale>
        <p:origin x="-3870" y="-102"/>
      </p:cViewPr>
      <p:guideLst>
        <p:guide orient="horz" pos="3168"/>
        <p:guide pos="2304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15595795906435"/>
          <c:y val="7.1329800916840685E-2"/>
          <c:w val="0.41833088690009551"/>
          <c:h val="0.8430744379829504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Religion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Hinduism </c:v>
                </c:pt>
                <c:pt idx="1">
                  <c:v>Islam </c:v>
                </c:pt>
                <c:pt idx="2">
                  <c:v>Christianity 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8.9999999999999993E-3</c:v>
                </c:pt>
                <c:pt idx="1">
                  <c:v>0.98199999999999998</c:v>
                </c:pt>
                <c:pt idx="2">
                  <c:v>8.9999999999999993E-3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877374213881233"/>
          <c:y val="0.11854755904041818"/>
          <c:w val="0.4625108715849805"/>
          <c:h val="0.7067575952251524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</c:dPt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Fell asleep during the day</c:v>
                </c:pt>
                <c:pt idx="1">
                  <c:v>7-9 hours</c:v>
                </c:pt>
                <c:pt idx="2">
                  <c:v>&lt; 7 hours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0.30499999999999999</c:v>
                </c:pt>
                <c:pt idx="1">
                  <c:v>0.45900000000000002</c:v>
                </c:pt>
                <c:pt idx="2">
                  <c:v>0.46800000000000003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237120"/>
        <c:axId val="37238656"/>
      </c:barChart>
      <c:catAx>
        <c:axId val="3723712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37238656"/>
        <c:crosses val="autoZero"/>
        <c:auto val="1"/>
        <c:lblAlgn val="ctr"/>
        <c:lblOffset val="100"/>
        <c:tickLblSkip val="1"/>
        <c:noMultiLvlLbl val="0"/>
      </c:catAx>
      <c:valAx>
        <c:axId val="37238656"/>
        <c:scaling>
          <c:orientation val="minMax"/>
          <c:max val="1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37237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848273773470625"/>
          <c:y val="4.3166967846994864E-2"/>
          <c:w val="0.7645087152567468"/>
          <c:h val="0.6179086414139821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Vaccinated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Pakistani CHRNA</c:v>
                </c:pt>
                <c:pt idx="1">
                  <c:v>New Yorkers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0.45500000000000002</c:v>
                </c:pt>
                <c:pt idx="1">
                  <c:v>0.56000000000000005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Not Vaccinated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Pakistani CHRNA</c:v>
                </c:pt>
                <c:pt idx="1">
                  <c:v>New Yorkers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0.53600000000000003</c:v>
                </c:pt>
                <c:pt idx="1">
                  <c:v>0.44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37288576"/>
        <c:axId val="37306752"/>
      </c:barChart>
      <c:catAx>
        <c:axId val="3728857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37306752"/>
        <c:crosses val="autoZero"/>
        <c:auto val="1"/>
        <c:lblAlgn val="ctr"/>
        <c:lblOffset val="100"/>
        <c:noMultiLvlLbl val="0"/>
      </c:catAx>
      <c:valAx>
        <c:axId val="37306752"/>
        <c:scaling>
          <c:orientation val="minMax"/>
          <c:max val="1"/>
          <c:min val="0"/>
        </c:scaling>
        <c:delete val="0"/>
        <c:axPos val="l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37288576"/>
        <c:crosses val="autoZero"/>
        <c:crossBetween val="between"/>
        <c:majorUnit val="0.5"/>
      </c:valAx>
    </c:plotArea>
    <c:legend>
      <c:legendPos val="b"/>
      <c:layout>
        <c:manualLayout>
          <c:xMode val="edge"/>
          <c:yMode val="edge"/>
          <c:x val="0.11239181640756443"/>
          <c:y val="0.88206114716875628"/>
          <c:w val="0.77521636718487108"/>
          <c:h val="0.11769756163255686"/>
        </c:manualLayout>
      </c:layout>
      <c:overlay val="0"/>
      <c:txPr>
        <a:bodyPr/>
        <a:lstStyle/>
        <a:p>
          <a:pPr>
            <a:defRPr sz="1100">
              <a:latin typeface="Arial" pitchFamily="34" charset="0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68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Years living in the</a:t>
            </a:r>
            <a:r>
              <a:rPr lang="en-US" sz="1200" baseline="0">
                <a:latin typeface="Arial" panose="020B0604020202020204" pitchFamily="34" charset="0"/>
                <a:cs typeface="Arial" panose="020B0604020202020204" pitchFamily="34" charset="0"/>
              </a:rPr>
              <a:t> U.S.</a:t>
            </a:r>
            <a:endParaRPr lang="en-US" sz="1200">
              <a:latin typeface="Arial" panose="020B0604020202020204" pitchFamily="34" charset="0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21959454520037394"/>
          <c:y val="0.15480051832744829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explosion val="25"/>
          <c:dPt>
            <c:idx val="0"/>
            <c:bubble3D val="0"/>
            <c:explosion val="0"/>
          </c:dPt>
          <c:dPt>
            <c:idx val="1"/>
            <c:bubble3D val="0"/>
            <c:explosion val="1"/>
          </c:dPt>
          <c:dPt>
            <c:idx val="2"/>
            <c:bubble3D val="0"/>
            <c:explosion val="0"/>
          </c:dPt>
          <c:dPt>
            <c:idx val="3"/>
            <c:bubble3D val="0"/>
            <c:explosion val="0"/>
          </c:dPt>
          <c:dPt>
            <c:idx val="4"/>
            <c:bubble3D val="0"/>
            <c:explosion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Sheet1!$A$1:$A$5</c:f>
              <c:strCache>
                <c:ptCount val="5"/>
                <c:pt idx="0">
                  <c:v>5 years or less</c:v>
                </c:pt>
                <c:pt idx="1">
                  <c:v>6 - 10 years</c:v>
                </c:pt>
                <c:pt idx="2">
                  <c:v>11 - 15 years</c:v>
                </c:pt>
                <c:pt idx="3">
                  <c:v>16 - 20 years</c:v>
                </c:pt>
                <c:pt idx="4">
                  <c:v>Greater than 20 years</c:v>
                </c:pt>
              </c:strCache>
            </c:strRef>
          </c:cat>
          <c:val>
            <c:numRef>
              <c:f>Sheet1!$B$1:$B$5</c:f>
              <c:numCache>
                <c:formatCode>General</c:formatCode>
                <c:ptCount val="5"/>
                <c:pt idx="0">
                  <c:v>19</c:v>
                </c:pt>
                <c:pt idx="1">
                  <c:v>19</c:v>
                </c:pt>
                <c:pt idx="2">
                  <c:v>14</c:v>
                </c:pt>
                <c:pt idx="3">
                  <c:v>10</c:v>
                </c:pt>
                <c:pt idx="4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2659028852776069"/>
          <c:y val="0.2875242046561205"/>
          <c:w val="0.34310602436525045"/>
          <c:h val="0.4826283387924719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Sheet1!$A$9:$A$11</c:f>
              <c:strCache>
                <c:ptCount val="3"/>
                <c:pt idx="0">
                  <c:v>Full time</c:v>
                </c:pt>
                <c:pt idx="1">
                  <c:v>Part time</c:v>
                </c:pt>
                <c:pt idx="2">
                  <c:v>Do not work</c:v>
                </c:pt>
              </c:strCache>
            </c:strRef>
          </c:cat>
          <c:val>
            <c:numRef>
              <c:f>Sheet1!$B$9:$B$11</c:f>
              <c:numCache>
                <c:formatCode>General</c:formatCode>
                <c:ptCount val="3"/>
                <c:pt idx="0">
                  <c:v>38</c:v>
                </c:pt>
                <c:pt idx="1">
                  <c:v>18</c:v>
                </c:pt>
                <c:pt idx="2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35493855826093"/>
          <c:y val="0.17174779452996242"/>
          <c:w val="0.28397798623401821"/>
          <c:h val="0.60818663248959959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25"/>
          <c:dPt>
            <c:idx val="0"/>
            <c:bubble3D val="0"/>
            <c:explosion val="12"/>
          </c:dPt>
          <c:dPt>
            <c:idx val="1"/>
            <c:bubble3D val="0"/>
            <c:explosion val="8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Sheet1!$B$20:$B$21</c:f>
              <c:numCache>
                <c:formatCode>General</c:formatCode>
                <c:ptCount val="2"/>
                <c:pt idx="0">
                  <c:v>85</c:v>
                </c:pt>
                <c:pt idx="1">
                  <c:v>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979679310378481E-2"/>
          <c:y val="0.16257806307311967"/>
          <c:w val="0.91204064137924301"/>
          <c:h val="0.62229864386852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</c:dPt>
          <c:dLbls>
            <c:txPr>
              <a:bodyPr/>
              <a:lstStyle/>
              <a:p>
                <a:pPr>
                  <a:defRPr sz="1100">
                    <a:latin typeface="Arial" pitchFamily="34" charset="0"/>
                    <a:cs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Providers</c:v>
                </c:pt>
                <c:pt idx="1">
                  <c:v>Family</c:v>
                </c:pt>
                <c:pt idx="2">
                  <c:v>Internet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0.49099999999999999</c:v>
                </c:pt>
                <c:pt idx="1">
                  <c:v>0.45500000000000002</c:v>
                </c:pt>
                <c:pt idx="2">
                  <c:v>0.39100000000000001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2292096"/>
        <c:axId val="102302080"/>
      </c:barChart>
      <c:catAx>
        <c:axId val="1022920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02302080"/>
        <c:crosses val="autoZero"/>
        <c:auto val="1"/>
        <c:lblAlgn val="ctr"/>
        <c:lblOffset val="100"/>
        <c:noMultiLvlLbl val="0"/>
      </c:catAx>
      <c:valAx>
        <c:axId val="10230208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022920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25"/>
          <c:dPt>
            <c:idx val="0"/>
            <c:bubble3D val="0"/>
            <c:explosion val="2"/>
          </c:dPt>
          <c:dPt>
            <c:idx val="1"/>
            <c:bubble3D val="0"/>
            <c:explosion val="8"/>
          </c:dPt>
          <c:dPt>
            <c:idx val="2"/>
            <c:bubble3D val="0"/>
            <c:explosion val="15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Sheet1!$D$33:$D$35</c:f>
              <c:numCache>
                <c:formatCode>General</c:formatCode>
                <c:ptCount val="3"/>
                <c:pt idx="0">
                  <c:v>67</c:v>
                </c:pt>
                <c:pt idx="1">
                  <c:v>24</c:v>
                </c:pt>
                <c:pt idx="2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Employment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/>
              </a:solidFill>
            </a:ln>
          </c:spPr>
          <c:explosion val="16"/>
          <c:dPt>
            <c:idx val="1"/>
            <c:bubble3D val="0"/>
            <c:explosion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/>
                </a:solidFill>
              </a:ln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numFmt formatCode="0%" sourceLinked="0"/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Sheet1!$A$2:$A$6</c:f>
              <c:strCache>
                <c:ptCount val="1"/>
                <c:pt idx="0">
                  <c:v>Cardiovascular disease is a major concern (for self or for family)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0.61799999999999999</c:v>
                </c:pt>
                <c:pt idx="1">
                  <c:v>0.38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Pakistani CHRNA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Colonoscopy</c:v>
                </c:pt>
                <c:pt idx="1">
                  <c:v>Mammogram</c:v>
                </c:pt>
                <c:pt idx="2">
                  <c:v>Pap smear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0.54</c:v>
                </c:pt>
                <c:pt idx="1">
                  <c:v>0.8</c:v>
                </c:pt>
                <c:pt idx="2">
                  <c:v>0.52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New Yorkers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Colonoscopy</c:v>
                </c:pt>
                <c:pt idx="1">
                  <c:v>Mammogram</c:v>
                </c:pt>
                <c:pt idx="2">
                  <c:v>Pap smear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0.69</c:v>
                </c:pt>
                <c:pt idx="1">
                  <c:v>0.75</c:v>
                </c:pt>
                <c:pt idx="2">
                  <c:v>0.78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43866752"/>
        <c:axId val="102527360"/>
      </c:barChart>
      <c:catAx>
        <c:axId val="4386675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102527360"/>
        <c:crosses val="autoZero"/>
        <c:auto val="1"/>
        <c:lblAlgn val="ctr"/>
        <c:lblOffset val="100"/>
        <c:noMultiLvlLbl val="0"/>
      </c:catAx>
      <c:valAx>
        <c:axId val="102527360"/>
        <c:scaling>
          <c:orientation val="minMax"/>
          <c:max val="1"/>
        </c:scaling>
        <c:delete val="0"/>
        <c:axPos val="l"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en-US"/>
          </a:p>
        </c:txPr>
        <c:crossAx val="4386675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119" cy="464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54451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1"/>
            <a:ext cx="2982119" cy="464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54451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8117AE-B2DA-411A-BFE4-DFC3DA9407CA}" type="datetimeFigureOut">
              <a:rPr lang="en-US"/>
              <a:pPr>
                <a:defRPr/>
              </a:pPr>
              <a:t>2/8/2016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73288" y="696913"/>
            <a:ext cx="2535237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299"/>
            <a:ext cx="5505450" cy="4183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374"/>
            <a:ext cx="2982119" cy="465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54451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374"/>
            <a:ext cx="2982119" cy="465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544513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FDAE10C-7F66-4C09-A97B-C8BC39FA2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781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171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5859" algn="l" defTabSz="99171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1718" algn="l" defTabSz="99171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88598" algn="l" defTabSz="99171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84457" algn="l" defTabSz="991718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1647" algn="l" defTabSz="99265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77976" algn="l" defTabSz="99265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74305" algn="l" defTabSz="99265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70634" algn="l" defTabSz="992659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DAE10C-7F66-4C09-A97B-C8BC39FA229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38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917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*New York City Department of Health and Mental Hygiene. </a:t>
            </a:r>
            <a:r>
              <a:rPr lang="en-US" dirty="0" err="1" smtClean="0"/>
              <a:t>Epiquery</a:t>
            </a:r>
            <a:r>
              <a:rPr lang="en-US" dirty="0" smtClean="0"/>
              <a:t>: NYC Interactive Health Data System Saw personal doctor in past year, 2013 (Age-adjusted)</a:t>
            </a:r>
            <a:r>
              <a:rPr lang="en-US" sz="13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3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NYC Community Health Survey 2013 </a:t>
            </a:r>
            <a:r>
              <a:rPr lang="en-US" dirty="0" smtClean="0"/>
              <a:t>. Accessed on 04/02/2015; </a:t>
            </a:r>
            <a:r>
              <a:rPr lang="en-US" dirty="0" err="1" smtClean="0"/>
              <a:t>Epiquery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**New York City Department of Health and Mental Hygiene. </a:t>
            </a:r>
            <a:r>
              <a:rPr lang="en-US" dirty="0" err="1" smtClean="0"/>
              <a:t>Epiquery</a:t>
            </a:r>
            <a:r>
              <a:rPr lang="en-US" dirty="0" smtClean="0"/>
              <a:t>: NYC Interactive Health Data System -  </a:t>
            </a:r>
            <a:r>
              <a:rPr lang="en-US" sz="13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Smoking status by Sex 2013, New York</a:t>
            </a:r>
            <a:r>
              <a:rPr lang="en-US" sz="13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City. </a:t>
            </a:r>
            <a:r>
              <a:rPr lang="en-US" sz="13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NYC Community Health Survey 2013 </a:t>
            </a:r>
            <a:r>
              <a:rPr lang="en-US" dirty="0" smtClean="0"/>
              <a:t>. Accessed on 04/02/2015; </a:t>
            </a:r>
            <a:r>
              <a:rPr lang="en-US" dirty="0" err="1" smtClean="0"/>
              <a:t>Epiquery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DAE10C-7F66-4C09-A97B-C8BC39FA229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15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917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 smtClean="0"/>
              <a:t>~Prevalence of diabetes (Age-adjusted) Diabetes</a:t>
            </a:r>
            <a:r>
              <a:rPr lang="en-US" b="0" baseline="0" dirty="0" smtClean="0"/>
              <a:t> defined as: </a:t>
            </a:r>
            <a:r>
              <a:rPr lang="en-US" sz="13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(1) Having a fasting plasma glucose of 126 mg/</a:t>
            </a:r>
            <a:r>
              <a:rPr lang="en-US" sz="13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dL</a:t>
            </a:r>
            <a:r>
              <a:rPr lang="en-US" sz="13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or higher, or (2) Participant self report that a health care provider had ever told them that they had diabetes (other than during pregnancy for women). </a:t>
            </a:r>
            <a:r>
              <a:rPr lang="en-US" sz="13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3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dirty="0" smtClean="0"/>
          </a:p>
          <a:p>
            <a:pPr marL="0" marR="0" indent="0" algn="l" defTabSz="9917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917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New York City Department of Health and Mental Hygiene. </a:t>
            </a:r>
            <a:r>
              <a:rPr lang="en-US" dirty="0" err="1" smtClean="0"/>
              <a:t>Epiquery</a:t>
            </a:r>
            <a:r>
              <a:rPr lang="en-US" dirty="0" smtClean="0"/>
              <a:t>: NYC Interactive Health Data System Colon cancer screening (colonoscopy), 2013 (Age-adjusted)</a:t>
            </a:r>
            <a:r>
              <a:rPr lang="en-US" sz="13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3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NYC Community Health Survey 2013 </a:t>
            </a:r>
            <a:r>
              <a:rPr lang="en-US" dirty="0" smtClean="0"/>
              <a:t>. Accessed on 04/02/2015; </a:t>
            </a:r>
            <a:r>
              <a:rPr lang="en-US" dirty="0" err="1" smtClean="0"/>
              <a:t>Epiquery</a:t>
            </a:r>
            <a:r>
              <a:rPr lang="en-US" dirty="0" smtClean="0"/>
              <a:t>.\</a:t>
            </a:r>
          </a:p>
          <a:p>
            <a:pPr marL="0" marR="0" indent="0" algn="l" defTabSz="9917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917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New York City Department of Health and Mental Hygiene. </a:t>
            </a:r>
            <a:r>
              <a:rPr lang="en-US" dirty="0" err="1" smtClean="0"/>
              <a:t>Epiquery</a:t>
            </a:r>
            <a:r>
              <a:rPr lang="en-US" dirty="0" smtClean="0"/>
              <a:t>: Community Health Survey Trends</a:t>
            </a:r>
            <a:r>
              <a:rPr lang="en-US" sz="13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3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NYC Community Health Survey 2013 </a:t>
            </a:r>
            <a:r>
              <a:rPr lang="en-US" dirty="0" smtClean="0"/>
              <a:t>. Accessed on 04/02/2015; </a:t>
            </a:r>
            <a:r>
              <a:rPr lang="en-US" dirty="0" err="1" smtClean="0"/>
              <a:t>Epiquery</a:t>
            </a:r>
            <a:r>
              <a:rPr lang="en-US" dirty="0" smtClean="0"/>
              <a:t>.</a:t>
            </a:r>
            <a:r>
              <a:rPr lang="en-US" baseline="0" dirty="0" smtClean="0"/>
              <a:t> Breast cancer 2012,  pap smear 2010</a:t>
            </a:r>
          </a:p>
          <a:p>
            <a:pPr marL="0" marR="0" indent="0" algn="l" defTabSz="9917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algn="just"/>
            <a:r>
              <a:rPr lang="en-US" sz="1400" u="sng" dirty="0" smtClean="0"/>
              <a:t>NYC rates</a:t>
            </a:r>
          </a:p>
          <a:p>
            <a:pPr algn="just"/>
            <a:r>
              <a:rPr lang="en-US" sz="1400" dirty="0" smtClean="0"/>
              <a:t>Mammogram 74.5% (Breast cancer screening (mammography), Trends (Age-adjusted) Results restricted to women aged 40 and older.)</a:t>
            </a:r>
          </a:p>
          <a:p>
            <a:pPr algn="just"/>
            <a:r>
              <a:rPr lang="en-US" sz="1400" dirty="0" smtClean="0"/>
              <a:t>Pap smear 78.4% Cervical cancer screening (Pap test), Trends (Age-adjusted) – women only</a:t>
            </a:r>
          </a:p>
          <a:p>
            <a:pPr algn="just"/>
            <a:r>
              <a:rPr lang="en-US" sz="1400" dirty="0" smtClean="0"/>
              <a:t>Colonoscopy 69%</a:t>
            </a:r>
          </a:p>
          <a:p>
            <a:pPr algn="just"/>
            <a:r>
              <a:rPr lang="en-US" sz="1400" dirty="0" smtClean="0"/>
              <a:t>Prostate exam</a:t>
            </a:r>
            <a:r>
              <a:rPr lang="en-US" sz="1400" baseline="0" dirty="0" smtClean="0"/>
              <a:t> ??</a:t>
            </a: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DAE10C-7F66-4C09-A97B-C8BC39FA229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23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91718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New York City Department of Health and Mental Hygiene. </a:t>
            </a:r>
            <a:r>
              <a:rPr lang="en-US" dirty="0" err="1" smtClean="0"/>
              <a:t>Epiquery</a:t>
            </a:r>
            <a:r>
              <a:rPr lang="en-US" dirty="0" smtClean="0"/>
              <a:t>: NYC Interactive Health Data System Influenza (flu) vaccination, 2013 (Age-adjusted)</a:t>
            </a:r>
            <a:r>
              <a:rPr lang="en-US" sz="13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3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NYC Community Health Survey 2013 </a:t>
            </a:r>
            <a:r>
              <a:rPr lang="en-US" dirty="0" smtClean="0"/>
              <a:t>. Accessed on 04/02/2015; </a:t>
            </a:r>
            <a:r>
              <a:rPr lang="en-US" dirty="0" err="1" smtClean="0"/>
              <a:t>Epiquery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DAE10C-7F66-4C09-A97B-C8BC39FA229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315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1" y="3124626"/>
            <a:ext cx="621792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1" y="5699760"/>
            <a:ext cx="512064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6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26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8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53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1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7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74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70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1CC89-8F38-495D-A936-E627510C6D92}" type="datetimeFigureOut">
              <a:rPr lang="en-US"/>
              <a:pPr>
                <a:defRPr/>
              </a:pPr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9353B-43FE-4ACB-8A50-D1CBC8657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684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28579-DC98-47BD-8F03-E74A85A4328C}" type="datetimeFigureOut">
              <a:rPr lang="en-US"/>
              <a:pPr>
                <a:defRPr/>
              </a:pPr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482F3-444F-4AFE-96F9-96B9C7FC3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28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402804"/>
            <a:ext cx="164592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402804"/>
            <a:ext cx="481584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8CB1C-CAF7-4D17-BD6E-00BB8D4E5F0B}" type="datetimeFigureOut">
              <a:rPr lang="en-US"/>
              <a:pPr>
                <a:defRPr/>
              </a:pPr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83DD7-DFF5-47E0-91FF-D108C9646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1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21596-0996-4E0C-835D-EDE6F0171F5F}" type="datetimeFigureOut">
              <a:rPr lang="en-US"/>
              <a:pPr>
                <a:defRPr/>
              </a:pPr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4C0D8-5FC5-4C86-9097-B463A64238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5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6463455"/>
            <a:ext cx="6217920" cy="199771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263180"/>
            <a:ext cx="621792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633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9265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89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8531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16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7797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743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706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87AC1-C3F8-4C88-AA50-B2B41F3E2D0C}" type="datetimeFigureOut">
              <a:rPr lang="en-US"/>
              <a:pPr>
                <a:defRPr/>
              </a:pPr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F8C05-858C-4ABB-9064-C5178647F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686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2346962"/>
            <a:ext cx="3230880" cy="663808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2346962"/>
            <a:ext cx="3230880" cy="663808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7368D-BA70-460D-93AD-CC32530F0F24}" type="datetimeFigureOut">
              <a:rPr lang="en-US"/>
              <a:pPr>
                <a:defRPr/>
              </a:pPr>
              <a:t>2/8/2016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1A4DE-E081-44FF-BDEF-252F02227F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1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51499"/>
            <a:ext cx="3232151" cy="93831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30" indent="0">
              <a:buNone/>
              <a:defRPr sz="2200" b="1"/>
            </a:lvl2pPr>
            <a:lvl3pPr marL="992659" indent="0">
              <a:buNone/>
              <a:defRPr sz="1900" b="1"/>
            </a:lvl3pPr>
            <a:lvl4pPr marL="1488988" indent="0">
              <a:buNone/>
              <a:defRPr sz="1700" b="1"/>
            </a:lvl4pPr>
            <a:lvl5pPr marL="1985317" indent="0">
              <a:buNone/>
              <a:defRPr sz="1700" b="1"/>
            </a:lvl5pPr>
            <a:lvl6pPr marL="2481647" indent="0">
              <a:buNone/>
              <a:defRPr sz="1700" b="1"/>
            </a:lvl6pPr>
            <a:lvl7pPr marL="2977976" indent="0">
              <a:buNone/>
              <a:defRPr sz="1700" b="1"/>
            </a:lvl7pPr>
            <a:lvl8pPr marL="3474305" indent="0">
              <a:buNone/>
              <a:defRPr sz="1700" b="1"/>
            </a:lvl8pPr>
            <a:lvl9pPr marL="3970634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0" y="3189818"/>
            <a:ext cx="3232151" cy="579522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1" y="2251499"/>
            <a:ext cx="3233420" cy="938318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30" indent="0">
              <a:buNone/>
              <a:defRPr sz="2200" b="1"/>
            </a:lvl2pPr>
            <a:lvl3pPr marL="992659" indent="0">
              <a:buNone/>
              <a:defRPr sz="1900" b="1"/>
            </a:lvl3pPr>
            <a:lvl4pPr marL="1488988" indent="0">
              <a:buNone/>
              <a:defRPr sz="1700" b="1"/>
            </a:lvl4pPr>
            <a:lvl5pPr marL="1985317" indent="0">
              <a:buNone/>
              <a:defRPr sz="1700" b="1"/>
            </a:lvl5pPr>
            <a:lvl6pPr marL="2481647" indent="0">
              <a:buNone/>
              <a:defRPr sz="1700" b="1"/>
            </a:lvl6pPr>
            <a:lvl7pPr marL="2977976" indent="0">
              <a:buNone/>
              <a:defRPr sz="1700" b="1"/>
            </a:lvl7pPr>
            <a:lvl8pPr marL="3474305" indent="0">
              <a:buNone/>
              <a:defRPr sz="1700" b="1"/>
            </a:lvl8pPr>
            <a:lvl9pPr marL="3970634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1" y="3189818"/>
            <a:ext cx="3233420" cy="579522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D2B762-D38E-4E53-B707-B24EAC791761}" type="datetimeFigureOut">
              <a:rPr lang="en-US"/>
              <a:pPr>
                <a:defRPr/>
              </a:pPr>
              <a:t>2/8/2016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326E0-BAAE-4648-9B43-E60A07036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71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139FA-2BBD-431C-AC9B-177851C81233}" type="datetimeFigureOut">
              <a:rPr lang="en-US"/>
              <a:pPr>
                <a:defRPr/>
              </a:pPr>
              <a:t>2/8/2016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359FF-F66A-4824-8BC2-0FC6D2EF68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99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53C08-C2AA-4AE3-B521-41CDF60222F0}" type="datetimeFigureOut">
              <a:rPr lang="en-US"/>
              <a:pPr>
                <a:defRPr/>
              </a:pPr>
              <a:t>2/8/2016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6015D-0B47-4B0D-9CE6-D4D26A30DA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99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400475"/>
            <a:ext cx="2406651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1" y="400476"/>
            <a:ext cx="4089401" cy="8584566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1" y="2104814"/>
            <a:ext cx="2406651" cy="6880226"/>
          </a:xfrm>
        </p:spPr>
        <p:txBody>
          <a:bodyPr/>
          <a:lstStyle>
            <a:lvl1pPr marL="0" indent="0">
              <a:buNone/>
              <a:defRPr sz="1500"/>
            </a:lvl1pPr>
            <a:lvl2pPr marL="496330" indent="0">
              <a:buNone/>
              <a:defRPr sz="1300"/>
            </a:lvl2pPr>
            <a:lvl3pPr marL="992659" indent="0">
              <a:buNone/>
              <a:defRPr sz="1100"/>
            </a:lvl3pPr>
            <a:lvl4pPr marL="1488988" indent="0">
              <a:buNone/>
              <a:defRPr sz="1000"/>
            </a:lvl4pPr>
            <a:lvl5pPr marL="1985317" indent="0">
              <a:buNone/>
              <a:defRPr sz="1000"/>
            </a:lvl5pPr>
            <a:lvl6pPr marL="2481647" indent="0">
              <a:buNone/>
              <a:defRPr sz="1000"/>
            </a:lvl6pPr>
            <a:lvl7pPr marL="2977976" indent="0">
              <a:buNone/>
              <a:defRPr sz="1000"/>
            </a:lvl7pPr>
            <a:lvl8pPr marL="3474305" indent="0">
              <a:buNone/>
              <a:defRPr sz="1000"/>
            </a:lvl8pPr>
            <a:lvl9pPr marL="397063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CDA6B-C269-4E3F-B101-8D987627C7DF}" type="datetimeFigureOut">
              <a:rPr lang="en-US"/>
              <a:pPr>
                <a:defRPr/>
              </a:pPr>
              <a:t>2/8/2016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720BE-0873-47C5-93FA-D350846EC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28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1" y="7040880"/>
            <a:ext cx="438912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1" y="898739"/>
            <a:ext cx="4389120" cy="6035040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496330" indent="0">
              <a:buNone/>
              <a:defRPr sz="3000"/>
            </a:lvl2pPr>
            <a:lvl3pPr marL="992659" indent="0">
              <a:buNone/>
              <a:defRPr sz="2600"/>
            </a:lvl3pPr>
            <a:lvl4pPr marL="1488988" indent="0">
              <a:buNone/>
              <a:defRPr sz="2200"/>
            </a:lvl4pPr>
            <a:lvl5pPr marL="1985317" indent="0">
              <a:buNone/>
              <a:defRPr sz="2200"/>
            </a:lvl5pPr>
            <a:lvl6pPr marL="2481647" indent="0">
              <a:buNone/>
              <a:defRPr sz="2200"/>
            </a:lvl6pPr>
            <a:lvl7pPr marL="2977976" indent="0">
              <a:buNone/>
              <a:defRPr sz="2200"/>
            </a:lvl7pPr>
            <a:lvl8pPr marL="3474305" indent="0">
              <a:buNone/>
              <a:defRPr sz="2200"/>
            </a:lvl8pPr>
            <a:lvl9pPr marL="3970634" indent="0">
              <a:buNone/>
              <a:defRPr sz="22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1" y="7872096"/>
            <a:ext cx="4389120" cy="1180464"/>
          </a:xfrm>
        </p:spPr>
        <p:txBody>
          <a:bodyPr/>
          <a:lstStyle>
            <a:lvl1pPr marL="0" indent="0">
              <a:buNone/>
              <a:defRPr sz="1500"/>
            </a:lvl1pPr>
            <a:lvl2pPr marL="496330" indent="0">
              <a:buNone/>
              <a:defRPr sz="1300"/>
            </a:lvl2pPr>
            <a:lvl3pPr marL="992659" indent="0">
              <a:buNone/>
              <a:defRPr sz="1100"/>
            </a:lvl3pPr>
            <a:lvl4pPr marL="1488988" indent="0">
              <a:buNone/>
              <a:defRPr sz="1000"/>
            </a:lvl4pPr>
            <a:lvl5pPr marL="1985317" indent="0">
              <a:buNone/>
              <a:defRPr sz="1000"/>
            </a:lvl5pPr>
            <a:lvl6pPr marL="2481647" indent="0">
              <a:buNone/>
              <a:defRPr sz="1000"/>
            </a:lvl6pPr>
            <a:lvl7pPr marL="2977976" indent="0">
              <a:buNone/>
              <a:defRPr sz="1000"/>
            </a:lvl7pPr>
            <a:lvl8pPr marL="3474305" indent="0">
              <a:buNone/>
              <a:defRPr sz="1000"/>
            </a:lvl8pPr>
            <a:lvl9pPr marL="397063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9855B-AC60-4777-82E3-55972287BA5A}" type="datetimeFigureOut">
              <a:rPr lang="en-US"/>
              <a:pPr>
                <a:defRPr/>
              </a:pPr>
              <a:t>2/8/2016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CFAF8-594B-4105-8951-E5516AF0A7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3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65403" y="403039"/>
            <a:ext cx="6584394" cy="167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266" tIns="49633" rIns="99266" bIns="4963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65403" y="2347053"/>
            <a:ext cx="6584394" cy="6638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266" tIns="49633" rIns="99266" bIns="496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404" y="9321653"/>
            <a:ext cx="1706801" cy="537077"/>
          </a:xfrm>
          <a:prstGeom prst="rect">
            <a:avLst/>
          </a:prstGeom>
        </p:spPr>
        <p:txBody>
          <a:bodyPr vert="horz" lIns="99266" tIns="49633" rIns="99266" bIns="49633" rtlCol="0" anchor="ctr"/>
          <a:lstStyle>
            <a:lvl1pPr algn="l" defTabSz="992659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DF42AD-D1FC-437F-9FE0-3480EFD753C1}" type="datetimeFigureOut">
              <a:rPr lang="en-US"/>
              <a:pPr>
                <a:defRPr/>
              </a:pPr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499" y="9321653"/>
            <a:ext cx="2316202" cy="537077"/>
          </a:xfrm>
          <a:prstGeom prst="rect">
            <a:avLst/>
          </a:prstGeom>
        </p:spPr>
        <p:txBody>
          <a:bodyPr vert="horz" lIns="99266" tIns="49633" rIns="99266" bIns="49633" rtlCol="0" anchor="ctr"/>
          <a:lstStyle>
            <a:lvl1pPr algn="ctr" defTabSz="992659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997" y="9321653"/>
            <a:ext cx="1706801" cy="537077"/>
          </a:xfrm>
          <a:prstGeom prst="rect">
            <a:avLst/>
          </a:prstGeom>
        </p:spPr>
        <p:txBody>
          <a:bodyPr vert="horz" lIns="99266" tIns="49633" rIns="99266" bIns="49633" rtlCol="0" anchor="ctr"/>
          <a:lstStyle>
            <a:lvl1pPr algn="r" defTabSz="992659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15A648-C1BD-4448-A283-E31D421A2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1718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9171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2pPr>
      <a:lvl3pPr algn="ctr" defTabSz="99171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3pPr>
      <a:lvl4pPr algn="ctr" defTabSz="99171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4pPr>
      <a:lvl5pPr algn="ctr" defTabSz="99171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5pPr>
      <a:lvl6pPr marL="293842" algn="ctr" defTabSz="99171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6pPr>
      <a:lvl7pPr marL="587685" algn="ctr" defTabSz="99171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7pPr>
      <a:lvl8pPr marL="881527" algn="ctr" defTabSz="99171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8pPr>
      <a:lvl9pPr marL="1175370" algn="ctr" defTabSz="99171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9pPr>
    </p:titleStyle>
    <p:bodyStyle>
      <a:lvl1pPr marL="371384" indent="-371384" algn="l" defTabSz="99171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6026" indent="-310167" algn="l" defTabSz="99171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0668" indent="-247930" algn="l" defTabSz="99171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6527" indent="-247930" algn="l" defTabSz="99171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3407" indent="-247930" algn="l" defTabSz="99171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29811" indent="-248164" algn="l" defTabSz="99265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6140" indent="-248164" algn="l" defTabSz="99265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2470" indent="-248164" algn="l" defTabSz="99265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18798" indent="-248164" algn="l" defTabSz="992659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2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6330" algn="l" defTabSz="992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92659" algn="l" defTabSz="992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88988" algn="l" defTabSz="992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85317" algn="l" defTabSz="992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647" algn="l" defTabSz="992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7976" algn="l" defTabSz="992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74305" algn="l" defTabSz="992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70634" algn="l" defTabSz="99265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chart" Target="../charts/chart5.xml"/><Relationship Id="rId5" Type="http://schemas.openxmlformats.org/officeDocument/2006/relationships/image" Target="../media/image2.png"/><Relationship Id="rId10" Type="http://schemas.openxmlformats.org/officeDocument/2006/relationships/chart" Target="../charts/chart4.xml"/><Relationship Id="rId4" Type="http://schemas.openxmlformats.org/officeDocument/2006/relationships/chart" Target="../charts/chart1.xml"/><Relationship Id="rId9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chart" Target="../charts/chart7.xml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12" Type="http://schemas.openxmlformats.org/officeDocument/2006/relationships/chart" Target="../charts/chart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5" Type="http://schemas.openxmlformats.org/officeDocument/2006/relationships/image" Target="../media/image14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image" Target="../media/image1.png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chart" Target="../charts/chart10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dc.gov/features/aapihepatitisb/" TargetMode="External"/><Relationship Id="rId3" Type="http://schemas.openxmlformats.org/officeDocument/2006/relationships/image" Target="../media/image18.png"/><Relationship Id="rId7" Type="http://schemas.openxmlformats.org/officeDocument/2006/relationships/hyperlink" Target="http://on.nyc.gov/1Cf1RAt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hyperlink" Target="mailto:catlin.rideout@nyumc.org" TargetMode="External"/><Relationship Id="rId4" Type="http://schemas.openxmlformats.org/officeDocument/2006/relationships/image" Target="../media/image19.png"/><Relationship Id="rId9" Type="http://schemas.openxmlformats.org/officeDocument/2006/relationships/hyperlink" Target="http://1.usa.gov/1zdBlf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315200" cy="761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772400"/>
            <a:ext cx="73152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" name="Rectangle 64"/>
          <p:cNvSpPr/>
          <p:nvPr/>
        </p:nvSpPr>
        <p:spPr>
          <a:xfrm>
            <a:off x="381000" y="76200"/>
            <a:ext cx="663821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Pakistani</a:t>
            </a:r>
            <a:r>
              <a:rPr lang="en-US" sz="2000" dirty="0"/>
              <a:t> </a:t>
            </a:r>
            <a:r>
              <a:rPr lang="en-US" b="1" dirty="0" smtClean="0"/>
              <a:t>CHRNA</a:t>
            </a:r>
          </a:p>
          <a:p>
            <a:pPr algn="ctr"/>
            <a:r>
              <a:rPr lang="en-US" b="1" dirty="0" smtClean="0"/>
              <a:t>(Community Health Resources and Needs Assessment)</a:t>
            </a:r>
          </a:p>
        </p:txBody>
      </p:sp>
      <p:sp>
        <p:nvSpPr>
          <p:cNvPr id="71" name="Rectangle 70"/>
          <p:cNvSpPr/>
          <p:nvPr/>
        </p:nvSpPr>
        <p:spPr>
          <a:xfrm>
            <a:off x="157396" y="2238268"/>
            <a:ext cx="32716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dirty="0" smtClean="0">
                <a:solidFill>
                  <a:prstClr val="black"/>
                </a:solidFill>
              </a:rPr>
              <a:t>43% of the Pakistani CHRNA </a:t>
            </a:r>
            <a:r>
              <a:rPr lang="en-US" sz="1100" dirty="0">
                <a:solidFill>
                  <a:prstClr val="black"/>
                </a:solidFill>
              </a:rPr>
              <a:t>respondents </a:t>
            </a:r>
            <a:r>
              <a:rPr lang="en-US" sz="1100" dirty="0" smtClean="0">
                <a:solidFill>
                  <a:prstClr val="black"/>
                </a:solidFill>
              </a:rPr>
              <a:t>have lived in the U.S. for 10 years or less. Family </a:t>
            </a:r>
            <a:r>
              <a:rPr lang="en-US" sz="1100" dirty="0">
                <a:solidFill>
                  <a:prstClr val="black"/>
                </a:solidFill>
              </a:rPr>
              <a:t>reasons and economic opportunities were the top reasons for coming to the U.S</a:t>
            </a:r>
            <a:endParaRPr lang="en-US" sz="1100" dirty="0"/>
          </a:p>
        </p:txBody>
      </p:sp>
      <p:sp>
        <p:nvSpPr>
          <p:cNvPr id="101" name="Rectangle 100"/>
          <p:cNvSpPr/>
          <p:nvPr/>
        </p:nvSpPr>
        <p:spPr>
          <a:xfrm>
            <a:off x="3657600" y="3192959"/>
            <a:ext cx="318167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/>
              <a:t>EDUCATION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dirty="0" smtClean="0"/>
              <a:t>37%  have less </a:t>
            </a:r>
            <a:r>
              <a:rPr lang="en-US" sz="1100" dirty="0"/>
              <a:t>than a high school </a:t>
            </a:r>
            <a:r>
              <a:rPr lang="en-US" sz="1100" dirty="0" smtClean="0"/>
              <a:t>education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dirty="0" smtClean="0"/>
              <a:t>21% have </a:t>
            </a:r>
            <a:r>
              <a:rPr lang="en-US" sz="1100" dirty="0"/>
              <a:t>some college </a:t>
            </a:r>
            <a:r>
              <a:rPr lang="en-US" sz="1100" dirty="0" smtClean="0"/>
              <a:t>education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dirty="0" smtClean="0"/>
              <a:t>42% are </a:t>
            </a:r>
            <a:r>
              <a:rPr lang="en-US" sz="1100" dirty="0"/>
              <a:t>college </a:t>
            </a:r>
            <a:r>
              <a:rPr lang="en-US" sz="1100" dirty="0" smtClean="0"/>
              <a:t>graduates</a:t>
            </a:r>
            <a:endParaRPr lang="en-US" sz="1100" dirty="0"/>
          </a:p>
        </p:txBody>
      </p:sp>
      <p:sp>
        <p:nvSpPr>
          <p:cNvPr id="52" name="Rectangle 51"/>
          <p:cNvSpPr/>
          <p:nvPr/>
        </p:nvSpPr>
        <p:spPr>
          <a:xfrm>
            <a:off x="2303823" y="7772400"/>
            <a:ext cx="2268177" cy="270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/>
              <a:t>GENERAL HEALTH</a:t>
            </a:r>
            <a:endParaRPr lang="en-US" sz="1100" b="1" dirty="0"/>
          </a:p>
        </p:txBody>
      </p:sp>
      <p:sp>
        <p:nvSpPr>
          <p:cNvPr id="83" name="Rectangle 82"/>
          <p:cNvSpPr/>
          <p:nvPr/>
        </p:nvSpPr>
        <p:spPr>
          <a:xfrm>
            <a:off x="2286000" y="1976658"/>
            <a:ext cx="2667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/>
              <a:t>DEMOGRAPHIC INFORMATION</a:t>
            </a:r>
            <a:endParaRPr lang="en-US" sz="11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3733800" y="2296701"/>
            <a:ext cx="3493203" cy="742877"/>
            <a:chOff x="3425461" y="3088444"/>
            <a:chExt cx="3308631" cy="676408"/>
          </a:xfrm>
        </p:grpSpPr>
        <p:sp>
          <p:nvSpPr>
            <p:cNvPr id="91" name="Rectangle 90"/>
            <p:cNvSpPr/>
            <p:nvPr/>
          </p:nvSpPr>
          <p:spPr>
            <a:xfrm>
              <a:off x="3477924" y="3153416"/>
              <a:ext cx="3256168" cy="57448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smtClean="0"/>
                <a:t>ENGLISH LANGUAGE PROFICIENCY</a:t>
              </a:r>
            </a:p>
            <a:p>
              <a:pPr algn="ctr"/>
              <a:endParaRPr lang="en-US" sz="200" b="1" dirty="0" smtClean="0"/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sz="1100" dirty="0" smtClean="0"/>
                <a:t>56% speak </a:t>
              </a:r>
              <a:r>
                <a:rPr lang="en-US" sz="1100" dirty="0"/>
                <a:t>English </a:t>
              </a:r>
              <a:r>
                <a:rPr lang="en-US" sz="1100" dirty="0" smtClean="0"/>
                <a:t>less than “very </a:t>
              </a:r>
              <a:r>
                <a:rPr lang="en-US" sz="1100" dirty="0"/>
                <a:t>well” </a:t>
              </a:r>
              <a:endParaRPr lang="en-US" sz="1100" dirty="0" smtClean="0"/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sz="1100" dirty="0" smtClean="0"/>
                <a:t>17% speak English “not well” or “not at all” </a:t>
              </a:r>
              <a:endParaRPr lang="en-US" sz="1100" b="1" dirty="0"/>
            </a:p>
          </p:txBody>
        </p:sp>
        <p:sp>
          <p:nvSpPr>
            <p:cNvPr id="54" name="Rounded Rectangular Callout 53"/>
            <p:cNvSpPr/>
            <p:nvPr/>
          </p:nvSpPr>
          <p:spPr>
            <a:xfrm>
              <a:off x="3425461" y="3088444"/>
              <a:ext cx="3207898" cy="676408"/>
            </a:xfrm>
            <a:prstGeom prst="wedgeRoundRectCallout">
              <a:avLst>
                <a:gd name="adj1" fmla="val 1881"/>
                <a:gd name="adj2" fmla="val 58838"/>
                <a:gd name="adj3" fmla="val 16667"/>
              </a:avLst>
            </a:prstGeom>
            <a:noFill/>
            <a:ln w="127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52400" y="5181600"/>
            <a:ext cx="3276600" cy="673084"/>
            <a:chOff x="3581400" y="5300990"/>
            <a:chExt cx="3276600" cy="673084"/>
          </a:xfrm>
        </p:grpSpPr>
        <p:sp>
          <p:nvSpPr>
            <p:cNvPr id="8" name="Rectangle 7"/>
            <p:cNvSpPr/>
            <p:nvPr/>
          </p:nvSpPr>
          <p:spPr>
            <a:xfrm>
              <a:off x="3811678" y="5543187"/>
              <a:ext cx="304632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dirty="0" smtClean="0"/>
                <a:t>Over </a:t>
              </a:r>
              <a:r>
                <a:rPr lang="en-US" sz="1100" b="1" dirty="0" smtClean="0"/>
                <a:t>92%</a:t>
              </a:r>
              <a:r>
                <a:rPr lang="en-US" sz="1100" dirty="0" smtClean="0"/>
                <a:t> </a:t>
              </a:r>
              <a:r>
                <a:rPr lang="en-US" sz="1100" dirty="0"/>
                <a:t>of participants were </a:t>
              </a:r>
              <a:r>
                <a:rPr lang="en-US" sz="1100" dirty="0" smtClean="0"/>
                <a:t>working-age </a:t>
              </a:r>
              <a:r>
                <a:rPr lang="en-US" sz="1100" dirty="0"/>
                <a:t>adults between 18 to </a:t>
              </a:r>
              <a:r>
                <a:rPr lang="en-US" sz="1100" dirty="0" smtClean="0"/>
                <a:t>64 </a:t>
              </a:r>
              <a:r>
                <a:rPr lang="en-US" sz="1100" dirty="0"/>
                <a:t>years old.</a:t>
              </a:r>
            </a:p>
          </p:txBody>
        </p:sp>
        <p:sp>
          <p:nvSpPr>
            <p:cNvPr id="92" name="Rectangle 91"/>
            <p:cNvSpPr/>
            <p:nvPr/>
          </p:nvSpPr>
          <p:spPr>
            <a:xfrm>
              <a:off x="3581400" y="5300990"/>
              <a:ext cx="3158579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00" b="1" dirty="0" smtClean="0"/>
                <a:t>EMPLOYMENT</a:t>
              </a:r>
              <a:endParaRPr lang="en-US" sz="11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21052" y="8068072"/>
            <a:ext cx="3266127" cy="1816333"/>
            <a:chOff x="3778651" y="7848600"/>
            <a:chExt cx="3266127" cy="1816333"/>
          </a:xfrm>
        </p:grpSpPr>
        <p:sp>
          <p:nvSpPr>
            <p:cNvPr id="50" name="Rectangle 49"/>
            <p:cNvSpPr/>
            <p:nvPr/>
          </p:nvSpPr>
          <p:spPr>
            <a:xfrm>
              <a:off x="3778651" y="7848600"/>
              <a:ext cx="3266127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00" b="1" dirty="0" smtClean="0"/>
                <a:t>PERCEIVED HEALTH STATUS</a:t>
              </a:r>
            </a:p>
            <a:p>
              <a:pPr algn="just"/>
              <a:r>
                <a:rPr lang="en-US" sz="1100" dirty="0"/>
                <a:t>Pakistani respondents </a:t>
              </a:r>
              <a:r>
                <a:rPr lang="en-US" sz="1100" dirty="0" smtClean="0"/>
                <a:t>were</a:t>
              </a:r>
              <a:r>
                <a:rPr lang="en-US" sz="1100" dirty="0"/>
                <a:t> </a:t>
              </a:r>
              <a:r>
                <a:rPr lang="en-US" sz="1100" dirty="0" smtClean="0"/>
                <a:t>asked to rate their health status:</a:t>
              </a:r>
              <a:endParaRPr lang="en-US" sz="11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806214" y="8476764"/>
              <a:ext cx="2061185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smtClean="0"/>
                <a:t>78%</a:t>
              </a:r>
              <a:r>
                <a:rPr lang="en-US" sz="1100" dirty="0" smtClean="0"/>
                <a:t> describe </a:t>
              </a:r>
              <a:r>
                <a:rPr lang="en-US" sz="1100" dirty="0"/>
                <a:t>their health status as </a:t>
              </a:r>
              <a:r>
                <a:rPr lang="en-US" sz="1100" b="1" dirty="0"/>
                <a:t>GOOD</a:t>
              </a:r>
              <a:r>
                <a:rPr lang="en-US" sz="1100" dirty="0"/>
                <a:t>, </a:t>
              </a:r>
              <a:r>
                <a:rPr lang="en-US" sz="1100" b="1" dirty="0"/>
                <a:t>VERY GOOD</a:t>
              </a:r>
              <a:r>
                <a:rPr lang="en-US" sz="1100" dirty="0"/>
                <a:t>, or </a:t>
              </a:r>
              <a:r>
                <a:rPr lang="en-US" sz="1100" b="1" dirty="0"/>
                <a:t>EXCELLENT</a:t>
              </a:r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4137225" y="9229328"/>
              <a:ext cx="1730174" cy="4356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smtClean="0"/>
                <a:t>22% </a:t>
              </a:r>
              <a:r>
                <a:rPr lang="en-US" sz="1100" dirty="0" smtClean="0"/>
                <a:t>rated their health as </a:t>
              </a:r>
              <a:r>
                <a:rPr lang="en-US" sz="1100" b="1" dirty="0" smtClean="0"/>
                <a:t>FAIR</a:t>
              </a:r>
              <a:r>
                <a:rPr lang="en-US" sz="1100" dirty="0" smtClean="0"/>
                <a:t> or </a:t>
              </a:r>
              <a:r>
                <a:rPr lang="en-US" sz="1100" b="1" dirty="0" smtClean="0"/>
                <a:t>POOR</a:t>
              </a:r>
              <a:endParaRPr lang="en-US" sz="1100" b="1" dirty="0"/>
            </a:p>
          </p:txBody>
        </p:sp>
      </p:grpSp>
      <p:cxnSp>
        <p:nvCxnSpPr>
          <p:cNvPr id="60" name="Straight Connector 59"/>
          <p:cNvCxnSpPr/>
          <p:nvPr/>
        </p:nvCxnSpPr>
        <p:spPr>
          <a:xfrm>
            <a:off x="3776880" y="4800600"/>
            <a:ext cx="34227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Group 79"/>
          <p:cNvGrpSpPr/>
          <p:nvPr/>
        </p:nvGrpSpPr>
        <p:grpSpPr>
          <a:xfrm>
            <a:off x="3488803" y="8077200"/>
            <a:ext cx="3682583" cy="1710154"/>
            <a:chOff x="3200400" y="8162836"/>
            <a:chExt cx="4774346" cy="1710154"/>
          </a:xfrm>
        </p:grpSpPr>
        <p:grpSp>
          <p:nvGrpSpPr>
            <p:cNvPr id="88" name="Group 87"/>
            <p:cNvGrpSpPr/>
            <p:nvPr/>
          </p:nvGrpSpPr>
          <p:grpSpPr>
            <a:xfrm>
              <a:off x="3200400" y="8162836"/>
              <a:ext cx="4620844" cy="1710154"/>
              <a:chOff x="3194701" y="8074968"/>
              <a:chExt cx="4620844" cy="1710154"/>
            </a:xfrm>
          </p:grpSpPr>
          <p:sp>
            <p:nvSpPr>
              <p:cNvPr id="93" name="Rectangle 92"/>
              <p:cNvSpPr/>
              <p:nvPr/>
            </p:nvSpPr>
            <p:spPr>
              <a:xfrm>
                <a:off x="3194701" y="8074968"/>
                <a:ext cx="3587129" cy="6001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100" b="1" dirty="0" smtClean="0">
                    <a:solidFill>
                      <a:srgbClr val="437C7D"/>
                    </a:solidFill>
                  </a:rPr>
                  <a:t>DID YOU KNOW?</a:t>
                </a:r>
              </a:p>
              <a:p>
                <a:r>
                  <a:rPr lang="en-US" sz="1100" dirty="0"/>
                  <a:t>T</a:t>
                </a:r>
                <a:r>
                  <a:rPr lang="en-US" sz="1100" dirty="0" smtClean="0"/>
                  <a:t>he top health concerns among Pakistani CHRNA respondents were:</a:t>
                </a:r>
                <a:endParaRPr lang="en-US" sz="1100" dirty="0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3216062" y="9446568"/>
                <a:ext cx="4599483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ü"/>
                </a:pPr>
                <a:r>
                  <a:rPr lang="en-US" sz="1600" b="1" dirty="0" smtClean="0">
                    <a:ln w="3175">
                      <a:solidFill>
                        <a:schemeClr val="accent5">
                          <a:lumMod val="75000"/>
                        </a:schemeClr>
                      </a:solidFill>
                    </a:ln>
                    <a:solidFill>
                      <a:schemeClr val="accent5">
                        <a:lumMod val="75000"/>
                      </a:schemeClr>
                    </a:solidFill>
                  </a:rPr>
                  <a:t>Respiratory problems (17%)</a:t>
                </a:r>
                <a:endParaRPr lang="en-US" sz="1600" b="1" dirty="0"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p:grpSp>
        <p:sp>
          <p:nvSpPr>
            <p:cNvPr id="82" name="Rectangle 81"/>
            <p:cNvSpPr/>
            <p:nvPr/>
          </p:nvSpPr>
          <p:spPr>
            <a:xfrm>
              <a:off x="3221293" y="8860736"/>
              <a:ext cx="475345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en-US" sz="1800" b="1" dirty="0"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  <a:solidFill>
                    <a:schemeClr val="accent5">
                      <a:lumMod val="75000"/>
                    </a:schemeClr>
                  </a:solidFill>
                </a:rPr>
                <a:t>Cardiovascular disease (</a:t>
              </a:r>
              <a:r>
                <a:rPr lang="en-US" sz="1800" b="1" dirty="0" smtClean="0">
                  <a:ln w="3175">
                    <a:solidFill>
                      <a:schemeClr val="accent5">
                        <a:lumMod val="75000"/>
                      </a:schemeClr>
                    </a:solidFill>
                  </a:ln>
                  <a:solidFill>
                    <a:schemeClr val="accent5">
                      <a:lumMod val="75000"/>
                    </a:schemeClr>
                  </a:solidFill>
                </a:rPr>
                <a:t>62%)</a:t>
              </a:r>
              <a:endParaRPr lang="en-US" sz="1800" b="1" dirty="0">
                <a:ln w="317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cxnSp>
        <p:nvCxnSpPr>
          <p:cNvPr id="99" name="Straight Connector 98"/>
          <p:cNvCxnSpPr/>
          <p:nvPr/>
        </p:nvCxnSpPr>
        <p:spPr>
          <a:xfrm>
            <a:off x="0" y="7772400"/>
            <a:ext cx="73089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152400" y="5105400"/>
            <a:ext cx="34227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3" name="Chart 112"/>
          <p:cNvGraphicFramePr/>
          <p:nvPr>
            <p:extLst>
              <p:ext uri="{D42A27DB-BD31-4B8C-83A1-F6EECF244321}">
                <p14:modId xmlns:p14="http://schemas.microsoft.com/office/powerpoint/2010/main" val="1414265074"/>
              </p:ext>
            </p:extLst>
          </p:nvPr>
        </p:nvGraphicFramePr>
        <p:xfrm>
          <a:off x="90840" y="2979986"/>
          <a:ext cx="3588217" cy="178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3740393" y="4141111"/>
            <a:ext cx="2980220" cy="430889"/>
            <a:chOff x="-583806" y="6862018"/>
            <a:chExt cx="2980220" cy="430889"/>
          </a:xfrm>
        </p:grpSpPr>
        <p:grpSp>
          <p:nvGrpSpPr>
            <p:cNvPr id="72" name="Group 71"/>
            <p:cNvGrpSpPr/>
            <p:nvPr/>
          </p:nvGrpSpPr>
          <p:grpSpPr>
            <a:xfrm>
              <a:off x="1002422" y="6862018"/>
              <a:ext cx="1393992" cy="313361"/>
              <a:chOff x="-1905812" y="1769122"/>
              <a:chExt cx="1335680" cy="265582"/>
            </a:xfrm>
          </p:grpSpPr>
          <p:sp>
            <p:nvSpPr>
              <p:cNvPr id="75" name="Rectangle 74"/>
              <p:cNvSpPr/>
              <p:nvPr/>
            </p:nvSpPr>
            <p:spPr>
              <a:xfrm>
                <a:off x="-1138740" y="1773855"/>
                <a:ext cx="568608" cy="2608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437C7D"/>
                    </a:solidFill>
                  </a:rPr>
                  <a:t>48% </a:t>
                </a:r>
                <a:endParaRPr lang="en-US" sz="1400" b="1" dirty="0">
                  <a:solidFill>
                    <a:srgbClr val="437C7D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-1905812" y="1769122"/>
                <a:ext cx="674413" cy="2608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400" b="1" dirty="0" smtClean="0">
                    <a:solidFill>
                      <a:srgbClr val="437C7D"/>
                    </a:solidFill>
                  </a:rPr>
                  <a:t>52%</a:t>
                </a:r>
                <a:endParaRPr lang="en-US" sz="1400" b="1" dirty="0">
                  <a:solidFill>
                    <a:srgbClr val="437C7D"/>
                  </a:solidFill>
                </a:endParaRPr>
              </a:p>
            </p:txBody>
          </p:sp>
        </p:grpSp>
        <p:sp>
          <p:nvSpPr>
            <p:cNvPr id="116" name="Rectangle 115"/>
            <p:cNvSpPr/>
            <p:nvPr/>
          </p:nvSpPr>
          <p:spPr>
            <a:xfrm>
              <a:off x="-583806" y="6862020"/>
              <a:ext cx="296521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/>
                <a:t>PAKISTANI CHRNA </a:t>
              </a:r>
              <a:endParaRPr lang="en-US" sz="1100" b="1" dirty="0" smtClean="0"/>
            </a:p>
            <a:p>
              <a:r>
                <a:rPr lang="en-US" sz="1100" b="1" dirty="0" smtClean="0"/>
                <a:t>RESPONDENTS were…</a:t>
              </a:r>
              <a:endParaRPr lang="en-US" sz="1100" dirty="0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24815" y="838200"/>
            <a:ext cx="7014185" cy="1107996"/>
            <a:chOff x="152401" y="1038761"/>
            <a:chExt cx="6781799" cy="1107996"/>
          </a:xfrm>
        </p:grpSpPr>
        <p:grpSp>
          <p:nvGrpSpPr>
            <p:cNvPr id="11" name="Group 10"/>
            <p:cNvGrpSpPr/>
            <p:nvPr/>
          </p:nvGrpSpPr>
          <p:grpSpPr>
            <a:xfrm>
              <a:off x="152401" y="1038761"/>
              <a:ext cx="6650179" cy="1107996"/>
              <a:chOff x="1" y="970003"/>
              <a:chExt cx="6650179" cy="1107996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3660" y="970003"/>
                <a:ext cx="6646520" cy="11079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100" dirty="0" smtClean="0"/>
                  <a:t>Between </a:t>
                </a:r>
                <a:r>
                  <a:rPr lang="en-US" sz="1100" dirty="0"/>
                  <a:t>November </a:t>
                </a:r>
                <a:r>
                  <a:rPr lang="en-US" sz="1100" dirty="0" smtClean="0"/>
                  <a:t>2014 </a:t>
                </a:r>
                <a:r>
                  <a:rPr lang="en-US" sz="1100" dirty="0"/>
                  <a:t>and August </a:t>
                </a:r>
                <a:r>
                  <a:rPr lang="en-US" sz="1100" dirty="0" smtClean="0"/>
                  <a:t>2015, the Center for the Study of Asian American collected 110 </a:t>
                </a:r>
                <a:r>
                  <a:rPr lang="en-US" sz="1100" dirty="0"/>
                  <a:t>surveys in the </a:t>
                </a:r>
                <a:r>
                  <a:rPr lang="en-US" sz="1100" dirty="0" smtClean="0"/>
                  <a:t>Pakistani community </a:t>
                </a:r>
                <a:r>
                  <a:rPr lang="en-US" sz="1100" dirty="0"/>
                  <a:t>in New York City </a:t>
                </a:r>
                <a:r>
                  <a:rPr lang="en-US" sz="1100" dirty="0" smtClean="0"/>
                  <a:t>in </a:t>
                </a:r>
                <a:r>
                  <a:rPr lang="en-US" sz="1100" dirty="0"/>
                  <a:t>partnership with community </a:t>
                </a:r>
                <a:r>
                  <a:rPr lang="en-US" sz="1100" dirty="0" smtClean="0"/>
                  <a:t>groups. The NYC Pakistani community is focused in Brooklyn (43%), and Queens (39%).</a:t>
                </a:r>
                <a:r>
                  <a:rPr lang="en-US" sz="1100" baseline="30000" dirty="0" smtClean="0"/>
                  <a:t>1</a:t>
                </a:r>
                <a:r>
                  <a:rPr lang="en-US" sz="1100" dirty="0" smtClean="0"/>
                  <a:t> The 2010 Census counted 46,369 Pakistanis in the New York Metro Area and the population has grown 35% from 2000 to 2010. CHRNA survey findings indicate that the majority (84%) of Pakistani respondents were foreign-born, 97% of whom were born in Pakistan. </a:t>
                </a: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1" y="973842"/>
                <a:ext cx="6629400" cy="1104157"/>
              </a:xfrm>
              <a:prstGeom prst="rect">
                <a:avLst/>
              </a:prstGeom>
              <a:noFill/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00"/>
              </a:p>
            </p:txBody>
          </p:sp>
        </p:grpSp>
        <p:sp>
          <p:nvSpPr>
            <p:cNvPr id="70" name="Rectangle 69"/>
            <p:cNvSpPr/>
            <p:nvPr/>
          </p:nvSpPr>
          <p:spPr>
            <a:xfrm>
              <a:off x="5352721" y="1038761"/>
              <a:ext cx="1581479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endParaRPr lang="en-US" sz="1000" dirty="0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2955727" y="1038761"/>
              <a:ext cx="3749871" cy="25391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just"/>
              <a:endParaRPr lang="en-US" sz="1050" dirty="0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3771664" y="4843791"/>
            <a:ext cx="3486893" cy="1720721"/>
            <a:chOff x="3502113" y="2731417"/>
            <a:chExt cx="3409902" cy="919984"/>
          </a:xfrm>
        </p:grpSpPr>
        <p:sp>
          <p:nvSpPr>
            <p:cNvPr id="117" name="Rectangle 116"/>
            <p:cNvSpPr/>
            <p:nvPr/>
          </p:nvSpPr>
          <p:spPr>
            <a:xfrm>
              <a:off x="3502113" y="2878003"/>
              <a:ext cx="3409902" cy="7733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30% of survey respondents reported less than $25,000 in annual household income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27% reported </a:t>
              </a:r>
              <a:r>
                <a:rPr lang="en-US" sz="1100" dirty="0"/>
                <a:t>an annual household income between $25,000 and $55,000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22% </a:t>
              </a:r>
              <a:r>
                <a:rPr lang="en-US" sz="1100" dirty="0"/>
                <a:t>have an annual household income greater than $</a:t>
              </a:r>
              <a:r>
                <a:rPr lang="en-US" sz="1100" dirty="0" smtClean="0"/>
                <a:t>55,000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21% do not know, are unsure, or declined to answer the question</a:t>
              </a:r>
              <a:endParaRPr lang="en-US" sz="1100" dirty="0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3648538" y="2731417"/>
              <a:ext cx="1091369" cy="13987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100" b="1" dirty="0" smtClean="0"/>
                <a:t>LOW INCOME</a:t>
              </a:r>
              <a:endParaRPr lang="en-US" sz="1100" b="1" dirty="0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3809243" y="6588949"/>
            <a:ext cx="3514088" cy="1031051"/>
            <a:chOff x="160531" y="6507239"/>
            <a:chExt cx="3514088" cy="1031051"/>
          </a:xfrm>
        </p:grpSpPr>
        <p:sp>
          <p:nvSpPr>
            <p:cNvPr id="89" name="Rectangle 88"/>
            <p:cNvSpPr/>
            <p:nvPr/>
          </p:nvSpPr>
          <p:spPr>
            <a:xfrm>
              <a:off x="160531" y="6768849"/>
              <a:ext cx="3514088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00" dirty="0" smtClean="0"/>
                <a:t>Among Pakistani  CHRNA respondents who work: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31% work &lt; 34 hours per week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28% work 35-40 hours per week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39% </a:t>
              </a:r>
              <a:r>
                <a:rPr lang="en-US" sz="1100" dirty="0"/>
                <a:t>work </a:t>
              </a:r>
              <a:r>
                <a:rPr lang="en-US" sz="1100" dirty="0" smtClean="0"/>
                <a:t>≥ 40 hours per week</a:t>
              </a:r>
              <a:endParaRPr lang="en-US" sz="1100" dirty="0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203181" y="6507239"/>
              <a:ext cx="1877437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just"/>
              <a:r>
                <a:rPr lang="en-US" sz="1100" b="1" dirty="0"/>
                <a:t>LONG WORKING </a:t>
              </a:r>
              <a:r>
                <a:rPr lang="en-US" sz="1100" b="1" dirty="0" smtClean="0"/>
                <a:t>HOURS</a:t>
              </a:r>
              <a:endParaRPr lang="en-US" sz="1100" b="1" dirty="0"/>
            </a:p>
          </p:txBody>
        </p:sp>
      </p:grpSp>
      <p:pic>
        <p:nvPicPr>
          <p:cNvPr id="1028" name="Picture 4" descr="File:Graduation hat.sv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132" y="3611113"/>
            <a:ext cx="835254" cy="351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upload.wikimedia.org/wikipedia/commons/thumb/e/e3/Toilet_women.svg/2000px-Toilet_women.svg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0110" y="4115003"/>
            <a:ext cx="289031" cy="533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upload.wikimedia.org/wikipedia/commons/thumb/4/4e/Aiga_toiletsq_men.svg/339px-Aiga_toiletsq_men.sv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143" y="4066437"/>
            <a:ext cx="411728" cy="58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819669773"/>
              </p:ext>
            </p:extLst>
          </p:nvPr>
        </p:nvGraphicFramePr>
        <p:xfrm>
          <a:off x="1910536" y="8452269"/>
          <a:ext cx="1511022" cy="1362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59" name="Chart 5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3490621"/>
              </p:ext>
            </p:extLst>
          </p:nvPr>
        </p:nvGraphicFramePr>
        <p:xfrm>
          <a:off x="0" y="2752319"/>
          <a:ext cx="4039690" cy="2568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61" name="Chart 6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2693901"/>
              </p:ext>
            </p:extLst>
          </p:nvPr>
        </p:nvGraphicFramePr>
        <p:xfrm>
          <a:off x="295410" y="5603617"/>
          <a:ext cx="3456201" cy="19919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32897" y="7315200"/>
            <a:ext cx="31941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Of the respondents who do not work, 31% are homemakers, 21% retired, and 19% students </a:t>
            </a:r>
            <a:endParaRPr lang="en-US" sz="1100" dirty="0"/>
          </a:p>
        </p:txBody>
      </p:sp>
      <p:sp>
        <p:nvSpPr>
          <p:cNvPr id="68" name="Rectangle 67"/>
          <p:cNvSpPr/>
          <p:nvPr/>
        </p:nvSpPr>
        <p:spPr>
          <a:xfrm>
            <a:off x="3512510" y="9119428"/>
            <a:ext cx="3728909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700" b="1" dirty="0" smtClean="0">
                <a:ln w="3175"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75000"/>
                  </a:schemeClr>
                </a:solidFill>
              </a:rPr>
              <a:t>Diabetes (26%)</a:t>
            </a:r>
            <a:endParaRPr lang="en-US" sz="1700" b="1" dirty="0">
              <a:ln w="3175">
                <a:solidFill>
                  <a:schemeClr val="accent5">
                    <a:lumMod val="75000"/>
                  </a:schemeClr>
                </a:solidFill>
              </a:ln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69" name="Chart 6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2799372"/>
              </p:ext>
            </p:extLst>
          </p:nvPr>
        </p:nvGraphicFramePr>
        <p:xfrm>
          <a:off x="1066800" y="8287290"/>
          <a:ext cx="3200400" cy="1771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" y="0"/>
            <a:ext cx="7310203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9" name="Rectangle 108"/>
          <p:cNvSpPr/>
          <p:nvPr/>
        </p:nvSpPr>
        <p:spPr>
          <a:xfrm>
            <a:off x="2743200" y="5965195"/>
            <a:ext cx="18362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/>
              <a:t>HEALTH PROFILE</a:t>
            </a:r>
            <a:endParaRPr lang="en-US" sz="1100" b="1" dirty="0"/>
          </a:p>
        </p:txBody>
      </p:sp>
      <p:sp>
        <p:nvSpPr>
          <p:cNvPr id="107" name="Rectangle 106"/>
          <p:cNvSpPr/>
          <p:nvPr/>
        </p:nvSpPr>
        <p:spPr>
          <a:xfrm>
            <a:off x="199991" y="6380644"/>
            <a:ext cx="3229009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dirty="0"/>
              <a:t>B</a:t>
            </a:r>
            <a:r>
              <a:rPr lang="en-US" sz="1100" dirty="0" smtClean="0"/>
              <a:t>ody </a:t>
            </a:r>
            <a:r>
              <a:rPr lang="en-US" sz="1100" dirty="0"/>
              <a:t>mass index (BMI) is a measure of body fat based on height and weight that applies to adult men and </a:t>
            </a:r>
            <a:r>
              <a:rPr lang="en-US" sz="1100" dirty="0" smtClean="0"/>
              <a:t>women. According </a:t>
            </a:r>
            <a:r>
              <a:rPr lang="en-US" sz="1100" dirty="0"/>
              <a:t>to standard </a:t>
            </a:r>
            <a:r>
              <a:rPr lang="en-US" sz="1100" dirty="0" smtClean="0"/>
              <a:t>BMI </a:t>
            </a:r>
            <a:r>
              <a:rPr lang="en-US" sz="1100" dirty="0"/>
              <a:t>measurements, </a:t>
            </a:r>
            <a:r>
              <a:rPr lang="en-US" sz="1100" dirty="0" smtClean="0"/>
              <a:t>41% </a:t>
            </a:r>
            <a:r>
              <a:rPr lang="en-US" sz="1100" dirty="0"/>
              <a:t>of </a:t>
            </a:r>
            <a:r>
              <a:rPr lang="en-US" sz="1100" dirty="0" smtClean="0"/>
              <a:t>Pakistani CHRNA respondents are </a:t>
            </a:r>
            <a:r>
              <a:rPr lang="en-US" sz="1100" dirty="0"/>
              <a:t>overweight, with </a:t>
            </a:r>
            <a:r>
              <a:rPr lang="en-US" sz="1100" dirty="0" smtClean="0"/>
              <a:t>23% </a:t>
            </a:r>
            <a:r>
              <a:rPr lang="en-US" sz="1100" dirty="0"/>
              <a:t>registering as </a:t>
            </a:r>
            <a:r>
              <a:rPr lang="en-US" sz="1100" dirty="0" smtClean="0"/>
              <a:t>obese. In comparison, 33% of New Yorkers are overweight and 23% are </a:t>
            </a:r>
            <a:r>
              <a:rPr lang="en-US" sz="1100" dirty="0" smtClean="0"/>
              <a:t>obese.</a:t>
            </a:r>
            <a:r>
              <a:rPr lang="en-US" sz="1100" baseline="30000" dirty="0" smtClean="0"/>
              <a:t>2</a:t>
            </a:r>
            <a:endParaRPr lang="en-US" sz="1100" baseline="30000" dirty="0" smtClean="0"/>
          </a:p>
          <a:p>
            <a:pPr algn="just"/>
            <a:r>
              <a:rPr lang="en-US" sz="1100" dirty="0"/>
              <a:t>When using </a:t>
            </a:r>
            <a:r>
              <a:rPr lang="en-US" sz="1100" dirty="0" smtClean="0"/>
              <a:t>Asian </a:t>
            </a:r>
            <a:r>
              <a:rPr lang="en-US" sz="1100" dirty="0"/>
              <a:t>BMI </a:t>
            </a:r>
            <a:r>
              <a:rPr lang="en-US" sz="1100" dirty="0" smtClean="0"/>
              <a:t>standards, </a:t>
            </a:r>
            <a:r>
              <a:rPr lang="en-US" sz="1100" dirty="0"/>
              <a:t>the proportions </a:t>
            </a:r>
            <a:r>
              <a:rPr lang="en-US" sz="1100" dirty="0" smtClean="0"/>
              <a:t>of overweight </a:t>
            </a:r>
            <a:r>
              <a:rPr lang="en-US" sz="1100" dirty="0"/>
              <a:t>and </a:t>
            </a:r>
            <a:r>
              <a:rPr lang="en-US" sz="1100" dirty="0" smtClean="0"/>
              <a:t>obese Pakistani CHRNA respondents shift to 41% </a:t>
            </a:r>
            <a:r>
              <a:rPr lang="en-US" sz="1100" dirty="0"/>
              <a:t>and </a:t>
            </a:r>
            <a:r>
              <a:rPr lang="en-US" sz="1100" dirty="0" smtClean="0"/>
              <a:t>39%, respectively.</a:t>
            </a:r>
            <a:endParaRPr lang="en-US" sz="1100" dirty="0"/>
          </a:p>
        </p:txBody>
      </p:sp>
      <p:sp>
        <p:nvSpPr>
          <p:cNvPr id="37" name="Rectangle 36"/>
          <p:cNvSpPr/>
          <p:nvPr/>
        </p:nvSpPr>
        <p:spPr>
          <a:xfrm>
            <a:off x="81596" y="424190"/>
            <a:ext cx="266160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b="1" dirty="0" smtClean="0"/>
              <a:t>HEALTH INSURANCE COVERAGE</a:t>
            </a:r>
            <a:endParaRPr lang="en-US" sz="1100" dirty="0"/>
          </a:p>
        </p:txBody>
      </p:sp>
      <p:sp>
        <p:nvSpPr>
          <p:cNvPr id="39" name="Rectangle 38"/>
          <p:cNvSpPr/>
          <p:nvPr/>
        </p:nvSpPr>
        <p:spPr>
          <a:xfrm>
            <a:off x="2743200" y="119390"/>
            <a:ext cx="18362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/>
              <a:t>HEALTH CARE ACCESS</a:t>
            </a:r>
            <a:endParaRPr lang="en-US" sz="1100" b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69565" y="897394"/>
            <a:ext cx="3841961" cy="2064970"/>
            <a:chOff x="91163" y="623617"/>
            <a:chExt cx="3841961" cy="2064970"/>
          </a:xfrm>
        </p:grpSpPr>
        <p:sp>
          <p:nvSpPr>
            <p:cNvPr id="49" name="Rectangle 48"/>
            <p:cNvSpPr/>
            <p:nvPr/>
          </p:nvSpPr>
          <p:spPr>
            <a:xfrm>
              <a:off x="123247" y="2088423"/>
              <a:ext cx="1524000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smtClean="0"/>
                <a:t>23% </a:t>
              </a:r>
              <a:r>
                <a:rPr lang="en-US" sz="1100" dirty="0" smtClean="0"/>
                <a:t>have </a:t>
              </a:r>
            </a:p>
            <a:p>
              <a:pPr algn="ctr"/>
              <a:r>
                <a:rPr lang="en-US" sz="1100" b="1" dirty="0" smtClean="0"/>
                <a:t>private </a:t>
              </a:r>
              <a:r>
                <a:rPr lang="en-US" sz="1100" b="1" dirty="0"/>
                <a:t>or </a:t>
              </a:r>
              <a:r>
                <a:rPr lang="en-US" sz="1100" b="1" dirty="0" smtClean="0"/>
                <a:t>employer</a:t>
              </a:r>
              <a:endParaRPr lang="en-US" sz="1100" dirty="0"/>
            </a:p>
            <a:p>
              <a:pPr algn="ctr"/>
              <a:r>
                <a:rPr lang="en-US" sz="1100" dirty="0" smtClean="0"/>
                <a:t>coverage </a:t>
              </a:r>
              <a:endParaRPr lang="en-US" sz="11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764798" y="772678"/>
              <a:ext cx="1168326" cy="16158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smtClean="0"/>
                <a:t>64% </a:t>
              </a:r>
              <a:r>
                <a:rPr lang="en-US" sz="1100" dirty="0" smtClean="0"/>
                <a:t>are</a:t>
              </a:r>
              <a:r>
                <a:rPr lang="en-US" sz="1100" b="1" dirty="0" smtClean="0"/>
                <a:t> </a:t>
              </a:r>
              <a:r>
                <a:rPr lang="en-US" sz="1100" dirty="0" smtClean="0"/>
                <a:t>enrolled in</a:t>
              </a:r>
            </a:p>
            <a:p>
              <a:pPr algn="ctr"/>
              <a:r>
                <a:rPr lang="en-US" sz="1100" b="1" dirty="0" smtClean="0"/>
                <a:t>public </a:t>
              </a:r>
              <a:r>
                <a:rPr lang="en-US" sz="1100" b="1" dirty="0"/>
                <a:t>or government </a:t>
              </a:r>
              <a:r>
                <a:rPr lang="en-US" sz="1100" dirty="0"/>
                <a:t>insurance </a:t>
              </a:r>
              <a:r>
                <a:rPr lang="en-US" sz="1100" dirty="0" smtClean="0"/>
                <a:t>coverage (Medicaid</a:t>
              </a:r>
              <a:r>
                <a:rPr lang="en-US" sz="1100" dirty="0"/>
                <a:t>, </a:t>
              </a:r>
              <a:r>
                <a:rPr lang="en-US" sz="1100" dirty="0" smtClean="0"/>
                <a:t>Medicare, or other)</a:t>
              </a:r>
              <a:endParaRPr lang="en-US" sz="1100" dirty="0"/>
            </a:p>
          </p:txBody>
        </p:sp>
        <p:sp>
          <p:nvSpPr>
            <p:cNvPr id="2" name="Rectangle 1"/>
            <p:cNvSpPr/>
            <p:nvPr/>
          </p:nvSpPr>
          <p:spPr>
            <a:xfrm>
              <a:off x="91163" y="623617"/>
              <a:ext cx="1932081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smtClean="0"/>
                <a:t>13%</a:t>
              </a:r>
              <a:r>
                <a:rPr lang="en-US" sz="1100" dirty="0" smtClean="0"/>
                <a:t> </a:t>
              </a:r>
              <a:r>
                <a:rPr lang="en-US" sz="1100" b="1" dirty="0" smtClean="0"/>
                <a:t>do </a:t>
              </a:r>
              <a:r>
                <a:rPr lang="en-US" sz="1100" b="1" dirty="0"/>
                <a:t>not </a:t>
              </a:r>
              <a:r>
                <a:rPr lang="en-US" sz="1100" b="1" dirty="0" smtClean="0"/>
                <a:t>have</a:t>
              </a:r>
            </a:p>
            <a:p>
              <a:pPr algn="ctr"/>
              <a:r>
                <a:rPr lang="en-US" sz="1100" dirty="0" smtClean="0"/>
                <a:t>health insurance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07405" y="3451745"/>
            <a:ext cx="3658306" cy="2487728"/>
            <a:chOff x="207405" y="2747011"/>
            <a:chExt cx="3658306" cy="2198812"/>
          </a:xfrm>
        </p:grpSpPr>
        <p:sp>
          <p:nvSpPr>
            <p:cNvPr id="41" name="Rectangle 40"/>
            <p:cNvSpPr/>
            <p:nvPr/>
          </p:nvSpPr>
          <p:spPr>
            <a:xfrm>
              <a:off x="207405" y="3268290"/>
              <a:ext cx="3658306" cy="16775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b="1" dirty="0" smtClean="0"/>
                <a:t>90%</a:t>
              </a:r>
              <a:r>
                <a:rPr lang="en-US" sz="1100" dirty="0" smtClean="0"/>
                <a:t> saw </a:t>
              </a:r>
              <a:r>
                <a:rPr lang="en-US" sz="1100" dirty="0"/>
                <a:t>a health care provider</a:t>
              </a:r>
              <a:r>
                <a:rPr lang="en-US" sz="1100" dirty="0" smtClean="0"/>
                <a:t> for a routine physical checkup in the past year, in comparison to 88% of all New Yorkers</a:t>
              </a:r>
              <a:r>
                <a:rPr lang="en-US" sz="1100" baseline="30000" dirty="0" smtClean="0"/>
                <a:t>2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3% </a:t>
              </a:r>
              <a:r>
                <a:rPr lang="en-US" sz="1100" dirty="0"/>
                <a:t>of respondents have never had a check-up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endParaRPr lang="en-US" sz="1100" baseline="30000" dirty="0" smtClean="0"/>
            </a:p>
            <a:p>
              <a:pPr algn="just"/>
              <a:r>
                <a:rPr lang="en-US" sz="1100" dirty="0" smtClean="0"/>
                <a:t>When Pakistani CHRNA respondents become sick or injured: 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65% go to a private doctor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14% visit the emergency department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8% take medicine at home without consulting a healthcare provider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762000" y="2747011"/>
              <a:ext cx="99060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00" b="1" dirty="0" smtClean="0"/>
                <a:t>ROUTINE CHECKUPS</a:t>
              </a:r>
              <a:endParaRPr lang="en-US" sz="1100" dirty="0"/>
            </a:p>
          </p:txBody>
        </p:sp>
      </p:grpSp>
      <p:sp>
        <p:nvSpPr>
          <p:cNvPr id="89" name="Rectangle 88"/>
          <p:cNvSpPr/>
          <p:nvPr/>
        </p:nvSpPr>
        <p:spPr>
          <a:xfrm>
            <a:off x="4095376" y="5274675"/>
            <a:ext cx="29912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1600" dirty="0"/>
          </a:p>
        </p:txBody>
      </p:sp>
      <p:sp>
        <p:nvSpPr>
          <p:cNvPr id="44" name="Rectangle 43"/>
          <p:cNvSpPr/>
          <p:nvPr/>
        </p:nvSpPr>
        <p:spPr>
          <a:xfrm>
            <a:off x="3810000" y="373559"/>
            <a:ext cx="31623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HEALTH </a:t>
            </a:r>
            <a:r>
              <a:rPr lang="en-US" sz="1100" b="1" dirty="0"/>
              <a:t>INFORMATION</a:t>
            </a:r>
          </a:p>
          <a:p>
            <a:pPr algn="just"/>
            <a:r>
              <a:rPr lang="en-US" sz="1100" dirty="0" smtClean="0"/>
              <a:t>The </a:t>
            </a:r>
            <a:r>
              <a:rPr lang="en-US" sz="1100" dirty="0"/>
              <a:t>Pakistani CHRNA </a:t>
            </a:r>
            <a:r>
              <a:rPr lang="en-US" sz="1100" dirty="0" smtClean="0"/>
              <a:t>respondents get their health </a:t>
            </a:r>
            <a:r>
              <a:rPr lang="en-US" sz="1100" dirty="0"/>
              <a:t>information </a:t>
            </a:r>
            <a:r>
              <a:rPr lang="en-US" sz="1100" dirty="0" smtClean="0"/>
              <a:t>and hear about  </a:t>
            </a:r>
            <a:r>
              <a:rPr lang="en-US" sz="1100" dirty="0"/>
              <a:t>services </a:t>
            </a:r>
            <a:r>
              <a:rPr lang="en-US" sz="1100" dirty="0" smtClean="0"/>
              <a:t>primarily from:</a:t>
            </a:r>
            <a:endParaRPr lang="en-US" sz="1100" dirty="0"/>
          </a:p>
        </p:txBody>
      </p:sp>
      <p:sp>
        <p:nvSpPr>
          <p:cNvPr id="70" name="Rectangle 69"/>
          <p:cNvSpPr/>
          <p:nvPr/>
        </p:nvSpPr>
        <p:spPr>
          <a:xfrm>
            <a:off x="3835400" y="4886069"/>
            <a:ext cx="3416299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b="1" i="1" dirty="0" smtClean="0">
                <a:solidFill>
                  <a:srgbClr val="437C7D"/>
                </a:solidFill>
              </a:rPr>
              <a:t>Did </a:t>
            </a:r>
            <a:r>
              <a:rPr lang="en-US" sz="1100" b="1" i="1" dirty="0">
                <a:solidFill>
                  <a:srgbClr val="437C7D"/>
                </a:solidFill>
              </a:rPr>
              <a:t>You Know?</a:t>
            </a:r>
            <a:endParaRPr lang="en-US" sz="1100" b="1" dirty="0"/>
          </a:p>
          <a:p>
            <a:pPr algn="just"/>
            <a:r>
              <a:rPr lang="en-US" sz="1100" dirty="0" smtClean="0"/>
              <a:t>9% of Pakistani CHRNA respondents </a:t>
            </a:r>
            <a:r>
              <a:rPr lang="en-US" sz="1100" dirty="0"/>
              <a:t>reported </a:t>
            </a:r>
            <a:r>
              <a:rPr lang="en-US" sz="1100" dirty="0" smtClean="0"/>
              <a:t>difficulty obtaining necessary </a:t>
            </a:r>
            <a:r>
              <a:rPr lang="en-US" sz="1100" dirty="0"/>
              <a:t>medical care, </a:t>
            </a:r>
            <a:r>
              <a:rPr lang="en-US" sz="1100" dirty="0" smtClean="0"/>
              <a:t>tests, </a:t>
            </a:r>
            <a:r>
              <a:rPr lang="en-US" sz="1100" dirty="0"/>
              <a:t>or treatments </a:t>
            </a:r>
            <a:r>
              <a:rPr lang="en-US" sz="1100" dirty="0" smtClean="0"/>
              <a:t>in </a:t>
            </a:r>
            <a:r>
              <a:rPr lang="en-US" sz="1100" dirty="0"/>
              <a:t>the last </a:t>
            </a:r>
            <a:r>
              <a:rPr lang="en-US" sz="1100" dirty="0" smtClean="0"/>
              <a:t>year. The main reason given was because of </a:t>
            </a:r>
            <a:r>
              <a:rPr lang="en-US" sz="1100" b="1" dirty="0" smtClean="0"/>
              <a:t>cost or lack of insurance </a:t>
            </a:r>
            <a:r>
              <a:rPr lang="en-US" sz="1100" dirty="0" smtClean="0"/>
              <a:t>(60%)</a:t>
            </a:r>
            <a:endParaRPr lang="en-US" sz="1100" dirty="0"/>
          </a:p>
        </p:txBody>
      </p:sp>
      <p:sp>
        <p:nvSpPr>
          <p:cNvPr id="43" name="Rectangle 42"/>
          <p:cNvSpPr/>
          <p:nvPr/>
        </p:nvSpPr>
        <p:spPr>
          <a:xfrm>
            <a:off x="3865711" y="2883224"/>
            <a:ext cx="270509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HEALTH CARE PROVIDERS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dirty="0" smtClean="0"/>
              <a:t>8% do not have </a:t>
            </a:r>
            <a:r>
              <a:rPr lang="en-US" sz="1100" dirty="0"/>
              <a:t>a regular health care </a:t>
            </a:r>
            <a:r>
              <a:rPr lang="en-US" sz="1100" dirty="0" smtClean="0"/>
              <a:t>provider</a:t>
            </a:r>
          </a:p>
          <a:p>
            <a:pPr algn="just"/>
            <a:r>
              <a:rPr lang="en-US" sz="1100" dirty="0" smtClean="0"/>
              <a:t>Among those with a regular provider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dirty="0" smtClean="0"/>
              <a:t>15% of respondents did not  understand everything their doctor discussed with them during their last visit.</a:t>
            </a:r>
            <a:endParaRPr lang="en-US" sz="1100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234876" y="3124200"/>
            <a:ext cx="3422724" cy="0"/>
          </a:xfrm>
          <a:prstGeom prst="line">
            <a:avLst/>
          </a:prstGeom>
          <a:ln w="2540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3848955" y="4458278"/>
            <a:ext cx="3294016" cy="0"/>
          </a:xfrm>
          <a:prstGeom prst="line">
            <a:avLst/>
          </a:prstGeom>
          <a:ln w="2540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3822701" y="2722518"/>
            <a:ext cx="3346524" cy="0"/>
          </a:xfrm>
          <a:prstGeom prst="line">
            <a:avLst/>
          </a:prstGeom>
          <a:ln w="2540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0" y="5943600"/>
            <a:ext cx="7308924" cy="0"/>
          </a:xfrm>
          <a:prstGeom prst="line">
            <a:avLst/>
          </a:prstGeom>
          <a:ln w="2540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69924" y="8229600"/>
            <a:ext cx="7239000" cy="1623269"/>
            <a:chOff x="76200" y="8510081"/>
            <a:chExt cx="7239000" cy="1623269"/>
          </a:xfrm>
        </p:grpSpPr>
        <p:sp>
          <p:nvSpPr>
            <p:cNvPr id="114" name="Rectangle 113"/>
            <p:cNvSpPr/>
            <p:nvPr/>
          </p:nvSpPr>
          <p:spPr>
            <a:xfrm>
              <a:off x="1181099" y="8686800"/>
              <a:ext cx="6134101" cy="1446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00" dirty="0" smtClean="0"/>
                <a:t>Sedentary lifestyle is related to many chronic diseases such as obesity, diabetes, heart diseases, and depression. 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b="1" dirty="0" smtClean="0"/>
                <a:t>26%</a:t>
              </a:r>
              <a:r>
                <a:rPr lang="en-US" sz="1100" dirty="0" smtClean="0"/>
                <a:t> of Pakistani CHRNA respondents </a:t>
              </a:r>
              <a:r>
                <a:rPr lang="en-US" sz="1100" b="1" dirty="0" smtClean="0"/>
                <a:t>do not</a:t>
              </a:r>
              <a:r>
                <a:rPr lang="en-US" sz="1100" dirty="0" smtClean="0"/>
                <a:t> engage in </a:t>
              </a:r>
              <a:r>
                <a:rPr lang="en-US" sz="1100" b="1" dirty="0" smtClean="0"/>
                <a:t>any</a:t>
              </a:r>
              <a:r>
                <a:rPr lang="en-US" sz="1100" dirty="0" smtClean="0"/>
                <a:t> weekly physical activity, </a:t>
              </a:r>
              <a:r>
                <a:rPr lang="en-US" sz="1100" dirty="0" smtClean="0"/>
                <a:t>on par with the 26</a:t>
              </a:r>
              <a:r>
                <a:rPr lang="en-US" sz="1100" dirty="0" smtClean="0"/>
                <a:t>% of New Yorkers overall</a:t>
              </a:r>
              <a:r>
                <a:rPr lang="en-US" sz="1100" baseline="30000" dirty="0" smtClean="0"/>
                <a:t>2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b="1" dirty="0" smtClean="0"/>
                <a:t>49%</a:t>
              </a:r>
              <a:r>
                <a:rPr lang="en-US" sz="1100" dirty="0" smtClean="0"/>
                <a:t> engage in </a:t>
              </a:r>
              <a:r>
                <a:rPr lang="en-US" sz="1100" dirty="0"/>
                <a:t>sufficient </a:t>
              </a:r>
              <a:r>
                <a:rPr lang="en-US" sz="1100" dirty="0" smtClean="0"/>
                <a:t>weekly physical activity, compared to 67% of New Yorkers.</a:t>
              </a:r>
              <a:r>
                <a:rPr lang="en-US" sz="1100" baseline="30000" dirty="0" smtClean="0"/>
                <a:t>2</a:t>
              </a:r>
              <a:r>
                <a:rPr lang="en-US" sz="1100" dirty="0" smtClean="0"/>
                <a:t> Sufficient physical activity means spending &gt;150 minutes per week engaging in </a:t>
              </a:r>
              <a:r>
                <a:rPr lang="en-US" sz="1100" dirty="0"/>
                <a:t>moderate physical activity, </a:t>
              </a:r>
              <a:r>
                <a:rPr lang="en-US" sz="1100" dirty="0" smtClean="0"/>
                <a:t>&gt; 75 </a:t>
              </a:r>
              <a:r>
                <a:rPr lang="en-US" sz="1100" dirty="0"/>
                <a:t>minutes a week </a:t>
              </a:r>
              <a:r>
                <a:rPr lang="en-US" sz="1100" dirty="0" smtClean="0"/>
                <a:t>engaging in </a:t>
              </a:r>
              <a:r>
                <a:rPr lang="en-US" sz="1100" dirty="0"/>
                <a:t>vigorous physical </a:t>
              </a:r>
              <a:r>
                <a:rPr lang="en-US" sz="1100" dirty="0" smtClean="0"/>
                <a:t>activity, or a combination of both.</a:t>
              </a:r>
              <a:endParaRPr lang="en-US" sz="1100" dirty="0"/>
            </a:p>
          </p:txBody>
        </p:sp>
        <p:pic>
          <p:nvPicPr>
            <p:cNvPr id="15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8683000"/>
              <a:ext cx="627724" cy="1032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8" name="Picture 6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" y="8696763"/>
              <a:ext cx="627724" cy="1032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7" name="Rectangle 66"/>
            <p:cNvSpPr/>
            <p:nvPr/>
          </p:nvSpPr>
          <p:spPr>
            <a:xfrm>
              <a:off x="1161124" y="8510081"/>
              <a:ext cx="1658276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 smtClean="0"/>
                <a:t>PHYSICAL ACTIVITY</a:t>
              </a:r>
              <a:endParaRPr lang="en-US" sz="1100" dirty="0"/>
            </a:p>
          </p:txBody>
        </p:sp>
      </p:grpSp>
      <p:sp>
        <p:nvSpPr>
          <p:cNvPr id="69" name="Rectangle 68"/>
          <p:cNvSpPr/>
          <p:nvPr/>
        </p:nvSpPr>
        <p:spPr>
          <a:xfrm>
            <a:off x="182190" y="6172200"/>
            <a:ext cx="26289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b="1" dirty="0" smtClean="0"/>
              <a:t>OVERWEIGHT/OBESITY</a:t>
            </a:r>
            <a:endParaRPr lang="en-US" sz="11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3981450" y="6172200"/>
            <a:ext cx="3270249" cy="1369606"/>
            <a:chOff x="3924300" y="6758970"/>
            <a:chExt cx="3270249" cy="1369606"/>
          </a:xfrm>
        </p:grpSpPr>
        <p:sp>
          <p:nvSpPr>
            <p:cNvPr id="60" name="Rectangle 59"/>
            <p:cNvSpPr/>
            <p:nvPr/>
          </p:nvSpPr>
          <p:spPr>
            <a:xfrm>
              <a:off x="3956049" y="7020580"/>
              <a:ext cx="3238500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6% </a:t>
              </a:r>
              <a:r>
                <a:rPr lang="en-US" sz="1100" dirty="0"/>
                <a:t>of </a:t>
              </a:r>
              <a:r>
                <a:rPr lang="en-US" sz="1100" dirty="0" smtClean="0"/>
                <a:t>survey </a:t>
              </a:r>
              <a:r>
                <a:rPr lang="en-US" sz="1100" dirty="0"/>
                <a:t>participants “sometimes” </a:t>
              </a:r>
              <a:r>
                <a:rPr lang="en-US" sz="1100" dirty="0" smtClean="0"/>
                <a:t>worry about </a:t>
              </a:r>
              <a:r>
                <a:rPr lang="en-US" sz="1100" dirty="0"/>
                <a:t>having enough money to buy nutritious </a:t>
              </a:r>
              <a:r>
                <a:rPr lang="en-US" sz="1100" dirty="0" smtClean="0"/>
                <a:t>meals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18% reported that their homes are a 10-minute-walk or more away from a place to buy </a:t>
              </a:r>
              <a:r>
                <a:rPr lang="en-US" sz="1100" dirty="0"/>
                <a:t>fresh fruits and </a:t>
              </a:r>
              <a:r>
                <a:rPr lang="en-US" sz="1100" dirty="0" smtClean="0"/>
                <a:t>vegetables</a:t>
              </a:r>
              <a:endParaRPr lang="en-US" sz="1100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924300" y="6758970"/>
              <a:ext cx="2628900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00" b="1" dirty="0" smtClean="0"/>
                <a:t>ACCESS TO HEALTHY FOOD</a:t>
              </a:r>
              <a:endParaRPr lang="en-US" sz="1100" dirty="0"/>
            </a:p>
          </p:txBody>
        </p:sp>
      </p:grpSp>
      <p:sp>
        <p:nvSpPr>
          <p:cNvPr id="73" name="Rectangle 72"/>
          <p:cNvSpPr/>
          <p:nvPr/>
        </p:nvSpPr>
        <p:spPr>
          <a:xfrm>
            <a:off x="3808067" y="4538990"/>
            <a:ext cx="33528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BARRIERS TO HEALTH CARE</a:t>
            </a:r>
            <a:endParaRPr lang="en-US" sz="1100" dirty="0"/>
          </a:p>
        </p:txBody>
      </p:sp>
      <p:pic>
        <p:nvPicPr>
          <p:cNvPr id="72" name="Picture 71" descr="https://upload.wikimedia.org/wikipedia/commons/thumb/0/03/Checklist_Noun_project_5166.svg/2000px-Checklist_Noun_project_5166.svg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90" y="3295650"/>
            <a:ext cx="596614" cy="621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6" descr="First Aid, Help, Medical Care, Plus, Sign, Symbol, Icon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725" y="3266371"/>
            <a:ext cx="5715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res.freestockphotos.biz/pictures/15/15909-illustration-of-bananas-pv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121" y="7604020"/>
            <a:ext cx="713975" cy="71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8" descr="https://upload.wikimedia.org/wikipedia/commons/0/06/Red_apple.svg"/>
          <p:cNvSpPr>
            <a:spLocks noChangeAspect="1" noChangeArrowheads="1"/>
          </p:cNvSpPr>
          <p:nvPr/>
        </p:nvSpPr>
        <p:spPr bwMode="auto">
          <a:xfrm>
            <a:off x="155575" y="-1020763"/>
            <a:ext cx="21336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AutoShape 10" descr="https://upload.wikimedia.org/wikipedia/commons/0/06/Red_apple.svg"/>
          <p:cNvSpPr>
            <a:spLocks noChangeAspect="1" noChangeArrowheads="1"/>
          </p:cNvSpPr>
          <p:nvPr/>
        </p:nvSpPr>
        <p:spPr bwMode="auto">
          <a:xfrm>
            <a:off x="307975" y="-868363"/>
            <a:ext cx="21336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12" descr="https://upload.wikimedia.org/wikipedia/commons/0/06/Red_apple.svg"/>
          <p:cNvSpPr>
            <a:spLocks noChangeAspect="1" noChangeArrowheads="1"/>
          </p:cNvSpPr>
          <p:nvPr/>
        </p:nvSpPr>
        <p:spPr bwMode="auto">
          <a:xfrm>
            <a:off x="460375" y="-715963"/>
            <a:ext cx="21336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62" name="Picture 14" descr="http://cliparts.co/cliparts/Lcd/ooa/Lcdooan6i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299" y="7671044"/>
            <a:ext cx="525340" cy="59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http://res.freestockphotos.biz/pictures/15/15176-illustration-of-a-carrot-pv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188430">
            <a:off x="5310694" y="7718751"/>
            <a:ext cx="1133366" cy="333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http://res.freestockphotos.biz/pictures/16/16749-illustration-of-broccoli-pv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0586" y="7620873"/>
            <a:ext cx="663169" cy="680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http://sydneysleepdentistry.com.au/wp-content/uploads/2013/12/Obesity.Icon_.Child_.jpg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475" y="6674094"/>
            <a:ext cx="784605" cy="1218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4" name="Chart 83"/>
          <p:cNvGraphicFramePr/>
          <p:nvPr>
            <p:extLst>
              <p:ext uri="{D42A27DB-BD31-4B8C-83A1-F6EECF244321}">
                <p14:modId xmlns:p14="http://schemas.microsoft.com/office/powerpoint/2010/main" val="1418459041"/>
              </p:ext>
            </p:extLst>
          </p:nvPr>
        </p:nvGraphicFramePr>
        <p:xfrm>
          <a:off x="3907729" y="877914"/>
          <a:ext cx="3176467" cy="1952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53" name="Chart 5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2620203"/>
              </p:ext>
            </p:extLst>
          </p:nvPr>
        </p:nvGraphicFramePr>
        <p:xfrm>
          <a:off x="440339" y="758279"/>
          <a:ext cx="3502025" cy="2285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pic>
        <p:nvPicPr>
          <p:cNvPr id="54" name="Picture 2" descr="http://cliparts.co/cliparts/rcn/Kzz/rcnKzzBKi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33710">
            <a:off x="1954043" y="3121608"/>
            <a:ext cx="623825" cy="920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4" descr="https://upload.wikimedia.org/wikipedia/commons/thumb/a/a7/PharmacistsMortar.svg/2000px-PharmacistsMortar.svg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097" y="3276600"/>
            <a:ext cx="774503" cy="642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033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2" descr="Image result for emergency icon exclamation point triang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-152400" y="4079051"/>
            <a:ext cx="3657599" cy="4878795"/>
            <a:chOff x="-3975244" y="2233642"/>
            <a:chExt cx="3575415" cy="4878795"/>
          </a:xfrm>
        </p:grpSpPr>
        <p:grpSp>
          <p:nvGrpSpPr>
            <p:cNvPr id="52" name="Group 51"/>
            <p:cNvGrpSpPr/>
            <p:nvPr/>
          </p:nvGrpSpPr>
          <p:grpSpPr>
            <a:xfrm>
              <a:off x="-3975244" y="2233642"/>
              <a:ext cx="3575415" cy="4878795"/>
              <a:chOff x="-241445" y="-489466"/>
              <a:chExt cx="3575415" cy="4878795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-2" y="1419285"/>
                <a:ext cx="3333971" cy="29700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indent="-171450" algn="just">
                  <a:buFont typeface="Arial" pitchFamily="34" charset="0"/>
                  <a:buChar char="•"/>
                </a:pPr>
                <a:r>
                  <a:rPr lang="en-US" sz="1100" dirty="0" smtClean="0"/>
                  <a:t>71% of respondents received a checkup or screening for cholesterol in the last year</a:t>
                </a:r>
              </a:p>
              <a:p>
                <a:pPr marL="171450" indent="-171450" algn="just">
                  <a:buFont typeface="Arial" pitchFamily="34" charset="0"/>
                  <a:buChar char="•"/>
                </a:pPr>
                <a:r>
                  <a:rPr lang="en-US" sz="1100" b="1" dirty="0" smtClean="0"/>
                  <a:t>18%</a:t>
                </a:r>
                <a:r>
                  <a:rPr lang="en-US" sz="1100" dirty="0" smtClean="0"/>
                  <a:t> were told they have </a:t>
                </a:r>
                <a:r>
                  <a:rPr lang="en-US" sz="1100" b="1" dirty="0"/>
                  <a:t>high </a:t>
                </a:r>
                <a:r>
                  <a:rPr lang="en-US" sz="1100" b="1" dirty="0" smtClean="0"/>
                  <a:t>cholesterol</a:t>
                </a:r>
                <a:r>
                  <a:rPr lang="en-US" sz="1100" dirty="0" smtClean="0"/>
                  <a:t>. In comparison, 30% of New Yorkers were told the same </a:t>
                </a:r>
                <a:r>
                  <a:rPr lang="en-US" sz="1100" dirty="0"/>
                  <a:t>thing by </a:t>
                </a:r>
                <a:r>
                  <a:rPr lang="en-US" sz="1100" dirty="0" smtClean="0"/>
                  <a:t>their physicians</a:t>
                </a:r>
                <a:r>
                  <a:rPr lang="en-US" sz="1100" baseline="30000" dirty="0"/>
                  <a:t>2</a:t>
                </a:r>
                <a:endParaRPr lang="en-US" sz="1100" baseline="30000" dirty="0" smtClean="0"/>
              </a:p>
              <a:p>
                <a:pPr marL="667309" lvl="1" indent="-171450" algn="just">
                  <a:buFont typeface="Arial" pitchFamily="34" charset="0"/>
                  <a:buChar char="•"/>
                </a:pPr>
                <a:r>
                  <a:rPr lang="en-US" sz="1100" dirty="0" smtClean="0"/>
                  <a:t>58% of respondents with high cholesterol are </a:t>
                </a:r>
                <a:r>
                  <a:rPr lang="en-US" sz="1100" dirty="0"/>
                  <a:t>currently taking medications for high </a:t>
                </a:r>
                <a:r>
                  <a:rPr lang="en-US" sz="1100" dirty="0" smtClean="0"/>
                  <a:t>cholesterol</a:t>
                </a:r>
                <a:endParaRPr lang="en-US" sz="1100" dirty="0"/>
              </a:p>
              <a:p>
                <a:pPr marL="171450" indent="-171450" algn="just">
                  <a:buFont typeface="Arial" pitchFamily="34" charset="0"/>
                  <a:buChar char="•"/>
                </a:pPr>
                <a:r>
                  <a:rPr lang="en-US" sz="1100" b="1" dirty="0" smtClean="0"/>
                  <a:t>79%</a:t>
                </a:r>
                <a:r>
                  <a:rPr lang="en-US" sz="1100" dirty="0" smtClean="0"/>
                  <a:t> of respondents received a checkup or screening for their </a:t>
                </a:r>
                <a:r>
                  <a:rPr lang="en-US" sz="1100" b="1" dirty="0"/>
                  <a:t>blood pressure </a:t>
                </a:r>
                <a:r>
                  <a:rPr lang="en-US" sz="1100" dirty="0" smtClean="0"/>
                  <a:t>in </a:t>
                </a:r>
                <a:r>
                  <a:rPr lang="en-US" sz="1100" dirty="0"/>
                  <a:t>the last </a:t>
                </a:r>
                <a:r>
                  <a:rPr lang="en-US" sz="1100" dirty="0" smtClean="0"/>
                  <a:t>year</a:t>
                </a:r>
              </a:p>
              <a:p>
                <a:pPr marL="171450" indent="-171450" algn="just">
                  <a:buFont typeface="Arial" pitchFamily="34" charset="0"/>
                  <a:buChar char="•"/>
                </a:pPr>
                <a:r>
                  <a:rPr lang="en-US" sz="1100" b="1" dirty="0" smtClean="0"/>
                  <a:t>18%</a:t>
                </a:r>
                <a:r>
                  <a:rPr lang="en-US" sz="1100" dirty="0" smtClean="0"/>
                  <a:t> were </a:t>
                </a:r>
                <a:r>
                  <a:rPr lang="en-US" sz="1100" dirty="0"/>
                  <a:t>told they have </a:t>
                </a:r>
                <a:r>
                  <a:rPr lang="en-US" sz="1100" b="1" dirty="0"/>
                  <a:t>high blood </a:t>
                </a:r>
                <a:r>
                  <a:rPr lang="en-US" sz="1100" b="1" dirty="0" smtClean="0"/>
                  <a:t>pressure</a:t>
                </a:r>
                <a:r>
                  <a:rPr lang="en-US" sz="1100" dirty="0" smtClean="0"/>
                  <a:t>, while 29% </a:t>
                </a:r>
                <a:r>
                  <a:rPr lang="en-US" sz="1100" dirty="0"/>
                  <a:t>of New Yorkers were told the same thing by their </a:t>
                </a:r>
                <a:r>
                  <a:rPr lang="en-US" sz="1100" dirty="0" smtClean="0"/>
                  <a:t>physicians</a:t>
                </a:r>
                <a:r>
                  <a:rPr lang="en-US" sz="1100" baseline="30000" dirty="0"/>
                  <a:t>2</a:t>
                </a:r>
                <a:endParaRPr lang="en-US" sz="1100" baseline="30000" dirty="0" smtClean="0"/>
              </a:p>
              <a:p>
                <a:pPr marL="667309" lvl="1" indent="-171450" algn="just">
                  <a:buFont typeface="Arial" pitchFamily="34" charset="0"/>
                  <a:buChar char="•"/>
                </a:pPr>
                <a:r>
                  <a:rPr lang="en-US" sz="1100" dirty="0" smtClean="0"/>
                  <a:t>84% </a:t>
                </a:r>
                <a:r>
                  <a:rPr lang="en-US" sz="1100" dirty="0"/>
                  <a:t>of </a:t>
                </a:r>
                <a:r>
                  <a:rPr lang="en-US" sz="1100" dirty="0" smtClean="0"/>
                  <a:t>respondents with high blood pressure are currently </a:t>
                </a:r>
                <a:r>
                  <a:rPr lang="en-US" sz="1100" dirty="0"/>
                  <a:t>taking medications for high blood </a:t>
                </a:r>
                <a:r>
                  <a:rPr lang="en-US" sz="1100" dirty="0" smtClean="0"/>
                  <a:t>pressure</a:t>
                </a:r>
              </a:p>
            </p:txBody>
          </p:sp>
          <p:grpSp>
            <p:nvGrpSpPr>
              <p:cNvPr id="54" name="Group 53"/>
              <p:cNvGrpSpPr/>
              <p:nvPr/>
            </p:nvGrpSpPr>
            <p:grpSpPr>
              <a:xfrm>
                <a:off x="-241445" y="285048"/>
                <a:ext cx="3575414" cy="1272614"/>
                <a:chOff x="-241444" y="-430092"/>
                <a:chExt cx="3575414" cy="1272614"/>
              </a:xfrm>
            </p:grpSpPr>
            <p:graphicFrame>
              <p:nvGraphicFramePr>
                <p:cNvPr id="60" name="Chart 59"/>
                <p:cNvGraphicFramePr/>
                <p:nvPr>
                  <p:extLst>
                    <p:ext uri="{D42A27DB-BD31-4B8C-83A1-F6EECF244321}">
                      <p14:modId xmlns:p14="http://schemas.microsoft.com/office/powerpoint/2010/main" val="2960580201"/>
                    </p:ext>
                  </p:extLst>
                </p:nvPr>
              </p:nvGraphicFramePr>
              <p:xfrm>
                <a:off x="-241444" y="-430092"/>
                <a:ext cx="1524000" cy="1272614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3"/>
                </a:graphicData>
              </a:graphic>
            </p:graphicFrame>
            <p:sp>
              <p:nvSpPr>
                <p:cNvPr id="61" name="Rectangle 60"/>
                <p:cNvSpPr/>
                <p:nvPr/>
              </p:nvSpPr>
              <p:spPr>
                <a:xfrm>
                  <a:off x="914399" y="-136770"/>
                  <a:ext cx="2419571" cy="60016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en-US" sz="1100" dirty="0" smtClean="0"/>
                    <a:t>of respondents said CVD </a:t>
                  </a:r>
                  <a:r>
                    <a:rPr lang="en-US" sz="1100" dirty="0"/>
                    <a:t>is a </a:t>
                  </a:r>
                  <a:r>
                    <a:rPr lang="en-US" sz="1100" b="1" dirty="0"/>
                    <a:t>major concern</a:t>
                  </a:r>
                  <a:r>
                    <a:rPr lang="en-US" sz="1100" dirty="0"/>
                    <a:t> for themselves </a:t>
                  </a:r>
                  <a:r>
                    <a:rPr lang="en-US" sz="1100" dirty="0" smtClean="0"/>
                    <a:t>or for </a:t>
                  </a:r>
                  <a:r>
                    <a:rPr lang="en-US" sz="1100" dirty="0"/>
                    <a:t>their </a:t>
                  </a:r>
                  <a:r>
                    <a:rPr lang="en-US" sz="1100" dirty="0" smtClean="0"/>
                    <a:t>families</a:t>
                  </a:r>
                  <a:endParaRPr lang="en-US" sz="1100" dirty="0"/>
                </a:p>
              </p:txBody>
            </p:sp>
          </p:grpSp>
          <p:sp>
            <p:nvSpPr>
              <p:cNvPr id="55" name="Rectangle 54"/>
              <p:cNvSpPr/>
              <p:nvPr/>
            </p:nvSpPr>
            <p:spPr>
              <a:xfrm>
                <a:off x="-9364" y="-489466"/>
                <a:ext cx="3343334" cy="9387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100" b="1" dirty="0" smtClean="0"/>
                  <a:t>RISK FOR CARDIOVASCULAR DISEASES</a:t>
                </a:r>
              </a:p>
              <a:p>
                <a:pPr algn="just"/>
                <a:endParaRPr lang="en-US" sz="1100" dirty="0" smtClean="0"/>
              </a:p>
              <a:p>
                <a:pPr algn="just"/>
                <a:r>
                  <a:rPr lang="en-US" sz="1100" dirty="0" smtClean="0"/>
                  <a:t>High cholesterol levels and high blood pressure are risk factors of cardiovascular diseases (CVD), which can lead to heart disease and stroke. </a:t>
                </a:r>
                <a:endParaRPr lang="en-US" sz="1100" dirty="0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914399" y="2287082"/>
                <a:ext cx="2286000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endParaRPr lang="en-US" sz="1100" dirty="0"/>
              </a:p>
            </p:txBody>
          </p:sp>
        </p:grpSp>
        <p:sp>
          <p:nvSpPr>
            <p:cNvPr id="43" name="Rectangle 42"/>
            <p:cNvSpPr/>
            <p:nvPr/>
          </p:nvSpPr>
          <p:spPr>
            <a:xfrm>
              <a:off x="-3221550" y="3343632"/>
              <a:ext cx="533400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00" b="1" dirty="0" smtClean="0"/>
                <a:t>62%</a:t>
              </a:r>
              <a:endParaRPr lang="en-US" sz="1100" dirty="0"/>
            </a:p>
          </p:txBody>
        </p:sp>
      </p:grpSp>
      <p:sp>
        <p:nvSpPr>
          <p:cNvPr id="22" name="Rectangle 21"/>
          <p:cNvSpPr/>
          <p:nvPr/>
        </p:nvSpPr>
        <p:spPr>
          <a:xfrm>
            <a:off x="252603" y="312993"/>
            <a:ext cx="306615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/>
              <a:t>ORAL HEALTH </a:t>
            </a:r>
            <a:endParaRPr lang="en-US" sz="400" dirty="0" smtClean="0"/>
          </a:p>
          <a:p>
            <a:pPr algn="ctr"/>
            <a:r>
              <a:rPr lang="en-US" sz="1100" dirty="0" smtClean="0"/>
              <a:t>33% of Pakistani CHRNA respondents rated </a:t>
            </a:r>
            <a:r>
              <a:rPr lang="en-US" sz="1100" dirty="0"/>
              <a:t>their oral </a:t>
            </a:r>
            <a:r>
              <a:rPr lang="en-US" sz="1100" dirty="0" smtClean="0"/>
              <a:t>health as “FAIR” or “POOR”</a:t>
            </a:r>
            <a:endParaRPr lang="en-US" sz="1100" dirty="0"/>
          </a:p>
        </p:txBody>
      </p:sp>
      <p:sp>
        <p:nvSpPr>
          <p:cNvPr id="77" name="Rectangle 76"/>
          <p:cNvSpPr/>
          <p:nvPr/>
        </p:nvSpPr>
        <p:spPr>
          <a:xfrm>
            <a:off x="3617495" y="2804145"/>
            <a:ext cx="362053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/>
              <a:t>COMPARISON OF CANCER SCREENING RATES</a:t>
            </a:r>
          </a:p>
          <a:p>
            <a:pPr algn="just"/>
            <a:endParaRPr lang="en-US" sz="1100" b="1" dirty="0" smtClean="0"/>
          </a:p>
          <a:p>
            <a:pPr marL="171450" indent="-171450" algn="just">
              <a:buFont typeface="Arial" pitchFamily="34" charset="0"/>
              <a:buChar char="•"/>
            </a:pPr>
            <a:endParaRPr lang="en-US" sz="1100" b="1" dirty="0"/>
          </a:p>
          <a:p>
            <a:pPr marL="171450" indent="-171450" algn="just">
              <a:buFont typeface="Arial" pitchFamily="34" charset="0"/>
              <a:buChar char="•"/>
            </a:pPr>
            <a:endParaRPr lang="en-US" sz="1100" b="1" dirty="0"/>
          </a:p>
          <a:p>
            <a:pPr marL="171450" indent="-171450" algn="just">
              <a:buFont typeface="Arial" pitchFamily="34" charset="0"/>
              <a:buChar char="•"/>
            </a:pPr>
            <a:endParaRPr lang="en-US" sz="1100" b="1" dirty="0" smtClean="0"/>
          </a:p>
          <a:p>
            <a:pPr marL="171450" indent="-171450" algn="just">
              <a:buFont typeface="Arial" pitchFamily="34" charset="0"/>
              <a:buChar char="•"/>
            </a:pPr>
            <a:endParaRPr lang="en-US" sz="1100" b="1" dirty="0"/>
          </a:p>
          <a:p>
            <a:pPr marL="171450" indent="-171450" algn="just">
              <a:buFont typeface="Arial" pitchFamily="34" charset="0"/>
              <a:buChar char="•"/>
            </a:pPr>
            <a:endParaRPr lang="en-US" sz="1100" b="1" dirty="0" smtClean="0"/>
          </a:p>
          <a:p>
            <a:pPr marL="171450" indent="-171450" algn="just">
              <a:buFont typeface="Arial" pitchFamily="34" charset="0"/>
              <a:buChar char="•"/>
            </a:pPr>
            <a:endParaRPr lang="en-US" sz="1100" b="1" dirty="0"/>
          </a:p>
          <a:p>
            <a:pPr marL="171450" indent="-171450" algn="just">
              <a:buFont typeface="Arial" pitchFamily="34" charset="0"/>
              <a:buChar char="•"/>
            </a:pPr>
            <a:endParaRPr lang="en-US" sz="1100" b="1" dirty="0" smtClean="0"/>
          </a:p>
          <a:p>
            <a:pPr marL="171450" indent="-171450" algn="just">
              <a:buFont typeface="Arial" pitchFamily="34" charset="0"/>
              <a:buChar char="•"/>
            </a:pPr>
            <a:endParaRPr lang="en-US" sz="1100" b="1" dirty="0"/>
          </a:p>
          <a:p>
            <a:pPr marL="171450" indent="-171450" algn="just">
              <a:buFont typeface="Arial" pitchFamily="34" charset="0"/>
              <a:buChar char="•"/>
            </a:pPr>
            <a:endParaRPr lang="en-US" sz="1100" b="1" dirty="0" smtClean="0"/>
          </a:p>
          <a:p>
            <a:pPr marL="171450" indent="-171450" algn="just">
              <a:buFont typeface="Arial" pitchFamily="34" charset="0"/>
              <a:buChar char="•"/>
            </a:pPr>
            <a:endParaRPr lang="en-US" sz="1100" b="1" dirty="0"/>
          </a:p>
          <a:p>
            <a:pPr marL="171450" indent="-171450" algn="just">
              <a:buFont typeface="Arial" pitchFamily="34" charset="0"/>
              <a:buChar char="•"/>
            </a:pPr>
            <a:endParaRPr lang="en-US" sz="1100" b="1" dirty="0" smtClean="0"/>
          </a:p>
          <a:p>
            <a:pPr marL="171450" indent="-171450" algn="just">
              <a:buFont typeface="Arial" pitchFamily="34" charset="0"/>
              <a:buChar char="•"/>
            </a:pPr>
            <a:endParaRPr lang="en-US" sz="1100" b="1" dirty="0" smtClean="0"/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dirty="0" smtClean="0"/>
              <a:t>Only </a:t>
            </a:r>
            <a:r>
              <a:rPr lang="en-US" sz="1100" b="1" dirty="0" smtClean="0"/>
              <a:t>54%</a:t>
            </a:r>
            <a:r>
              <a:rPr lang="en-US" sz="1100" dirty="0" smtClean="0"/>
              <a:t> of </a:t>
            </a:r>
            <a:r>
              <a:rPr lang="en-US" sz="1100" dirty="0"/>
              <a:t>Pakistani respondents </a:t>
            </a:r>
            <a:r>
              <a:rPr lang="en-US" sz="1100" dirty="0" smtClean="0"/>
              <a:t>50+ years old have received a colonoscopy, while </a:t>
            </a:r>
            <a:r>
              <a:rPr lang="en-US" sz="1100" b="1" dirty="0" smtClean="0"/>
              <a:t>69%</a:t>
            </a:r>
            <a:r>
              <a:rPr lang="en-US" sz="1100" b="1" dirty="0"/>
              <a:t> </a:t>
            </a:r>
            <a:r>
              <a:rPr lang="en-US" sz="1100" dirty="0"/>
              <a:t>of New Yorkers 50+ years </a:t>
            </a:r>
            <a:r>
              <a:rPr lang="en-US" sz="1100" dirty="0" smtClean="0"/>
              <a:t>old received a colonoscopy in the past 10 years</a:t>
            </a:r>
            <a:r>
              <a:rPr lang="en-US" sz="1100" baseline="30000" dirty="0" smtClean="0"/>
              <a:t>6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b="1" dirty="0" smtClean="0"/>
              <a:t>56%</a:t>
            </a:r>
            <a:r>
              <a:rPr lang="en-US" sz="1100" dirty="0" smtClean="0"/>
              <a:t> of female Pakistani CHNRA respondents 21+ years have had </a:t>
            </a:r>
            <a:r>
              <a:rPr lang="en-US" sz="1100" dirty="0"/>
              <a:t>a clinical breast </a:t>
            </a:r>
            <a:r>
              <a:rPr lang="en-US" sz="1100" dirty="0" smtClean="0"/>
              <a:t>exam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b="1" dirty="0" smtClean="0"/>
              <a:t>80%</a:t>
            </a:r>
            <a:r>
              <a:rPr lang="en-US" sz="1100" dirty="0" smtClean="0"/>
              <a:t> of female respondents 40+ years have had </a:t>
            </a:r>
            <a:r>
              <a:rPr lang="en-US" sz="1100" dirty="0"/>
              <a:t>a </a:t>
            </a:r>
            <a:r>
              <a:rPr lang="en-US" sz="1100" dirty="0" smtClean="0"/>
              <a:t>mammogram in the past 2 years, as compared to </a:t>
            </a:r>
            <a:r>
              <a:rPr lang="en-US" sz="1100" b="1" dirty="0" smtClean="0"/>
              <a:t>75% </a:t>
            </a:r>
            <a:r>
              <a:rPr lang="en-US" sz="1100" dirty="0" smtClean="0"/>
              <a:t>of New York women</a:t>
            </a:r>
            <a:r>
              <a:rPr lang="en-US" sz="1100" baseline="30000" dirty="0"/>
              <a:t>6</a:t>
            </a:r>
            <a:endParaRPr lang="en-US" sz="1100" baseline="30000" dirty="0" smtClean="0"/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b="1" dirty="0" smtClean="0"/>
              <a:t>52% </a:t>
            </a:r>
            <a:r>
              <a:rPr lang="en-US" sz="1100" dirty="0" smtClean="0"/>
              <a:t>of female Pakistani CHRNA respondents have had a pap smear in the past 3 years, as compared to </a:t>
            </a:r>
            <a:r>
              <a:rPr lang="en-US" sz="1100" b="1" dirty="0" smtClean="0"/>
              <a:t>78%</a:t>
            </a:r>
            <a:r>
              <a:rPr lang="en-US" sz="1100" dirty="0" smtClean="0"/>
              <a:t> of New York women</a:t>
            </a:r>
            <a:r>
              <a:rPr lang="en-US" sz="1100" baseline="30000" dirty="0" smtClean="0"/>
              <a:t>5</a:t>
            </a:r>
            <a:endParaRPr lang="en-US" sz="1100" baseline="30000" dirty="0"/>
          </a:p>
        </p:txBody>
      </p:sp>
      <p:sp>
        <p:nvSpPr>
          <p:cNvPr id="59" name="Rectangle 58"/>
          <p:cNvSpPr/>
          <p:nvPr/>
        </p:nvSpPr>
        <p:spPr>
          <a:xfrm>
            <a:off x="66169" y="1165354"/>
            <a:ext cx="3439029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/>
              <a:t>MENTAL </a:t>
            </a:r>
            <a:r>
              <a:rPr lang="en-US" sz="1100" b="1" dirty="0" smtClean="0"/>
              <a:t>HEALTH STATUS</a:t>
            </a:r>
          </a:p>
          <a:p>
            <a:pPr algn="ctr"/>
            <a:endParaRPr lang="en-US" sz="400" b="1" dirty="0" smtClean="0"/>
          </a:p>
          <a:p>
            <a:pPr algn="just"/>
            <a:r>
              <a:rPr lang="en-US" sz="1100" dirty="0" smtClean="0"/>
              <a:t>A depression </a:t>
            </a:r>
            <a:r>
              <a:rPr lang="en-US" sz="1100" dirty="0" smtClean="0"/>
              <a:t>and anxiety screening </a:t>
            </a:r>
            <a:r>
              <a:rPr lang="en-US" sz="1100" dirty="0" smtClean="0"/>
              <a:t>was used to determine how respondents would describe their feelings in the past 2 weeks:</a:t>
            </a:r>
          </a:p>
          <a:p>
            <a:endParaRPr lang="en-US" sz="400" dirty="0" smtClean="0"/>
          </a:p>
          <a:p>
            <a:pPr algn="ctr"/>
            <a:r>
              <a:rPr lang="en-US" sz="1100" b="1" dirty="0" smtClean="0"/>
              <a:t>10% of respondents may potentially benefit from mental health </a:t>
            </a:r>
            <a:r>
              <a:rPr lang="en-US" sz="1100" b="1" dirty="0" smtClean="0"/>
              <a:t>services for depression</a:t>
            </a:r>
            <a:endParaRPr lang="en-US" sz="1100" b="1" dirty="0" smtClean="0"/>
          </a:p>
          <a:p>
            <a:pPr algn="ctr"/>
            <a:endParaRPr lang="en-US" sz="400" b="1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From this at-risk group, about 36% are considered to have “moderate” depression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27% are considered to have “moderately severe” depression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 smtClean="0"/>
              <a:t>However, 55% of respondents said they had never been screened  for depression</a:t>
            </a:r>
          </a:p>
          <a:p>
            <a:endParaRPr lang="en-US" sz="400" dirty="0"/>
          </a:p>
          <a:p>
            <a:pPr algn="ctr"/>
            <a:r>
              <a:rPr lang="en-US" sz="1100" b="1" dirty="0" smtClean="0"/>
              <a:t>17% of respondents were considered </a:t>
            </a:r>
          </a:p>
          <a:p>
            <a:pPr algn="ctr"/>
            <a:r>
              <a:rPr lang="en-US" sz="1100" b="1" dirty="0" smtClean="0"/>
              <a:t>at-risk for anxiety</a:t>
            </a:r>
          </a:p>
          <a:p>
            <a:pPr marL="171450" indent="-171450">
              <a:buFont typeface="Arial" pitchFamily="34" charset="0"/>
              <a:buChar char="•"/>
            </a:pPr>
            <a:endParaRPr lang="en-US" sz="11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740076" y="2514600"/>
            <a:ext cx="34227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158676" y="1139954"/>
            <a:ext cx="34227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820809" y="8077200"/>
            <a:ext cx="34227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82474" y="3962400"/>
            <a:ext cx="34227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815666" y="7315200"/>
            <a:ext cx="350520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b="1" i="1" dirty="0" smtClean="0">
                <a:solidFill>
                  <a:srgbClr val="437C7D"/>
                </a:solidFill>
              </a:rPr>
              <a:t>Did You Know?</a:t>
            </a:r>
            <a:endParaRPr lang="en-US" sz="1100" b="1" dirty="0" smtClean="0"/>
          </a:p>
          <a:p>
            <a:pPr algn="just"/>
            <a:r>
              <a:rPr lang="en-US" sz="1100" dirty="0" smtClean="0"/>
              <a:t>48</a:t>
            </a:r>
            <a:r>
              <a:rPr lang="en-US" sz="1100" dirty="0" smtClean="0"/>
              <a:t>% of male Pakistani CHRNA respondents have </a:t>
            </a:r>
            <a:r>
              <a:rPr lang="en-US" sz="1100" b="1" dirty="0" smtClean="0"/>
              <a:t>never </a:t>
            </a:r>
            <a:r>
              <a:rPr lang="en-US" sz="1100" dirty="0" smtClean="0"/>
              <a:t>received </a:t>
            </a:r>
            <a:r>
              <a:rPr lang="en-US" sz="1100" dirty="0"/>
              <a:t>a prostate exam.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657600" y="222409"/>
            <a:ext cx="3663267" cy="2215991"/>
            <a:chOff x="3657600" y="58817"/>
            <a:chExt cx="3663267" cy="2215991"/>
          </a:xfrm>
        </p:grpSpPr>
        <p:sp>
          <p:nvSpPr>
            <p:cNvPr id="31" name="Rectangle 30"/>
            <p:cNvSpPr/>
            <p:nvPr/>
          </p:nvSpPr>
          <p:spPr>
            <a:xfrm>
              <a:off x="3737403" y="58817"/>
              <a:ext cx="3583464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00" b="1" dirty="0" smtClean="0"/>
                <a:t>INCREASED RISK OF DIABETES</a:t>
              </a:r>
              <a:endParaRPr lang="en-US" sz="1100" dirty="0"/>
            </a:p>
          </p:txBody>
        </p:sp>
        <p:sp>
          <p:nvSpPr>
            <p:cNvPr id="105" name="Rectangle 104"/>
            <p:cNvSpPr/>
            <p:nvPr/>
          </p:nvSpPr>
          <p:spPr>
            <a:xfrm>
              <a:off x="3657600" y="320427"/>
              <a:ext cx="3429000" cy="19543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00" dirty="0" smtClean="0"/>
                <a:t>Frequent blood sugar level screenings are important to preventing and controlling diabetes</a:t>
              </a:r>
            </a:p>
            <a:p>
              <a:pPr algn="just"/>
              <a:endParaRPr lang="en-US" sz="1100" dirty="0" smtClean="0"/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76% have received a check-up or screening for blood glucose in the past year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About </a:t>
              </a:r>
              <a:r>
                <a:rPr lang="en-US" sz="1100" b="1" dirty="0" smtClean="0"/>
                <a:t>19%</a:t>
              </a:r>
              <a:r>
                <a:rPr lang="en-US" sz="1100" dirty="0" smtClean="0"/>
                <a:t> were told by a health care provider that they have diabetes, more than the 11% of New Yorkers told the same thing</a:t>
              </a:r>
              <a:r>
                <a:rPr lang="en-US" sz="1100" baseline="30000" dirty="0"/>
                <a:t>2</a:t>
              </a:r>
              <a:r>
                <a:rPr lang="en-US" sz="1100" dirty="0" smtClean="0"/>
                <a:t> </a:t>
              </a:r>
            </a:p>
            <a:p>
              <a:pPr marL="667309" lvl="1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67% of respondents with diabetes are currently taking medications prescribed by a health care provider.</a:t>
              </a:r>
              <a:endParaRPr lang="en-US" sz="1100" dirty="0"/>
            </a:p>
          </p:txBody>
        </p:sp>
      </p:grpSp>
      <p:graphicFrame>
        <p:nvGraphicFramePr>
          <p:cNvPr id="45" name="Chart 44"/>
          <p:cNvGraphicFramePr/>
          <p:nvPr>
            <p:extLst>
              <p:ext uri="{D42A27DB-BD31-4B8C-83A1-F6EECF244321}">
                <p14:modId xmlns:p14="http://schemas.microsoft.com/office/powerpoint/2010/main" val="2184060029"/>
              </p:ext>
            </p:extLst>
          </p:nvPr>
        </p:nvGraphicFramePr>
        <p:xfrm>
          <a:off x="3798272" y="3050351"/>
          <a:ext cx="3258976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7" name="Rectangle 36"/>
          <p:cNvSpPr/>
          <p:nvPr/>
        </p:nvSpPr>
        <p:spPr>
          <a:xfrm>
            <a:off x="3855380" y="8188405"/>
            <a:ext cx="3311431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HEPATITIS B</a:t>
            </a:r>
          </a:p>
          <a:p>
            <a:r>
              <a:rPr lang="en-US" sz="1100" dirty="0" smtClean="0"/>
              <a:t>Asian Americans are at higher risk for Hepatitis B, but many who are infected do not know it</a:t>
            </a:r>
            <a:r>
              <a:rPr lang="en-US" sz="1100" baseline="30000" dirty="0"/>
              <a:t>3</a:t>
            </a:r>
            <a:endParaRPr lang="en-US" sz="1100" baseline="30000" dirty="0" smtClean="0"/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b="1" dirty="0" smtClean="0"/>
              <a:t>19%</a:t>
            </a:r>
            <a:r>
              <a:rPr lang="en-US" sz="1100" dirty="0" smtClean="0"/>
              <a:t> of respondents have </a:t>
            </a:r>
            <a:r>
              <a:rPr lang="en-US" sz="1100" b="1" dirty="0" smtClean="0"/>
              <a:t>never </a:t>
            </a:r>
            <a:r>
              <a:rPr lang="en-US" sz="1100" dirty="0" smtClean="0"/>
              <a:t>been </a:t>
            </a:r>
            <a:r>
              <a:rPr lang="en-US" sz="1100" dirty="0"/>
              <a:t>screened </a:t>
            </a:r>
            <a:r>
              <a:rPr lang="en-US" sz="1100" dirty="0" smtClean="0"/>
              <a:t>for </a:t>
            </a:r>
            <a:r>
              <a:rPr lang="en-US" sz="1100" dirty="0"/>
              <a:t>H</a:t>
            </a:r>
            <a:r>
              <a:rPr lang="en-US" sz="1100" dirty="0" smtClean="0"/>
              <a:t>epatitis B</a:t>
            </a:r>
            <a:endParaRPr lang="en-US" sz="1100" dirty="0" smtClean="0"/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dirty="0" smtClean="0"/>
              <a:t>9% are not sure if they have ever been screened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103322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" y="7315200"/>
            <a:ext cx="7310203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7" name="Rectangle 96"/>
          <p:cNvSpPr/>
          <p:nvPr/>
        </p:nvSpPr>
        <p:spPr>
          <a:xfrm>
            <a:off x="2667000" y="7358390"/>
            <a:ext cx="208459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b="1" dirty="0" smtClean="0"/>
              <a:t>SOCIAL ENVIRONMENT</a:t>
            </a:r>
            <a:endParaRPr lang="en-US" sz="1100" b="1" dirty="0"/>
          </a:p>
        </p:txBody>
      </p:sp>
      <p:grpSp>
        <p:nvGrpSpPr>
          <p:cNvPr id="138" name="Group 137"/>
          <p:cNvGrpSpPr/>
          <p:nvPr/>
        </p:nvGrpSpPr>
        <p:grpSpPr>
          <a:xfrm>
            <a:off x="3733800" y="216162"/>
            <a:ext cx="3429000" cy="850638"/>
            <a:chOff x="-279055" y="1002775"/>
            <a:chExt cx="3429000" cy="850638"/>
          </a:xfrm>
        </p:grpSpPr>
        <p:sp>
          <p:nvSpPr>
            <p:cNvPr id="139" name="Rectangle 138"/>
            <p:cNvSpPr/>
            <p:nvPr/>
          </p:nvSpPr>
          <p:spPr>
            <a:xfrm>
              <a:off x="-279055" y="1002775"/>
              <a:ext cx="3066159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 smtClean="0"/>
                <a:t>SEASONAL FLU VACCINE</a:t>
              </a:r>
              <a:endParaRPr lang="en-US" sz="1100" dirty="0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-279055" y="1253249"/>
              <a:ext cx="3429000" cy="60016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dirty="0" smtClean="0"/>
                <a:t>About 46% of Pakistani CHNRA respondents received the flu </a:t>
              </a:r>
              <a:r>
                <a:rPr lang="en-US" sz="1100" dirty="0"/>
                <a:t>vaccine in the past </a:t>
              </a:r>
              <a:r>
                <a:rPr lang="en-US" sz="1100" dirty="0" smtClean="0"/>
                <a:t>year, compared to 56% of all New Yorkers</a:t>
              </a:r>
              <a:r>
                <a:rPr lang="en-US" sz="1100" baseline="30000" dirty="0"/>
                <a:t>2</a:t>
              </a:r>
            </a:p>
          </p:txBody>
        </p:sp>
      </p:grpSp>
      <p:cxnSp>
        <p:nvCxnSpPr>
          <p:cNvPr id="46" name="Straight Connector 45"/>
          <p:cNvCxnSpPr/>
          <p:nvPr/>
        </p:nvCxnSpPr>
        <p:spPr>
          <a:xfrm>
            <a:off x="210441" y="2286000"/>
            <a:ext cx="34227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43866" y="4770302"/>
            <a:ext cx="34227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795040" y="3124200"/>
            <a:ext cx="3367760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210441" y="334935"/>
            <a:ext cx="3557391" cy="2062775"/>
            <a:chOff x="134241" y="213434"/>
            <a:chExt cx="3557391" cy="1728484"/>
          </a:xfrm>
        </p:grpSpPr>
        <p:grpSp>
          <p:nvGrpSpPr>
            <p:cNvPr id="39" name="Group 38"/>
            <p:cNvGrpSpPr/>
            <p:nvPr/>
          </p:nvGrpSpPr>
          <p:grpSpPr>
            <a:xfrm>
              <a:off x="872516" y="213434"/>
              <a:ext cx="2819116" cy="1728484"/>
              <a:chOff x="4589258" y="1932945"/>
              <a:chExt cx="2658139" cy="1728484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4929660" y="1932945"/>
                <a:ext cx="2317737" cy="17284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indent="-171450">
                  <a:buFont typeface="Arial" pitchFamily="34" charset="0"/>
                  <a:buChar char="•"/>
                </a:pPr>
                <a:r>
                  <a:rPr lang="en-US" sz="1100" b="1" dirty="0" smtClean="0"/>
                  <a:t>7% of Pakistani CHRNA respondents are </a:t>
                </a:r>
                <a:r>
                  <a:rPr lang="en-US" sz="1100" b="1" dirty="0"/>
                  <a:t>current</a:t>
                </a:r>
                <a:r>
                  <a:rPr lang="en-US" sz="1100" dirty="0"/>
                  <a:t> </a:t>
                </a:r>
                <a:r>
                  <a:rPr lang="en-US" sz="1100" b="1" dirty="0"/>
                  <a:t>smokers</a:t>
                </a:r>
              </a:p>
              <a:p>
                <a:pPr marL="171450" indent="-171450">
                  <a:buFont typeface="Arial" pitchFamily="34" charset="0"/>
                  <a:buChar char="•"/>
                </a:pPr>
                <a:r>
                  <a:rPr lang="en-US" sz="1100" dirty="0" smtClean="0"/>
                  <a:t>16% of respondents have used other tobacco products</a:t>
                </a:r>
              </a:p>
              <a:p>
                <a:pPr marL="171450" indent="-171450" algn="just">
                  <a:buFont typeface="Arial" pitchFamily="34" charset="0"/>
                  <a:buChar char="•"/>
                </a:pPr>
                <a:r>
                  <a:rPr lang="en-US" sz="1100" dirty="0" smtClean="0"/>
                  <a:t>Of these, 47% use </a:t>
                </a:r>
                <a:r>
                  <a:rPr lang="en-US" sz="1100" dirty="0" err="1" smtClean="0"/>
                  <a:t>paan</a:t>
                </a:r>
                <a:r>
                  <a:rPr lang="en-US" sz="1100" dirty="0" smtClean="0"/>
                  <a:t> some days</a:t>
                </a:r>
              </a:p>
              <a:p>
                <a:pPr marL="171450" indent="-171450" algn="just">
                  <a:buFont typeface="Arial" pitchFamily="34" charset="0"/>
                  <a:buChar char="•"/>
                </a:pPr>
                <a:r>
                  <a:rPr lang="en-US" sz="1100" dirty="0" smtClean="0"/>
                  <a:t>14% </a:t>
                </a:r>
                <a:r>
                  <a:rPr lang="en-US" sz="1100" dirty="0"/>
                  <a:t>of men are current </a:t>
                </a:r>
                <a:r>
                  <a:rPr lang="en-US" sz="1100" dirty="0" smtClean="0"/>
                  <a:t>smokers; which is lower than the 20% of current </a:t>
                </a:r>
                <a:r>
                  <a:rPr lang="en-US" sz="1100" dirty="0"/>
                  <a:t>male smokers in New </a:t>
                </a:r>
                <a:r>
                  <a:rPr lang="en-US" sz="1100" dirty="0" smtClean="0"/>
                  <a:t> York</a:t>
                </a:r>
                <a:r>
                  <a:rPr lang="en-US" sz="1100" baseline="30000" dirty="0" smtClean="0"/>
                  <a:t>2</a:t>
                </a:r>
                <a:endParaRPr lang="en-US" sz="1100" baseline="30000" dirty="0" smtClean="0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589258" y="2527994"/>
                <a:ext cx="1037329" cy="2462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endParaRPr lang="en-US" sz="1000" b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57" name="Rectangle 56"/>
            <p:cNvSpPr/>
            <p:nvPr/>
          </p:nvSpPr>
          <p:spPr>
            <a:xfrm>
              <a:off x="134241" y="213434"/>
              <a:ext cx="3066159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 smtClean="0"/>
                <a:t>SMOKING</a:t>
              </a:r>
              <a:endParaRPr lang="en-US" sz="1100" dirty="0"/>
            </a:p>
          </p:txBody>
        </p:sp>
      </p:grpSp>
      <p:cxnSp>
        <p:nvCxnSpPr>
          <p:cNvPr id="65" name="Straight Connector 64"/>
          <p:cNvCxnSpPr/>
          <p:nvPr/>
        </p:nvCxnSpPr>
        <p:spPr>
          <a:xfrm>
            <a:off x="0" y="7315200"/>
            <a:ext cx="73089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/>
          <p:cNvGrpSpPr/>
          <p:nvPr/>
        </p:nvGrpSpPr>
        <p:grpSpPr>
          <a:xfrm>
            <a:off x="68064" y="7620000"/>
            <a:ext cx="3394968" cy="2330245"/>
            <a:chOff x="3657600" y="5812246"/>
            <a:chExt cx="3394968" cy="2330245"/>
          </a:xfrm>
        </p:grpSpPr>
        <p:sp>
          <p:nvSpPr>
            <p:cNvPr id="63" name="Rectangle 62"/>
            <p:cNvSpPr/>
            <p:nvPr/>
          </p:nvSpPr>
          <p:spPr>
            <a:xfrm>
              <a:off x="3657600" y="5849556"/>
              <a:ext cx="3394968" cy="22929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00" b="1" dirty="0" smtClean="0"/>
                <a:t>NEIGHBORHOOD</a:t>
              </a:r>
            </a:p>
            <a:p>
              <a:pPr algn="just"/>
              <a:endParaRPr lang="en-US" sz="1100" dirty="0" smtClean="0"/>
            </a:p>
            <a:p>
              <a:pPr algn="just"/>
              <a:endParaRPr lang="en-US" sz="1100" dirty="0" smtClean="0"/>
            </a:p>
            <a:p>
              <a:pPr algn="just"/>
              <a:endParaRPr lang="en-US" sz="1100" dirty="0" smtClean="0"/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b="1" dirty="0" smtClean="0"/>
                <a:t>85% </a:t>
              </a:r>
              <a:r>
                <a:rPr lang="en-US" sz="1100" dirty="0"/>
                <a:t>of </a:t>
              </a:r>
              <a:r>
                <a:rPr lang="en-US" sz="1100" dirty="0" smtClean="0"/>
                <a:t>Pakistani </a:t>
              </a:r>
              <a:r>
                <a:rPr lang="en-US" sz="1100" dirty="0"/>
                <a:t>CHRNA respondents believe people in their neighborhood are </a:t>
              </a:r>
              <a:r>
                <a:rPr lang="en-US" sz="1100" b="1" dirty="0"/>
                <a:t>trustful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b="1" dirty="0" smtClean="0"/>
                <a:t>89%</a:t>
              </a:r>
              <a:r>
                <a:rPr lang="en-US" sz="1100" dirty="0" smtClean="0"/>
                <a:t> </a:t>
              </a:r>
              <a:r>
                <a:rPr lang="en-US" sz="1100" dirty="0"/>
                <a:t>believe people in their neighborhood </a:t>
              </a:r>
              <a:r>
                <a:rPr lang="en-US" sz="1100" b="1" dirty="0"/>
                <a:t>get along well together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b="1" dirty="0" smtClean="0"/>
                <a:t>86%</a:t>
              </a:r>
              <a:r>
                <a:rPr lang="en-US" sz="1100" dirty="0" smtClean="0"/>
                <a:t> </a:t>
              </a:r>
              <a:r>
                <a:rPr lang="en-US" sz="1100" dirty="0"/>
                <a:t>believe their neighbors </a:t>
              </a:r>
              <a:r>
                <a:rPr lang="en-US" sz="1100" b="1" dirty="0"/>
                <a:t>look out for each other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r>
                <a:rPr lang="en-US" sz="1100" b="1" dirty="0" smtClean="0"/>
                <a:t>83%</a:t>
              </a:r>
              <a:r>
                <a:rPr lang="en-US" sz="1100" dirty="0" smtClean="0"/>
                <a:t> </a:t>
              </a:r>
              <a:r>
                <a:rPr lang="en-US" sz="1100" dirty="0"/>
                <a:t>believe that their neighbors would </a:t>
              </a:r>
              <a:r>
                <a:rPr lang="en-US" sz="1100" b="1" dirty="0"/>
                <a:t>offer assistance in the event of an emergency</a:t>
              </a:r>
            </a:p>
            <a:p>
              <a:pPr marL="171450" indent="-171450" algn="just">
                <a:buFont typeface="Arial" pitchFamily="34" charset="0"/>
                <a:buChar char="•"/>
              </a:pPr>
              <a:endParaRPr lang="en-US" sz="1100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 rotWithShape="1"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92" r="1"/>
            <a:stretch/>
          </p:blipFill>
          <p:spPr bwMode="auto">
            <a:xfrm>
              <a:off x="5144207" y="5812246"/>
              <a:ext cx="1184275" cy="6469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1" name="Rectangle 70"/>
          <p:cNvSpPr/>
          <p:nvPr/>
        </p:nvSpPr>
        <p:spPr>
          <a:xfrm>
            <a:off x="189015" y="4921478"/>
            <a:ext cx="3274017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TUBERCULOSIS</a:t>
            </a:r>
          </a:p>
          <a:p>
            <a:endParaRPr lang="en-US" sz="400" b="1" dirty="0" smtClean="0"/>
          </a:p>
          <a:p>
            <a:pPr algn="just"/>
            <a:r>
              <a:rPr lang="en-US" sz="1100" dirty="0" smtClean="0"/>
              <a:t>Approximately 74% </a:t>
            </a:r>
            <a:r>
              <a:rPr lang="en-US" sz="1100" dirty="0"/>
              <a:t>of </a:t>
            </a:r>
            <a:r>
              <a:rPr lang="en-US" sz="1100" dirty="0" smtClean="0"/>
              <a:t>respondents have previously had a tuberculosis (TB) test.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dirty="0"/>
              <a:t>1</a:t>
            </a:r>
            <a:r>
              <a:rPr lang="en-US" sz="1100" dirty="0" smtClean="0"/>
              <a:t>% were </a:t>
            </a:r>
            <a:r>
              <a:rPr lang="en-US" sz="1100" dirty="0"/>
              <a:t>told by a health care provider that they </a:t>
            </a:r>
            <a:r>
              <a:rPr lang="en-US" sz="1100" dirty="0" smtClean="0"/>
              <a:t>have the TB infection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189015" y="6019800"/>
            <a:ext cx="3422724" cy="0"/>
          </a:xfrm>
          <a:prstGeom prst="line">
            <a:avLst/>
          </a:prstGeom>
          <a:ln w="19050">
            <a:solidFill>
              <a:srgbClr val="3070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3"/>
          <p:cNvGrpSpPr/>
          <p:nvPr/>
        </p:nvGrpSpPr>
        <p:grpSpPr>
          <a:xfrm>
            <a:off x="3727281" y="3200400"/>
            <a:ext cx="3816519" cy="3975312"/>
            <a:chOff x="150444" y="2702004"/>
            <a:chExt cx="3816519" cy="3351734"/>
          </a:xfrm>
        </p:grpSpPr>
        <p:sp>
          <p:nvSpPr>
            <p:cNvPr id="144" name="Rectangle 143"/>
            <p:cNvSpPr/>
            <p:nvPr/>
          </p:nvSpPr>
          <p:spPr>
            <a:xfrm>
              <a:off x="152400" y="2702004"/>
              <a:ext cx="3814563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100" b="1" dirty="0" smtClean="0"/>
                <a:t>NOT MEETING SLEEP RECOMMENDATIONS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190995" y="2948731"/>
              <a:ext cx="3318768" cy="1076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en-US" sz="1100" dirty="0" smtClean="0"/>
                <a:t>Sleep supports healthy brain function to ensure good mental and physical health. A lack of adequate sleep can impact how well a person thinks, works, learns, or gets along with others.</a:t>
              </a:r>
              <a:r>
                <a:rPr lang="en-US" sz="1100" baseline="30000" dirty="0" smtClean="0"/>
                <a:t>4</a:t>
              </a:r>
              <a:r>
                <a:rPr lang="en-US" sz="1100" dirty="0" smtClean="0"/>
                <a:t> Only 46% of Pakistani CHRNA respondents reported getting the recommended number of hours of sleep.</a:t>
              </a:r>
              <a:endParaRPr lang="en-US" sz="1100" dirty="0"/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150444" y="4222283"/>
              <a:ext cx="1454109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n-US" sz="1100" dirty="0" smtClean="0">
                  <a:sym typeface="Wingdings" pitchFamily="2" charset="2"/>
                </a:rPr>
                <a:t>7-9 hours is the </a:t>
              </a:r>
              <a:r>
                <a:rPr lang="en-US" sz="1100" b="1" dirty="0" smtClean="0"/>
                <a:t>recommended</a:t>
              </a:r>
              <a:r>
                <a:rPr lang="en-US" sz="1100" dirty="0" smtClean="0"/>
                <a:t> amount for healthy adults</a:t>
              </a:r>
              <a:endParaRPr lang="en-US" sz="1100" dirty="0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152400" y="5547717"/>
              <a:ext cx="3200400" cy="5060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n-US" sz="1100" dirty="0" smtClean="0"/>
                <a:t>31% </a:t>
              </a:r>
              <a:r>
                <a:rPr lang="en-US" sz="1100" dirty="0" smtClean="0"/>
                <a:t>of respondents reported </a:t>
              </a:r>
              <a:r>
                <a:rPr lang="en-US" sz="1100" b="1" dirty="0" smtClean="0"/>
                <a:t>unintentionally</a:t>
              </a:r>
              <a:r>
                <a:rPr lang="en-US" sz="1100" dirty="0" smtClean="0"/>
                <a:t> </a:t>
              </a:r>
              <a:r>
                <a:rPr lang="en-US" sz="1100" b="1" dirty="0" smtClean="0"/>
                <a:t>falling</a:t>
              </a:r>
              <a:r>
                <a:rPr lang="en-US" sz="1100" dirty="0" smtClean="0"/>
                <a:t> </a:t>
              </a:r>
              <a:r>
                <a:rPr lang="en-US" sz="1100" b="1" dirty="0" smtClean="0"/>
                <a:t>asleep</a:t>
              </a:r>
              <a:r>
                <a:rPr lang="en-US" sz="1100" dirty="0" smtClean="0"/>
                <a:t> during the day at least 1 day in the past 30 days</a:t>
              </a:r>
              <a:endParaRPr lang="en-US" sz="1100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3505199" y="7620000"/>
            <a:ext cx="3789490" cy="1739547"/>
            <a:chOff x="-37469" y="7620000"/>
            <a:chExt cx="3789490" cy="1739547"/>
          </a:xfrm>
        </p:grpSpPr>
        <p:grpSp>
          <p:nvGrpSpPr>
            <p:cNvPr id="62" name="Group 61"/>
            <p:cNvGrpSpPr/>
            <p:nvPr/>
          </p:nvGrpSpPr>
          <p:grpSpPr>
            <a:xfrm>
              <a:off x="-37469" y="7620000"/>
              <a:ext cx="3789490" cy="1739547"/>
              <a:chOff x="-1837891" y="6094765"/>
              <a:chExt cx="3789490" cy="1739547"/>
            </a:xfrm>
          </p:grpSpPr>
          <p:graphicFrame>
            <p:nvGraphicFramePr>
              <p:cNvPr id="66" name="Chart 65"/>
              <p:cNvGraphicFramePr/>
              <p:nvPr>
                <p:extLst>
                  <p:ext uri="{D42A27DB-BD31-4B8C-83A1-F6EECF244321}">
                    <p14:modId xmlns:p14="http://schemas.microsoft.com/office/powerpoint/2010/main" val="2792897535"/>
                  </p:ext>
                </p:extLst>
              </p:nvPr>
            </p:nvGraphicFramePr>
            <p:xfrm>
              <a:off x="-58904" y="6432679"/>
              <a:ext cx="1553454" cy="1401633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grpSp>
            <p:nvGrpSpPr>
              <p:cNvPr id="67" name="Group 66"/>
              <p:cNvGrpSpPr/>
              <p:nvPr/>
            </p:nvGrpSpPr>
            <p:grpSpPr>
              <a:xfrm>
                <a:off x="-1837891" y="6094765"/>
                <a:ext cx="3789490" cy="1735723"/>
                <a:chOff x="-1687217" y="513115"/>
                <a:chExt cx="3789490" cy="1735723"/>
              </a:xfrm>
            </p:grpSpPr>
            <p:grpSp>
              <p:nvGrpSpPr>
                <p:cNvPr id="72" name="Group 71"/>
                <p:cNvGrpSpPr/>
                <p:nvPr/>
              </p:nvGrpSpPr>
              <p:grpSpPr>
                <a:xfrm>
                  <a:off x="-1687217" y="513115"/>
                  <a:ext cx="3427444" cy="1735723"/>
                  <a:chOff x="-4887872" y="2117158"/>
                  <a:chExt cx="3200400" cy="1735723"/>
                </a:xfrm>
              </p:grpSpPr>
              <p:sp>
                <p:nvSpPr>
                  <p:cNvPr id="76" name="Rectangle 75"/>
                  <p:cNvSpPr/>
                  <p:nvPr/>
                </p:nvSpPr>
                <p:spPr>
                  <a:xfrm>
                    <a:off x="-4887872" y="2117158"/>
                    <a:ext cx="3200400" cy="26161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sz="1100" b="1" dirty="0" smtClean="0"/>
                      <a:t>RELIGIOSITY</a:t>
                    </a:r>
                  </a:p>
                </p:txBody>
              </p:sp>
              <p:sp>
                <p:nvSpPr>
                  <p:cNvPr id="77" name="Rectangle 76"/>
                  <p:cNvSpPr/>
                  <p:nvPr/>
                </p:nvSpPr>
                <p:spPr>
                  <a:xfrm>
                    <a:off x="-4855348" y="2406331"/>
                    <a:ext cx="1425508" cy="1446550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marL="171450" indent="-171450">
                      <a:buFont typeface="Arial" pitchFamily="34" charset="0"/>
                      <a:buChar char="•"/>
                    </a:pPr>
                    <a:r>
                      <a:rPr lang="en-US" sz="1100" dirty="0" smtClean="0"/>
                      <a:t>Among religious Pakistani CHRNA respondents, 66% go to their house of worship at least once per month</a:t>
                    </a:r>
                  </a:p>
                  <a:p>
                    <a:pPr marL="171450" indent="-171450" algn="just">
                      <a:buFont typeface="Arial" pitchFamily="34" charset="0"/>
                      <a:buChar char="•"/>
                    </a:pPr>
                    <a:r>
                      <a:rPr lang="en-US" sz="1100" dirty="0" smtClean="0"/>
                      <a:t>90% pray at least once per day</a:t>
                    </a:r>
                    <a:endParaRPr lang="en-US" sz="1100" dirty="0"/>
                  </a:p>
                </p:txBody>
              </p:sp>
            </p:grpSp>
            <p:grpSp>
              <p:nvGrpSpPr>
                <p:cNvPr id="73" name="Group 72"/>
                <p:cNvGrpSpPr/>
                <p:nvPr/>
              </p:nvGrpSpPr>
              <p:grpSpPr>
                <a:xfrm>
                  <a:off x="-182582" y="729138"/>
                  <a:ext cx="2284855" cy="713839"/>
                  <a:chOff x="992124" y="1447203"/>
                  <a:chExt cx="2284855" cy="713839"/>
                </a:xfrm>
              </p:grpSpPr>
              <p:sp>
                <p:nvSpPr>
                  <p:cNvPr id="74" name="Rectangle 73"/>
                  <p:cNvSpPr/>
                  <p:nvPr/>
                </p:nvSpPr>
                <p:spPr>
                  <a:xfrm>
                    <a:off x="2400047" y="1730155"/>
                    <a:ext cx="876932" cy="43088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en-US" sz="1100" b="1" dirty="0"/>
                      <a:t>Hinduism </a:t>
                    </a:r>
                    <a:r>
                      <a:rPr lang="en-US" sz="1100" b="1" dirty="0" smtClean="0"/>
                      <a:t>1%</a:t>
                    </a:r>
                    <a:endParaRPr lang="en-US" sz="1100" dirty="0"/>
                  </a:p>
                </p:txBody>
              </p:sp>
              <p:sp>
                <p:nvSpPr>
                  <p:cNvPr id="75" name="Rectangle 74"/>
                  <p:cNvSpPr/>
                  <p:nvPr/>
                </p:nvSpPr>
                <p:spPr>
                  <a:xfrm>
                    <a:off x="992124" y="1447203"/>
                    <a:ext cx="876932" cy="430887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pPr algn="ctr"/>
                    <a:r>
                      <a:rPr lang="en-US" sz="1100" b="1" dirty="0" smtClean="0"/>
                      <a:t>Islam </a:t>
                    </a:r>
                  </a:p>
                  <a:p>
                    <a:pPr algn="ctr"/>
                    <a:r>
                      <a:rPr lang="en-US" sz="1100" b="1" dirty="0" smtClean="0"/>
                      <a:t>98%</a:t>
                    </a:r>
                    <a:endParaRPr lang="en-US" sz="1100" dirty="0"/>
                  </a:p>
                </p:txBody>
              </p:sp>
            </p:grpSp>
          </p:grpSp>
        </p:grpSp>
        <p:sp>
          <p:nvSpPr>
            <p:cNvPr id="64" name="Rectangle 63"/>
            <p:cNvSpPr/>
            <p:nvPr/>
          </p:nvSpPr>
          <p:spPr>
            <a:xfrm>
              <a:off x="2541181" y="7620000"/>
              <a:ext cx="1010023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/>
                <a:t>Christianity</a:t>
              </a:r>
              <a:endParaRPr lang="en-US" sz="1100" b="1" dirty="0" smtClean="0"/>
            </a:p>
            <a:p>
              <a:pPr algn="ctr"/>
              <a:r>
                <a:rPr lang="en-US" sz="1100" b="1" dirty="0"/>
                <a:t>1</a:t>
              </a:r>
              <a:r>
                <a:rPr lang="en-US" sz="1100" b="1" dirty="0" smtClean="0"/>
                <a:t>%</a:t>
              </a:r>
              <a:endParaRPr lang="en-US" sz="1100" dirty="0"/>
            </a:p>
          </p:txBody>
        </p:sp>
      </p:grpSp>
      <p:pic>
        <p:nvPicPr>
          <p:cNvPr id="52" name="Picture 2" descr="http://res.freestockphotos.biz/pictures/16/16158-illustration-of-a-black-and-white-smoking-symbol-pv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1000" y="833685"/>
            <a:ext cx="955942" cy="1010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3" name="Chart 52"/>
          <p:cNvGraphicFramePr/>
          <p:nvPr>
            <p:extLst>
              <p:ext uri="{D42A27DB-BD31-4B8C-83A1-F6EECF244321}">
                <p14:modId xmlns:p14="http://schemas.microsoft.com/office/powerpoint/2010/main" val="2521547207"/>
              </p:ext>
            </p:extLst>
          </p:nvPr>
        </p:nvGraphicFramePr>
        <p:xfrm>
          <a:off x="4598971" y="4654539"/>
          <a:ext cx="2459393" cy="18212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532297416"/>
              </p:ext>
            </p:extLst>
          </p:nvPr>
        </p:nvGraphicFramePr>
        <p:xfrm>
          <a:off x="3993020" y="1100414"/>
          <a:ext cx="2971800" cy="1960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49" name="Rectangle 48"/>
          <p:cNvSpPr/>
          <p:nvPr/>
        </p:nvSpPr>
        <p:spPr>
          <a:xfrm>
            <a:off x="210441" y="2397710"/>
            <a:ext cx="3475233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b="1" dirty="0" smtClean="0"/>
              <a:t>DISCRIMINATION</a:t>
            </a:r>
          </a:p>
          <a:p>
            <a:pPr algn="just"/>
            <a:endParaRPr lang="en-US" sz="400" b="1" dirty="0" smtClean="0"/>
          </a:p>
          <a:p>
            <a:pPr algn="just"/>
            <a:r>
              <a:rPr lang="en-US" sz="1100" dirty="0" smtClean="0"/>
              <a:t>Pakistani CHRNA </a:t>
            </a:r>
            <a:r>
              <a:rPr lang="en-US" sz="1100" dirty="0"/>
              <a:t>respondents were asked about facing discrimination in their day-to-day activities: 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dirty="0" smtClean="0"/>
              <a:t>19% </a:t>
            </a:r>
            <a:r>
              <a:rPr lang="en-US" sz="1100" dirty="0" smtClean="0"/>
              <a:t>reported </a:t>
            </a:r>
            <a:r>
              <a:rPr lang="en-US" sz="1100" dirty="0" smtClean="0"/>
              <a:t>being treated with less respect than other people a few times a  year or more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dirty="0" smtClean="0"/>
              <a:t>21% reported </a:t>
            </a:r>
            <a:r>
              <a:rPr lang="en-US" sz="1100" dirty="0"/>
              <a:t>being treated with less courtesy than other people </a:t>
            </a:r>
            <a:r>
              <a:rPr lang="en-US" sz="1100" dirty="0" smtClean="0"/>
              <a:t>a few times a year or more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dirty="0" smtClean="0"/>
              <a:t>13% reported that other people treat them as if they are not smart a few times a year or more</a:t>
            </a:r>
          </a:p>
          <a:p>
            <a:pPr marL="171450" indent="-171450" algn="just">
              <a:buFont typeface="Arial" pitchFamily="34" charset="0"/>
              <a:buChar char="•"/>
            </a:pPr>
            <a:r>
              <a:rPr lang="en-US" sz="1100" dirty="0" smtClean="0"/>
              <a:t>8% reported they were physically or verbally abused or their property was damaged specifically because of their race or ethnicity</a:t>
            </a:r>
            <a:endParaRPr lang="en-US" sz="1100" dirty="0"/>
          </a:p>
          <a:p>
            <a:pPr algn="just"/>
            <a:endParaRPr lang="en-US" sz="1100" dirty="0"/>
          </a:p>
          <a:p>
            <a:pPr algn="just"/>
            <a:endParaRPr lang="en-US" sz="1100" dirty="0" smtClean="0"/>
          </a:p>
        </p:txBody>
      </p:sp>
      <p:sp>
        <p:nvSpPr>
          <p:cNvPr id="50" name="Rectangle 49"/>
          <p:cNvSpPr/>
          <p:nvPr/>
        </p:nvSpPr>
        <p:spPr>
          <a:xfrm>
            <a:off x="210441" y="6175438"/>
            <a:ext cx="32740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/>
              <a:t>COMMUNICATION</a:t>
            </a:r>
          </a:p>
          <a:p>
            <a:endParaRPr lang="en-US" sz="400" b="1" dirty="0" smtClean="0"/>
          </a:p>
          <a:p>
            <a:pPr algn="just"/>
            <a:r>
              <a:rPr lang="en-US" sz="1100" dirty="0" smtClean="0"/>
              <a:t>12% of Pakistani CHRNA respondents do not have Internet at home</a:t>
            </a:r>
          </a:p>
          <a:p>
            <a:pPr algn="just"/>
            <a:r>
              <a:rPr lang="en-US" sz="1100" dirty="0" smtClean="0"/>
              <a:t>7% of respondents do not have a cell phone</a:t>
            </a:r>
          </a:p>
        </p:txBody>
      </p:sp>
    </p:spTree>
    <p:extLst>
      <p:ext uri="{BB962C8B-B14F-4D97-AF65-F5344CB8AC3E}">
        <p14:creationId xmlns:p14="http://schemas.microsoft.com/office/powerpoint/2010/main" val="220137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9962" y="152400"/>
            <a:ext cx="7179038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/>
              <a:t>CONCLUSION</a:t>
            </a:r>
            <a:endParaRPr lang="en-US" sz="1200" b="1" dirty="0" smtClean="0"/>
          </a:p>
          <a:p>
            <a:pPr algn="just"/>
            <a:r>
              <a:rPr lang="en-US" sz="1200" dirty="0" smtClean="0"/>
              <a:t>The Pakistani CHRNA </a:t>
            </a:r>
            <a:r>
              <a:rPr lang="en-US" sz="1200" dirty="0"/>
              <a:t>results are aligned with the public health literature which indicates that significant health disparities exist in Asian American </a:t>
            </a:r>
            <a:r>
              <a:rPr lang="en-US" sz="1200" dirty="0" smtClean="0"/>
              <a:t>subgroups. High </a:t>
            </a:r>
            <a:r>
              <a:rPr lang="en-US" sz="1200" dirty="0"/>
              <a:t>rates of poverty were noted in the Pakistani </a:t>
            </a:r>
            <a:r>
              <a:rPr lang="en-US" sz="1200" dirty="0" smtClean="0"/>
              <a:t>community</a:t>
            </a:r>
            <a:r>
              <a:rPr lang="en-US" sz="1200" dirty="0"/>
              <a:t>. Rates of certain types of health screenings for colon cancer and </a:t>
            </a:r>
            <a:r>
              <a:rPr lang="en-US" sz="1200" dirty="0" smtClean="0"/>
              <a:t>cervical cancer were </a:t>
            </a:r>
            <a:r>
              <a:rPr lang="en-US" sz="1200" dirty="0"/>
              <a:t>relatively low in the </a:t>
            </a:r>
            <a:r>
              <a:rPr lang="en-US" sz="1200" dirty="0" smtClean="0"/>
              <a:t>Pakistani </a:t>
            </a:r>
            <a:r>
              <a:rPr lang="en-US" sz="1200" dirty="0"/>
              <a:t>population surveyed compared to New Yorkers in </a:t>
            </a:r>
            <a:r>
              <a:rPr lang="en-US" sz="1200" dirty="0" smtClean="0"/>
              <a:t>general. </a:t>
            </a:r>
            <a:r>
              <a:rPr lang="en-US" sz="1200" dirty="0"/>
              <a:t>In addition, the findings also suggest high rates of diabetes in the </a:t>
            </a:r>
            <a:r>
              <a:rPr lang="en-US" sz="1200" dirty="0" smtClean="0"/>
              <a:t>Pakistani </a:t>
            </a:r>
            <a:r>
              <a:rPr lang="en-US" sz="1200" dirty="0"/>
              <a:t>population </a:t>
            </a:r>
            <a:r>
              <a:rPr lang="en-US" sz="1200" dirty="0" smtClean="0"/>
              <a:t>surveyed </a:t>
            </a:r>
            <a:r>
              <a:rPr lang="en-US" sz="1200" dirty="0"/>
              <a:t>compared to New Yorkers in general. </a:t>
            </a:r>
          </a:p>
          <a:p>
            <a:pPr algn="just"/>
            <a:endParaRPr lang="en-US" sz="1200" b="1" dirty="0" smtClean="0"/>
          </a:p>
          <a:p>
            <a:pPr algn="just"/>
            <a:r>
              <a:rPr lang="en-US" sz="1200" b="1" dirty="0" smtClean="0"/>
              <a:t>Health Promotion </a:t>
            </a:r>
          </a:p>
          <a:p>
            <a:pPr algn="just"/>
            <a:r>
              <a:rPr lang="en-US" sz="1200" dirty="0" smtClean="0"/>
              <a:t>Developing community-based health promotion and preventive healthcare (such as screening activities) in partnerships with Pakistani-serving community-based organizations is essential to improving the health and well-being of the Pakistani community.</a:t>
            </a:r>
            <a:endParaRPr lang="en-US" sz="12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607" y="6096000"/>
            <a:ext cx="1675576" cy="1957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599" y="6998562"/>
            <a:ext cx="3176741" cy="584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000" y="6476918"/>
            <a:ext cx="1759568" cy="1759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ounded Rectangle 13"/>
          <p:cNvSpPr/>
          <p:nvPr/>
        </p:nvSpPr>
        <p:spPr>
          <a:xfrm>
            <a:off x="205778" y="8350709"/>
            <a:ext cx="3832822" cy="1447800"/>
          </a:xfrm>
          <a:prstGeom prst="roundRect">
            <a:avLst>
              <a:gd name="adj" fmla="val 9477"/>
            </a:avLst>
          </a:prstGeom>
          <a:solidFill>
            <a:srgbClr val="58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z="1100" b="1" dirty="0">
                <a:latin typeface="Arial" pitchFamily="34" charset="0"/>
                <a:cs typeface="Arial" pitchFamily="34" charset="0"/>
              </a:rPr>
              <a:t>more </a:t>
            </a:r>
            <a:r>
              <a:rPr lang="en-US" sz="1100" b="1" dirty="0" smtClean="0">
                <a:latin typeface="Arial" pitchFamily="34" charset="0"/>
                <a:cs typeface="Arial" pitchFamily="34" charset="0"/>
              </a:rPr>
              <a:t>information about this project, please contact:</a:t>
            </a:r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Catlin </a:t>
            </a:r>
            <a:r>
              <a:rPr lang="en-US" sz="1100" dirty="0">
                <a:latin typeface="Arial" pitchFamily="34" charset="0"/>
                <a:cs typeface="Arial" pitchFamily="34" charset="0"/>
              </a:rPr>
              <a:t>Rideout, MPH</a:t>
            </a:r>
            <a:br>
              <a:rPr lang="en-US" sz="1100" dirty="0">
                <a:latin typeface="Arial" pitchFamily="34" charset="0"/>
                <a:cs typeface="Arial" pitchFamily="34" charset="0"/>
              </a:rPr>
            </a:br>
            <a:r>
              <a:rPr lang="en-US" sz="1100" dirty="0">
                <a:latin typeface="Arial" pitchFamily="34" charset="0"/>
                <a:cs typeface="Arial" pitchFamily="34" charset="0"/>
              </a:rPr>
              <a:t>Program 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Manager </a:t>
            </a:r>
            <a:endParaRPr lang="en-US" sz="1100" dirty="0">
              <a:latin typeface="Arial" pitchFamily="34" charset="0"/>
              <a:cs typeface="Arial" pitchFamily="34" charset="0"/>
            </a:endParaRPr>
          </a:p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Center for the Study of Asian American Health</a:t>
            </a:r>
          </a:p>
          <a:p>
            <a:r>
              <a:rPr lang="en-US" sz="1100" b="1" u="sng" dirty="0" smtClean="0">
                <a:latin typeface="Arial" pitchFamily="34" charset="0"/>
                <a:cs typeface="Arial" pitchFamily="34" charset="0"/>
                <a:hlinkClick r:id="rId5"/>
              </a:rPr>
              <a:t>catlin.rideout@nyumc.org</a:t>
            </a:r>
            <a:endParaRPr lang="en-US" sz="1100" b="1" u="sng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212-263-7869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314887" y="5158264"/>
            <a:ext cx="457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/>
              <a:t>The </a:t>
            </a:r>
            <a:r>
              <a:rPr lang="en-US" sz="1200" dirty="0" smtClean="0"/>
              <a:t>mission of the NYU Center </a:t>
            </a:r>
            <a:r>
              <a:rPr lang="en-US" sz="1200" dirty="0"/>
              <a:t>for the Study of Asian American Health </a:t>
            </a:r>
            <a:r>
              <a:rPr lang="en-US" sz="1200" dirty="0" smtClean="0"/>
              <a:t>(CSAAH</a:t>
            </a:r>
            <a:r>
              <a:rPr lang="en-US" sz="1200" dirty="0"/>
              <a:t>)  is to identify health priorities and reduce health disparities in the Asian American community through research, training and partnership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409887" y="4876800"/>
            <a:ext cx="2062224" cy="1084146"/>
            <a:chOff x="6395976" y="7475570"/>
            <a:chExt cx="2062224" cy="1084146"/>
          </a:xfrm>
        </p:grpSpPr>
        <p:pic>
          <p:nvPicPr>
            <p:cNvPr id="17" name="Picture 9" descr="J:\CSAAH\Promotional Materials\Graphics\Logos\CSAAHlogo2014_UPDATED.jpg"/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664" t="22897" r="4476" b="10658"/>
            <a:stretch/>
          </p:blipFill>
          <p:spPr bwMode="auto">
            <a:xfrm>
              <a:off x="6395976" y="7475570"/>
              <a:ext cx="1833624" cy="10588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Rectangle 17"/>
            <p:cNvSpPr/>
            <p:nvPr/>
          </p:nvSpPr>
          <p:spPr>
            <a:xfrm>
              <a:off x="6515100" y="8305800"/>
              <a:ext cx="1943100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050" dirty="0">
                  <a:solidFill>
                    <a:srgbClr val="C00000"/>
                  </a:solidFill>
                </a:rPr>
                <a:t>med.nyu.edu/</a:t>
              </a:r>
              <a:r>
                <a:rPr lang="en-US" sz="1050" dirty="0" err="1">
                  <a:solidFill>
                    <a:srgbClr val="C00000"/>
                  </a:solidFill>
                </a:rPr>
                <a:t>asian</a:t>
              </a:r>
              <a:r>
                <a:rPr lang="en-US" sz="1050" dirty="0">
                  <a:solidFill>
                    <a:srgbClr val="C00000"/>
                  </a:solidFill>
                </a:rPr>
                <a:t>-health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56005" y="2590800"/>
            <a:ext cx="6858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latin typeface="Arial"/>
                <a:cs typeface="Arial"/>
              </a:rPr>
              <a:t>Citations: </a:t>
            </a:r>
          </a:p>
          <a:p>
            <a:r>
              <a:rPr lang="en-US" sz="1000" i="1" dirty="0" smtClean="0">
                <a:latin typeface="Arial"/>
                <a:cs typeface="Arial"/>
              </a:rPr>
              <a:t>1. Asian American Federation, “Asian Americans in NYC, April 2013</a:t>
            </a:r>
          </a:p>
          <a:p>
            <a:r>
              <a:rPr lang="en-US" sz="1000" i="1" dirty="0" smtClean="0">
                <a:latin typeface="Arial"/>
                <a:cs typeface="Arial"/>
              </a:rPr>
              <a:t>2. New </a:t>
            </a:r>
            <a:r>
              <a:rPr lang="en-US" sz="1000" i="1" dirty="0">
                <a:latin typeface="Arial"/>
                <a:cs typeface="Arial"/>
              </a:rPr>
              <a:t>York City comparison data derived from the New York City Department of Health and Mental Hygiene’s </a:t>
            </a:r>
            <a:r>
              <a:rPr lang="en-US" sz="1000" i="1" dirty="0" err="1">
                <a:latin typeface="Arial"/>
                <a:cs typeface="Arial"/>
              </a:rPr>
              <a:t>EpiQuery</a:t>
            </a:r>
            <a:r>
              <a:rPr lang="en-US" sz="1000" i="1" dirty="0">
                <a:latin typeface="Arial"/>
                <a:cs typeface="Arial"/>
              </a:rPr>
              <a:t>: NYC Interactive Health, 2013 NYC Community Health Survey data at </a:t>
            </a:r>
            <a:r>
              <a:rPr lang="en-US" sz="1000" i="1" dirty="0">
                <a:latin typeface="Arial"/>
                <a:cs typeface="Arial"/>
                <a:hlinkClick r:id="rId7"/>
              </a:rPr>
              <a:t>http://on.nyc.gov/1Cf1RAt</a:t>
            </a:r>
            <a:r>
              <a:rPr lang="en-US" sz="1000" i="1" dirty="0" smtClean="0">
                <a:latin typeface="Arial"/>
                <a:cs typeface="Arial"/>
              </a:rPr>
              <a:t>.</a:t>
            </a:r>
          </a:p>
          <a:p>
            <a:r>
              <a:rPr lang="en-US" sz="1000" i="1" dirty="0" smtClean="0">
                <a:latin typeface="Arial"/>
                <a:cs typeface="Arial"/>
              </a:rPr>
              <a:t>3. Center </a:t>
            </a:r>
            <a:r>
              <a:rPr lang="en-US" sz="1000" i="1" dirty="0">
                <a:latin typeface="Arial"/>
                <a:cs typeface="Arial"/>
              </a:rPr>
              <a:t>for Disease Control and Prevention. “Asian Americans and Hepatitis B” CDC Features. </a:t>
            </a:r>
            <a:r>
              <a:rPr lang="en-US" sz="1000" i="1" dirty="0">
                <a:latin typeface="Arial"/>
                <a:cs typeface="Arial"/>
                <a:hlinkClick r:id="rId8"/>
              </a:rPr>
              <a:t>http://www.cdc.gov/features/aapihepatitisb/</a:t>
            </a:r>
            <a:r>
              <a:rPr lang="en-US" sz="1000" i="1" dirty="0">
                <a:latin typeface="Arial"/>
                <a:cs typeface="Arial"/>
              </a:rPr>
              <a:t> </a:t>
            </a:r>
            <a:endParaRPr lang="en-US" sz="1000" i="1" dirty="0" smtClean="0">
              <a:latin typeface="Arial"/>
              <a:cs typeface="Arial"/>
            </a:endParaRPr>
          </a:p>
          <a:p>
            <a:r>
              <a:rPr lang="en-US" sz="1000" i="1" dirty="0" smtClean="0">
                <a:latin typeface="Arial"/>
                <a:cs typeface="Arial"/>
              </a:rPr>
              <a:t>4. National </a:t>
            </a:r>
            <a:r>
              <a:rPr lang="en-US" sz="1000" i="1" dirty="0">
                <a:latin typeface="Arial"/>
                <a:cs typeface="Arial"/>
              </a:rPr>
              <a:t>Institute of Health. "Why Is Sleep Important?" NHLBI, NIH. </a:t>
            </a:r>
            <a:r>
              <a:rPr lang="en-US" sz="1000" i="1" dirty="0">
                <a:latin typeface="Arial"/>
                <a:cs typeface="Arial"/>
                <a:hlinkClick r:id="rId9"/>
              </a:rPr>
              <a:t>http://1.usa.gov/1zdBlfa</a:t>
            </a:r>
            <a:r>
              <a:rPr lang="en-US" sz="1000" i="1" dirty="0">
                <a:latin typeface="Arial"/>
                <a:cs typeface="Arial"/>
              </a:rPr>
              <a:t>. </a:t>
            </a:r>
            <a:endParaRPr lang="en-US" sz="1000" i="1" dirty="0" smtClean="0">
              <a:latin typeface="Arial"/>
              <a:cs typeface="Arial"/>
            </a:endParaRPr>
          </a:p>
          <a:p>
            <a:r>
              <a:rPr lang="en-US" sz="1000" i="1" dirty="0" smtClean="0">
                <a:latin typeface="Arial"/>
                <a:cs typeface="Arial"/>
              </a:rPr>
              <a:t>5</a:t>
            </a:r>
            <a:r>
              <a:rPr lang="en-US" sz="1000" i="1" baseline="30000" dirty="0" smtClean="0">
                <a:latin typeface="Arial"/>
                <a:cs typeface="Arial"/>
              </a:rPr>
              <a:t>. </a:t>
            </a:r>
            <a:r>
              <a:rPr lang="en-US" sz="1000" i="1" dirty="0" smtClean="0">
                <a:latin typeface="Arial"/>
                <a:cs typeface="Arial"/>
              </a:rPr>
              <a:t>New </a:t>
            </a:r>
            <a:r>
              <a:rPr lang="en-US" sz="1000" i="1" dirty="0">
                <a:latin typeface="Arial"/>
                <a:cs typeface="Arial"/>
              </a:rPr>
              <a:t>York City comparison data derived from New York City Department of Health and Mental Hygiene’s </a:t>
            </a:r>
            <a:r>
              <a:rPr lang="en-US" sz="1000" i="1" dirty="0" err="1">
                <a:latin typeface="Arial"/>
                <a:cs typeface="Arial"/>
              </a:rPr>
              <a:t>EpiQuery</a:t>
            </a:r>
            <a:r>
              <a:rPr lang="en-US" sz="1000" i="1" dirty="0">
                <a:latin typeface="Arial"/>
                <a:cs typeface="Arial"/>
              </a:rPr>
              <a:t>: NYC Interactive Health, 2010 Survey Trends data at http://on.nyc.gov/1AnvDsL </a:t>
            </a:r>
          </a:p>
          <a:p>
            <a:r>
              <a:rPr lang="en-US" sz="1000" i="1" dirty="0" smtClean="0">
                <a:latin typeface="Arial"/>
                <a:cs typeface="Arial"/>
              </a:rPr>
              <a:t>6.</a:t>
            </a:r>
            <a:r>
              <a:rPr lang="en-US" sz="1000" i="1" baseline="30000" dirty="0" smtClean="0">
                <a:latin typeface="Arial"/>
                <a:cs typeface="Arial"/>
              </a:rPr>
              <a:t> </a:t>
            </a:r>
            <a:r>
              <a:rPr lang="en-US" sz="1000" i="1" dirty="0" smtClean="0">
                <a:latin typeface="Arial"/>
                <a:cs typeface="Arial"/>
              </a:rPr>
              <a:t>New </a:t>
            </a:r>
            <a:r>
              <a:rPr lang="en-US" sz="1000" i="1" dirty="0">
                <a:latin typeface="Arial"/>
                <a:cs typeface="Arial"/>
              </a:rPr>
              <a:t>York City comparison data derived from New York City Department of Health and Mental Hygiene’s </a:t>
            </a:r>
            <a:r>
              <a:rPr lang="en-US" sz="1000" i="1" dirty="0" err="1">
                <a:latin typeface="Arial"/>
                <a:cs typeface="Arial"/>
              </a:rPr>
              <a:t>EpiQuery</a:t>
            </a:r>
            <a:r>
              <a:rPr lang="en-US" sz="1000" i="1" dirty="0">
                <a:latin typeface="Arial"/>
                <a:cs typeface="Arial"/>
              </a:rPr>
              <a:t>: NYC Interactive Health, 2012 Survey Trends data at http://on.nyc.gov/1AnvDsL </a:t>
            </a:r>
          </a:p>
          <a:p>
            <a:endParaRPr lang="en-US" sz="1000" i="1" dirty="0" smtClean="0">
              <a:latin typeface="Arial"/>
              <a:cs typeface="Arial"/>
            </a:endParaRPr>
          </a:p>
          <a:p>
            <a:r>
              <a:rPr lang="en-US" sz="1000" i="1" dirty="0" smtClean="0">
                <a:latin typeface="Arial"/>
                <a:cs typeface="Arial"/>
              </a:rPr>
              <a:t>This study was supported by P60MD000538 from the National </a:t>
            </a:r>
            <a:r>
              <a:rPr lang="en-US" sz="1000" i="1" dirty="0">
                <a:latin typeface="Arial"/>
                <a:cs typeface="Arial"/>
              </a:rPr>
              <a:t>Institutes of Health-National Institute on Minority Health and Health </a:t>
            </a:r>
            <a:r>
              <a:rPr lang="en-US" sz="1000" i="1" dirty="0" smtClean="0">
                <a:latin typeface="Arial"/>
                <a:cs typeface="Arial"/>
              </a:rPr>
              <a:t>Disparities</a:t>
            </a:r>
            <a:endParaRPr lang="en-US" sz="1000" i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2561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5199</TotalTime>
  <Words>2245</Words>
  <Application>Microsoft Office PowerPoint</Application>
  <PresentationFormat>Custom</PresentationFormat>
  <Paragraphs>218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Columbia University Medical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[Event Title] [Event Subtitle]</dc:title>
  <dc:creator>Anne Foulke</dc:creator>
  <cp:lastModifiedBy>Admin</cp:lastModifiedBy>
  <cp:revision>413</cp:revision>
  <cp:lastPrinted>2015-09-22T17:52:20Z</cp:lastPrinted>
  <dcterms:created xsi:type="dcterms:W3CDTF">2008-11-06T18:03:33Z</dcterms:created>
  <dcterms:modified xsi:type="dcterms:W3CDTF">2016-02-08T22:59:24Z</dcterms:modified>
</cp:coreProperties>
</file>