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drawings/drawing1.xml" ContentType="application/vnd.openxmlformats-officedocument.drawingml.chartshapes+xml"/>
  <Override PartName="/ppt/notesSlides/notesSlide2.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drawings/drawing2.xml" ContentType="application/vnd.openxmlformats-officedocument.drawingml.chartshapes+xml"/>
  <Override PartName="/ppt/notesSlides/notesSlide3.xml" ContentType="application/vnd.openxmlformats-officedocument.presentationml.notesSlide+xml"/>
  <Override PartName="/ppt/charts/chart7.xml" ContentType="application/vnd.openxmlformats-officedocument.drawingml.chart+xml"/>
  <Override PartName="/ppt/charts/chart8.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5"/>
  </p:notesMasterIdLst>
  <p:sldIdLst>
    <p:sldId id="256" r:id="rId2"/>
    <p:sldId id="257" r:id="rId3"/>
    <p:sldId id="259" r:id="rId4"/>
  </p:sldIdLst>
  <p:sldSz cx="7315200" cy="10058400"/>
  <p:notesSz cx="6881813" cy="9296400"/>
  <p:defaultTextStyle>
    <a:defPPr>
      <a:defRPr lang="en-US"/>
    </a:defPPr>
    <a:lvl1pPr algn="l" defTabSz="991718" rtl="0" fontAlgn="base">
      <a:spcBef>
        <a:spcPct val="0"/>
      </a:spcBef>
      <a:spcAft>
        <a:spcPct val="0"/>
      </a:spcAft>
      <a:defRPr sz="1900" kern="1200">
        <a:solidFill>
          <a:schemeClr val="tx1"/>
        </a:solidFill>
        <a:latin typeface="Arial" charset="0"/>
        <a:ea typeface="+mn-ea"/>
        <a:cs typeface="+mn-cs"/>
      </a:defRPr>
    </a:lvl1pPr>
    <a:lvl2pPr marL="495859" indent="-202017" algn="l" defTabSz="991718" rtl="0" fontAlgn="base">
      <a:spcBef>
        <a:spcPct val="0"/>
      </a:spcBef>
      <a:spcAft>
        <a:spcPct val="0"/>
      </a:spcAft>
      <a:defRPr sz="1900" kern="1200">
        <a:solidFill>
          <a:schemeClr val="tx1"/>
        </a:solidFill>
        <a:latin typeface="Arial" charset="0"/>
        <a:ea typeface="+mn-ea"/>
        <a:cs typeface="+mn-cs"/>
      </a:defRPr>
    </a:lvl2pPr>
    <a:lvl3pPr marL="991718" indent="-404033" algn="l" defTabSz="991718" rtl="0" fontAlgn="base">
      <a:spcBef>
        <a:spcPct val="0"/>
      </a:spcBef>
      <a:spcAft>
        <a:spcPct val="0"/>
      </a:spcAft>
      <a:defRPr sz="1900" kern="1200">
        <a:solidFill>
          <a:schemeClr val="tx1"/>
        </a:solidFill>
        <a:latin typeface="Arial" charset="0"/>
        <a:ea typeface="+mn-ea"/>
        <a:cs typeface="+mn-cs"/>
      </a:defRPr>
    </a:lvl3pPr>
    <a:lvl4pPr marL="1488598" indent="-607071" algn="l" defTabSz="991718" rtl="0" fontAlgn="base">
      <a:spcBef>
        <a:spcPct val="0"/>
      </a:spcBef>
      <a:spcAft>
        <a:spcPct val="0"/>
      </a:spcAft>
      <a:defRPr sz="1900" kern="1200">
        <a:solidFill>
          <a:schemeClr val="tx1"/>
        </a:solidFill>
        <a:latin typeface="Arial" charset="0"/>
        <a:ea typeface="+mn-ea"/>
        <a:cs typeface="+mn-cs"/>
      </a:defRPr>
    </a:lvl4pPr>
    <a:lvl5pPr marL="1984457" indent="-809087" algn="l" defTabSz="991718" rtl="0" fontAlgn="base">
      <a:spcBef>
        <a:spcPct val="0"/>
      </a:spcBef>
      <a:spcAft>
        <a:spcPct val="0"/>
      </a:spcAft>
      <a:defRPr sz="1900" kern="1200">
        <a:solidFill>
          <a:schemeClr val="tx1"/>
        </a:solidFill>
        <a:latin typeface="Arial" charset="0"/>
        <a:ea typeface="+mn-ea"/>
        <a:cs typeface="+mn-cs"/>
      </a:defRPr>
    </a:lvl5pPr>
    <a:lvl6pPr marL="1469212" algn="l" defTabSz="587685" rtl="0" eaLnBrk="1" latinLnBrk="0" hangingPunct="1">
      <a:defRPr sz="1900" kern="1200">
        <a:solidFill>
          <a:schemeClr val="tx1"/>
        </a:solidFill>
        <a:latin typeface="Arial" charset="0"/>
        <a:ea typeface="+mn-ea"/>
        <a:cs typeface="+mn-cs"/>
      </a:defRPr>
    </a:lvl6pPr>
    <a:lvl7pPr marL="1763055" algn="l" defTabSz="587685" rtl="0" eaLnBrk="1" latinLnBrk="0" hangingPunct="1">
      <a:defRPr sz="1900" kern="1200">
        <a:solidFill>
          <a:schemeClr val="tx1"/>
        </a:solidFill>
        <a:latin typeface="Arial" charset="0"/>
        <a:ea typeface="+mn-ea"/>
        <a:cs typeface="+mn-cs"/>
      </a:defRPr>
    </a:lvl7pPr>
    <a:lvl8pPr marL="2056897" algn="l" defTabSz="587685" rtl="0" eaLnBrk="1" latinLnBrk="0" hangingPunct="1">
      <a:defRPr sz="1900" kern="1200">
        <a:solidFill>
          <a:schemeClr val="tx1"/>
        </a:solidFill>
        <a:latin typeface="Arial" charset="0"/>
        <a:ea typeface="+mn-ea"/>
        <a:cs typeface="+mn-cs"/>
      </a:defRPr>
    </a:lvl8pPr>
    <a:lvl9pPr marL="2350740" algn="l" defTabSz="587685" rtl="0" eaLnBrk="1" latinLnBrk="0" hangingPunct="1">
      <a:defRPr sz="1900"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dmin" initials="a"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8F200"/>
    <a:srgbClr val="58A6A6"/>
    <a:srgbClr val="437C7D"/>
    <a:srgbClr val="F86942"/>
    <a:srgbClr val="674F71"/>
    <a:srgbClr val="F97551"/>
    <a:srgbClr val="FF860D"/>
    <a:srgbClr val="FF9D3B"/>
    <a:srgbClr val="FFCCCC"/>
    <a:srgbClr val="30709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p:restoredLeft sz="10361" autoAdjust="0"/>
    <p:restoredTop sz="98405" autoAdjust="0"/>
  </p:normalViewPr>
  <p:slideViewPr>
    <p:cSldViewPr>
      <p:cViewPr>
        <p:scale>
          <a:sx n="70" d="100"/>
          <a:sy n="70" d="100"/>
        </p:scale>
        <p:origin x="-1950" y="-126"/>
      </p:cViewPr>
      <p:guideLst>
        <p:guide orient="horz" pos="3168"/>
        <p:guide pos="2304"/>
      </p:guideLst>
    </p:cSldViewPr>
  </p:slideViewPr>
  <p:notesTextViewPr>
    <p:cViewPr>
      <p:scale>
        <a:sx n="66" d="100"/>
        <a:sy n="66"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Chart%20in%20Microsoft%20PowerPoint" TargetMode="External"/></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oleObject" Target="Chart%20in%20Microsoft%20PowerPoint" TargetMode="External"/></Relationships>
</file>

<file path=ppt/charts/_rels/chart6.xml.rels><?xml version="1.0" encoding="UTF-8" standalone="yes"?>
<Relationships xmlns="http://schemas.openxmlformats.org/package/2006/relationships"><Relationship Id="rId2" Type="http://schemas.openxmlformats.org/officeDocument/2006/relationships/chartUserShapes" Target="../drawings/drawing2.xml"/><Relationship Id="rId1" Type="http://schemas.openxmlformats.org/officeDocument/2006/relationships/oleObject" Target="Book1" TargetMode="External"/></Relationships>
</file>

<file path=ppt/charts/_rels/chart7.xml.rels><?xml version="1.0" encoding="UTF-8" standalone="yes"?>
<Relationships xmlns="http://schemas.openxmlformats.org/package/2006/relationships"><Relationship Id="rId1" Type="http://schemas.openxmlformats.org/officeDocument/2006/relationships/oleObject" Target="Book1" TargetMode="External"/></Relationships>
</file>

<file path=ppt/charts/_rels/chart8.xml.rels><?xml version="1.0" encoding="UTF-8" standalone="yes"?>
<Relationships xmlns="http://schemas.openxmlformats.org/package/2006/relationships"><Relationship Id="rId1" Type="http://schemas.openxmlformats.org/officeDocument/2006/relationships/oleObject" Target="Book1"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1"/>
    <c:plotArea>
      <c:layout/>
      <c:pieChart>
        <c:varyColors val="1"/>
        <c:ser>
          <c:idx val="0"/>
          <c:order val="0"/>
          <c:tx>
            <c:strRef>
              <c:f>Sheet1!$B$1</c:f>
              <c:strCache>
                <c:ptCount val="1"/>
                <c:pt idx="0">
                  <c:v>Employment</c:v>
                </c:pt>
              </c:strCache>
            </c:strRef>
          </c:tx>
          <c:dPt>
            <c:idx val="0"/>
            <c:bubble3D val="0"/>
          </c:dPt>
          <c:dPt>
            <c:idx val="1"/>
            <c:bubble3D val="0"/>
          </c:dPt>
          <c:dPt>
            <c:idx val="2"/>
            <c:bubble3D val="0"/>
          </c:dPt>
          <c:dPt>
            <c:idx val="3"/>
            <c:bubble3D val="0"/>
          </c:dPt>
          <c:dPt>
            <c:idx val="4"/>
            <c:bubble3D val="0"/>
          </c:dPt>
          <c:dLbls>
            <c:dLbl>
              <c:idx val="0"/>
              <c:layout>
                <c:manualLayout>
                  <c:x val="-0.16319525576514474"/>
                  <c:y val="-8.8467296382106569E-2"/>
                </c:manualLayout>
              </c:layout>
              <c:dLblPos val="bestFit"/>
              <c:showLegendKey val="0"/>
              <c:showVal val="1"/>
              <c:showCatName val="0"/>
              <c:showSerName val="0"/>
              <c:showPercent val="0"/>
              <c:showBubbleSize val="0"/>
            </c:dLbl>
            <c:dLbl>
              <c:idx val="1"/>
              <c:layout>
                <c:manualLayout>
                  <c:x val="0.12554260327130917"/>
                  <c:y val="-0.13425295550406938"/>
                </c:manualLayout>
              </c:layout>
              <c:dLblPos val="bestFit"/>
              <c:showLegendKey val="0"/>
              <c:showVal val="1"/>
              <c:showCatName val="0"/>
              <c:showSerName val="0"/>
              <c:showPercent val="0"/>
              <c:showBubbleSize val="0"/>
            </c:dLbl>
            <c:dLbl>
              <c:idx val="2"/>
              <c:layout>
                <c:manualLayout>
                  <c:x val="0.12320728174151011"/>
                  <c:y val="0.19475435157131823"/>
                </c:manualLayout>
              </c:layout>
              <c:dLblPos val="bestFit"/>
              <c:showLegendKey val="0"/>
              <c:showVal val="1"/>
              <c:showCatName val="0"/>
              <c:showSerName val="0"/>
              <c:showPercent val="0"/>
              <c:showBubbleSize val="0"/>
            </c:dLbl>
            <c:dLbl>
              <c:idx val="3"/>
              <c:layout>
                <c:manualLayout>
                  <c:x val="5.6498690828878879E-2"/>
                  <c:y val="0.13649141567159748"/>
                </c:manualLayout>
              </c:layout>
              <c:dLblPos val="bestFit"/>
              <c:showLegendKey val="0"/>
              <c:showVal val="1"/>
              <c:showCatName val="0"/>
              <c:showSerName val="0"/>
              <c:showPercent val="0"/>
              <c:showBubbleSize val="0"/>
            </c:dLbl>
            <c:numFmt formatCode="0%" sourceLinked="0"/>
            <c:txPr>
              <a:bodyPr/>
              <a:lstStyle/>
              <a:p>
                <a:pPr>
                  <a:defRPr sz="1100" b="1" baseline="0">
                    <a:solidFill>
                      <a:schemeClr val="bg1"/>
                    </a:solidFill>
                  </a:defRPr>
                </a:pPr>
                <a:endParaRPr lang="en-US"/>
              </a:p>
            </c:txPr>
            <c:dLblPos val="inEnd"/>
            <c:showLegendKey val="0"/>
            <c:showVal val="1"/>
            <c:showCatName val="0"/>
            <c:showSerName val="0"/>
            <c:showPercent val="0"/>
            <c:showBubbleSize val="0"/>
            <c:showLeaderLines val="1"/>
          </c:dLbls>
          <c:cat>
            <c:strRef>
              <c:f>Sheet1!$A$2:$A$4</c:f>
              <c:strCache>
                <c:ptCount val="3"/>
                <c:pt idx="0">
                  <c:v>Full time</c:v>
                </c:pt>
                <c:pt idx="1">
                  <c:v>Part time</c:v>
                </c:pt>
                <c:pt idx="2">
                  <c:v>Do not work</c:v>
                </c:pt>
              </c:strCache>
            </c:strRef>
          </c:cat>
          <c:val>
            <c:numRef>
              <c:f>Sheet1!$B$2:$B$4</c:f>
              <c:numCache>
                <c:formatCode>0%</c:formatCode>
                <c:ptCount val="3"/>
                <c:pt idx="0">
                  <c:v>0.56699999999999995</c:v>
                </c:pt>
                <c:pt idx="1">
                  <c:v>0.189</c:v>
                </c:pt>
                <c:pt idx="2">
                  <c:v>0.24399999999999999</c:v>
                </c:pt>
              </c:numCache>
            </c:numRef>
          </c:val>
        </c:ser>
        <c:dLbls>
          <c:dLblPos val="outEnd"/>
          <c:showLegendKey val="0"/>
          <c:showVal val="1"/>
          <c:showCatName val="0"/>
          <c:showSerName val="0"/>
          <c:showPercent val="0"/>
          <c:showBubbleSize val="0"/>
          <c:showLeaderLines val="1"/>
        </c:dLbls>
        <c:firstSliceAng val="0"/>
      </c:pieChart>
    </c:plotArea>
    <c:legend>
      <c:legendPos val="r"/>
      <c:legendEntry>
        <c:idx val="1"/>
        <c:txPr>
          <a:bodyPr/>
          <a:lstStyle/>
          <a:p>
            <a:pPr>
              <a:defRPr sz="1100" baseline="0"/>
            </a:pPr>
            <a:endParaRPr lang="en-US"/>
          </a:p>
        </c:txPr>
      </c:legendEntry>
      <c:layout>
        <c:manualLayout>
          <c:xMode val="edge"/>
          <c:yMode val="edge"/>
          <c:x val="0.61115454180933892"/>
          <c:y val="0.12147210835858134"/>
          <c:w val="0.2987522408477416"/>
          <c:h val="0.41187952510584608"/>
        </c:manualLayout>
      </c:layout>
      <c:overlay val="0"/>
      <c:txPr>
        <a:bodyPr/>
        <a:lstStyle/>
        <a:p>
          <a:pPr>
            <a:defRPr sz="1100" baseline="0"/>
          </a:pPr>
          <a:endParaRPr lang="en-US"/>
        </a:p>
      </c:txPr>
    </c:legend>
    <c:plotVisOnly val="1"/>
    <c:dispBlanksAs val="gap"/>
    <c:showDLblsOverMax val="0"/>
  </c:chart>
  <c:txPr>
    <a:bodyPr/>
    <a:lstStyle/>
    <a:p>
      <a:pPr>
        <a:defRPr sz="1800"/>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1"/>
    <c:plotArea>
      <c:layout/>
      <c:doughnutChart>
        <c:varyColors val="1"/>
        <c:ser>
          <c:idx val="0"/>
          <c:order val="0"/>
          <c:tx>
            <c:strRef>
              <c:f>Sheet1!$B$1</c:f>
              <c:strCache>
                <c:ptCount val="1"/>
                <c:pt idx="0">
                  <c:v>Sales</c:v>
                </c:pt>
              </c:strCache>
            </c:strRef>
          </c:tx>
          <c:cat>
            <c:strRef>
              <c:f>Sheet1!$A$2:$A$3</c:f>
              <c:strCache>
                <c:ptCount val="2"/>
                <c:pt idx="0">
                  <c:v>1st Qtr</c:v>
                </c:pt>
                <c:pt idx="1">
                  <c:v>2nd Qtr</c:v>
                </c:pt>
              </c:strCache>
            </c:strRef>
          </c:cat>
          <c:val>
            <c:numRef>
              <c:f>Sheet1!$B$2:$B$3</c:f>
              <c:numCache>
                <c:formatCode>0%</c:formatCode>
                <c:ptCount val="2"/>
                <c:pt idx="0">
                  <c:v>0.6</c:v>
                </c:pt>
                <c:pt idx="1">
                  <c:v>0.4</c:v>
                </c:pt>
              </c:numCache>
            </c:numRef>
          </c:val>
        </c:ser>
        <c:dLbls>
          <c:showLegendKey val="0"/>
          <c:showVal val="0"/>
          <c:showCatName val="0"/>
          <c:showSerName val="0"/>
          <c:showPercent val="0"/>
          <c:showBubbleSize val="0"/>
          <c:showLeaderLines val="1"/>
        </c:dLbls>
        <c:firstSliceAng val="268"/>
        <c:holeSize val="50"/>
      </c:doughnutChart>
    </c:plotArea>
    <c:plotVisOnly val="1"/>
    <c:dispBlanksAs val="gap"/>
    <c:showDLblsOverMax val="0"/>
  </c:chart>
  <c:txPr>
    <a:bodyPr/>
    <a:lstStyle/>
    <a:p>
      <a:pPr>
        <a:defRPr sz="1800"/>
      </a:pPr>
      <a:endParaRPr lang="en-U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1"/>
    <c:plotArea>
      <c:layout/>
      <c:pieChart>
        <c:varyColors val="1"/>
        <c:ser>
          <c:idx val="0"/>
          <c:order val="0"/>
          <c:explosion val="1"/>
          <c:dLbls>
            <c:dLbl>
              <c:idx val="2"/>
              <c:layout>
                <c:manualLayout>
                  <c:x val="7.6552606850069663E-2"/>
                  <c:y val="0.18730156065397635"/>
                </c:manualLayout>
              </c:layout>
              <c:dLblPos val="bestFit"/>
              <c:showLegendKey val="0"/>
              <c:showVal val="1"/>
              <c:showCatName val="0"/>
              <c:showSerName val="0"/>
              <c:showPercent val="0"/>
              <c:showBubbleSize val="0"/>
            </c:dLbl>
            <c:txPr>
              <a:bodyPr/>
              <a:lstStyle/>
              <a:p>
                <a:pPr>
                  <a:defRPr b="1">
                    <a:solidFill>
                      <a:schemeClr val="bg1"/>
                    </a:solidFill>
                  </a:defRPr>
                </a:pPr>
                <a:endParaRPr lang="en-US"/>
              </a:p>
            </c:txPr>
            <c:dLblPos val="ctr"/>
            <c:showLegendKey val="0"/>
            <c:showVal val="1"/>
            <c:showCatName val="0"/>
            <c:showSerName val="0"/>
            <c:showPercent val="0"/>
            <c:showBubbleSize val="0"/>
            <c:showLeaderLines val="1"/>
          </c:dLbls>
          <c:cat>
            <c:strRef>
              <c:f>'[Chart in Microsoft PowerPoint]Sheet1'!$A$2:$A$4</c:f>
              <c:strCache>
                <c:ptCount val="3"/>
                <c:pt idx="0">
                  <c:v>18-44</c:v>
                </c:pt>
                <c:pt idx="1">
                  <c:v>45-64</c:v>
                </c:pt>
                <c:pt idx="2">
                  <c:v>64+</c:v>
                </c:pt>
              </c:strCache>
            </c:strRef>
          </c:cat>
          <c:val>
            <c:numRef>
              <c:f>'[Chart in Microsoft PowerPoint]Sheet1'!$B$2:$B$4</c:f>
              <c:numCache>
                <c:formatCode>0%</c:formatCode>
                <c:ptCount val="3"/>
                <c:pt idx="0">
                  <c:v>0.44500000000000001</c:v>
                </c:pt>
                <c:pt idx="1">
                  <c:v>0.41199999999999998</c:v>
                </c:pt>
                <c:pt idx="2">
                  <c:v>0.14299999999999999</c:v>
                </c:pt>
              </c:numCache>
            </c:numRef>
          </c:val>
        </c:ser>
        <c:dLbls>
          <c:dLblPos val="ctr"/>
          <c:showLegendKey val="0"/>
          <c:showVal val="1"/>
          <c:showCatName val="0"/>
          <c:showSerName val="0"/>
          <c:showPercent val="0"/>
          <c:showBubbleSize val="0"/>
          <c:showLeaderLines val="1"/>
        </c:dLbls>
        <c:firstSliceAng val="0"/>
      </c:pieChart>
    </c:plotArea>
    <c:legend>
      <c:legendPos val="r"/>
      <c:layout>
        <c:manualLayout>
          <c:xMode val="edge"/>
          <c:yMode val="edge"/>
          <c:x val="0.66533132432520004"/>
          <c:y val="0.25903666288237281"/>
          <c:w val="0.30997731765010855"/>
          <c:h val="0.48192667423525437"/>
        </c:manualLayout>
      </c:layout>
      <c:overlay val="0"/>
    </c:legend>
    <c:plotVisOnly val="1"/>
    <c:dispBlanksAs val="gap"/>
    <c:showDLblsOverMax val="0"/>
  </c:chart>
  <c:externalData r:id="rId1">
    <c:autoUpdate val="0"/>
  </c:externalData>
  <c:userShapes r:id="rId2"/>
</c:chartSpace>
</file>

<file path=ppt/charts/chart4.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clustered"/>
        <c:varyColors val="0"/>
        <c:ser>
          <c:idx val="0"/>
          <c:order val="0"/>
          <c:tx>
            <c:strRef>
              <c:f>Sheet1!$B$1</c:f>
              <c:strCache>
                <c:ptCount val="1"/>
                <c:pt idx="0">
                  <c:v>Series 1</c:v>
                </c:pt>
              </c:strCache>
            </c:strRef>
          </c:tx>
          <c:spPr>
            <a:ln>
              <a:solidFill>
                <a:schemeClr val="bg1"/>
              </a:solidFill>
            </a:ln>
          </c:spPr>
          <c:invertIfNegative val="0"/>
          <c:dPt>
            <c:idx val="0"/>
            <c:invertIfNegative val="0"/>
            <c:bubble3D val="0"/>
            <c:spPr>
              <a:solidFill>
                <a:schemeClr val="accent4"/>
              </a:solidFill>
              <a:ln>
                <a:solidFill>
                  <a:schemeClr val="bg1"/>
                </a:solidFill>
              </a:ln>
            </c:spPr>
          </c:dPt>
          <c:dPt>
            <c:idx val="1"/>
            <c:invertIfNegative val="0"/>
            <c:bubble3D val="0"/>
            <c:spPr>
              <a:solidFill>
                <a:schemeClr val="accent3"/>
              </a:solidFill>
              <a:ln>
                <a:solidFill>
                  <a:schemeClr val="bg1"/>
                </a:solidFill>
              </a:ln>
            </c:spPr>
          </c:dPt>
          <c:dPt>
            <c:idx val="2"/>
            <c:invertIfNegative val="0"/>
            <c:bubble3D val="0"/>
            <c:spPr>
              <a:solidFill>
                <a:schemeClr val="accent6"/>
              </a:solidFill>
              <a:ln>
                <a:solidFill>
                  <a:schemeClr val="bg1"/>
                </a:solidFill>
              </a:ln>
            </c:spPr>
          </c:dPt>
          <c:dPt>
            <c:idx val="3"/>
            <c:invertIfNegative val="0"/>
            <c:bubble3D val="0"/>
            <c:spPr>
              <a:solidFill>
                <a:schemeClr val="accent2"/>
              </a:solidFill>
              <a:ln>
                <a:solidFill>
                  <a:schemeClr val="bg1"/>
                </a:solidFill>
              </a:ln>
            </c:spPr>
          </c:dPt>
          <c:dLbls>
            <c:txPr>
              <a:bodyPr/>
              <a:lstStyle/>
              <a:p>
                <a:pPr>
                  <a:defRPr sz="1100">
                    <a:latin typeface="Arial" pitchFamily="34" charset="0"/>
                    <a:cs typeface="Arial" pitchFamily="34" charset="0"/>
                  </a:defRPr>
                </a:pPr>
                <a:endParaRPr lang="en-US"/>
              </a:p>
            </c:txPr>
            <c:showLegendKey val="0"/>
            <c:showVal val="1"/>
            <c:showCatName val="0"/>
            <c:showSerName val="0"/>
            <c:showPercent val="0"/>
            <c:showBubbleSize val="0"/>
            <c:showLeaderLines val="0"/>
          </c:dLbls>
          <c:cat>
            <c:strRef>
              <c:f>Sheet1!$A$2:$A$4</c:f>
              <c:strCache>
                <c:ptCount val="3"/>
                <c:pt idx="0">
                  <c:v>Family</c:v>
                </c:pt>
                <c:pt idx="1">
                  <c:v>Internet</c:v>
                </c:pt>
                <c:pt idx="2">
                  <c:v>Friends</c:v>
                </c:pt>
              </c:strCache>
            </c:strRef>
          </c:cat>
          <c:val>
            <c:numRef>
              <c:f>Sheet1!$B$2:$B$4</c:f>
              <c:numCache>
                <c:formatCode>0%</c:formatCode>
                <c:ptCount val="3"/>
                <c:pt idx="0">
                  <c:v>0.45</c:v>
                </c:pt>
                <c:pt idx="1">
                  <c:v>0.40799999999999997</c:v>
                </c:pt>
                <c:pt idx="2">
                  <c:v>0.375</c:v>
                </c:pt>
              </c:numCache>
            </c:numRef>
          </c:val>
        </c:ser>
        <c:dLbls>
          <c:showLegendKey val="0"/>
          <c:showVal val="0"/>
          <c:showCatName val="0"/>
          <c:showSerName val="0"/>
          <c:showPercent val="0"/>
          <c:showBubbleSize val="0"/>
        </c:dLbls>
        <c:gapWidth val="150"/>
        <c:axId val="112818048"/>
        <c:axId val="112819584"/>
      </c:barChart>
      <c:catAx>
        <c:axId val="112818048"/>
        <c:scaling>
          <c:orientation val="minMax"/>
        </c:scaling>
        <c:delete val="0"/>
        <c:axPos val="b"/>
        <c:majorTickMark val="out"/>
        <c:minorTickMark val="none"/>
        <c:tickLblPos val="nextTo"/>
        <c:txPr>
          <a:bodyPr/>
          <a:lstStyle/>
          <a:p>
            <a:pPr>
              <a:defRPr sz="1100">
                <a:latin typeface="Arial" pitchFamily="34" charset="0"/>
                <a:cs typeface="Arial" pitchFamily="34" charset="0"/>
              </a:defRPr>
            </a:pPr>
            <a:endParaRPr lang="en-US"/>
          </a:p>
        </c:txPr>
        <c:crossAx val="112819584"/>
        <c:crosses val="autoZero"/>
        <c:auto val="1"/>
        <c:lblAlgn val="ctr"/>
        <c:lblOffset val="100"/>
        <c:noMultiLvlLbl val="0"/>
      </c:catAx>
      <c:valAx>
        <c:axId val="112819584"/>
        <c:scaling>
          <c:orientation val="minMax"/>
        </c:scaling>
        <c:delete val="1"/>
        <c:axPos val="l"/>
        <c:numFmt formatCode="0%" sourceLinked="1"/>
        <c:majorTickMark val="out"/>
        <c:minorTickMark val="none"/>
        <c:tickLblPos val="nextTo"/>
        <c:crossAx val="112818048"/>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autoTitleDeleted val="0"/>
    <c:plotArea>
      <c:layout/>
      <c:pieChart>
        <c:varyColors val="1"/>
        <c:ser>
          <c:idx val="0"/>
          <c:order val="0"/>
          <c:explosion val="10"/>
          <c:cat>
            <c:strRef>
              <c:f>'[Chart in Microsoft PowerPoint]Sheet1'!$A$2:$A$5</c:f>
              <c:strCache>
                <c:ptCount val="4"/>
                <c:pt idx="0">
                  <c:v>Private</c:v>
                </c:pt>
                <c:pt idx="1">
                  <c:v>Public</c:v>
                </c:pt>
                <c:pt idx="2">
                  <c:v>Other</c:v>
                </c:pt>
                <c:pt idx="3">
                  <c:v>No insurance</c:v>
                </c:pt>
              </c:strCache>
            </c:strRef>
          </c:cat>
          <c:val>
            <c:numRef>
              <c:f>'[Chart in Microsoft PowerPoint]Sheet1'!$B$2:$B$5</c:f>
              <c:numCache>
                <c:formatCode>0.00%</c:formatCode>
                <c:ptCount val="4"/>
                <c:pt idx="0">
                  <c:v>0.52800000000000002</c:v>
                </c:pt>
                <c:pt idx="1">
                  <c:v>0.14599999999999999</c:v>
                </c:pt>
                <c:pt idx="2">
                  <c:v>9.6000000000000002E-2</c:v>
                </c:pt>
                <c:pt idx="3">
                  <c:v>0.23</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en-U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0"/>
    </mc:Choice>
    <mc:Fallback>
      <c:style val="10"/>
    </mc:Fallback>
  </mc:AlternateContent>
  <c:chart>
    <c:title>
      <c:tx>
        <c:rich>
          <a:bodyPr/>
          <a:lstStyle/>
          <a:p>
            <a:pPr>
              <a:defRPr/>
            </a:pPr>
            <a:r>
              <a:rPr lang="en-US" dirty="0" smtClean="0"/>
              <a:t>Rates of Health</a:t>
            </a:r>
            <a:r>
              <a:rPr lang="en-US" baseline="0" dirty="0" smtClean="0"/>
              <a:t> Screenings</a:t>
            </a:r>
            <a:endParaRPr lang="en-US" dirty="0"/>
          </a:p>
        </c:rich>
      </c:tx>
      <c:layout/>
      <c:overlay val="0"/>
    </c:title>
    <c:autoTitleDeleted val="0"/>
    <c:plotArea>
      <c:layout/>
      <c:barChart>
        <c:barDir val="col"/>
        <c:grouping val="clustered"/>
        <c:varyColors val="0"/>
        <c:ser>
          <c:idx val="0"/>
          <c:order val="0"/>
          <c:tx>
            <c:v>Thai CHRNA</c:v>
          </c:tx>
          <c:invertIfNegative val="0"/>
          <c:dLbls>
            <c:dLbl>
              <c:idx val="0"/>
              <c:layout/>
              <c:tx>
                <c:rich>
                  <a:bodyPr/>
                  <a:lstStyle/>
                  <a:p>
                    <a:r>
                      <a:rPr lang="en-US" sz="1200"/>
                      <a:t>75.3%</a:t>
                    </a:r>
                    <a:endParaRPr lang="en-US"/>
                  </a:p>
                </c:rich>
              </c:tx>
              <c:showLegendKey val="0"/>
              <c:showVal val="1"/>
              <c:showCatName val="0"/>
              <c:showSerName val="0"/>
              <c:showPercent val="0"/>
              <c:showBubbleSize val="0"/>
            </c:dLbl>
            <c:dLbl>
              <c:idx val="1"/>
              <c:layout/>
              <c:tx>
                <c:rich>
                  <a:bodyPr/>
                  <a:lstStyle/>
                  <a:p>
                    <a:r>
                      <a:rPr lang="en-US" sz="1200"/>
                      <a:t>79%</a:t>
                    </a:r>
                    <a:endParaRPr lang="en-US"/>
                  </a:p>
                </c:rich>
              </c:tx>
              <c:showLegendKey val="0"/>
              <c:showVal val="1"/>
              <c:showCatName val="0"/>
              <c:showSerName val="0"/>
              <c:showPercent val="0"/>
              <c:showBubbleSize val="0"/>
            </c:dLbl>
            <c:showLegendKey val="0"/>
            <c:showVal val="1"/>
            <c:showCatName val="0"/>
            <c:showSerName val="0"/>
            <c:showPercent val="0"/>
            <c:showBubbleSize val="0"/>
            <c:showLeaderLines val="0"/>
          </c:dLbls>
          <c:val>
            <c:numRef>
              <c:f>Sheet1!$A$2:$B$2</c:f>
              <c:numCache>
                <c:formatCode>General</c:formatCode>
                <c:ptCount val="2"/>
                <c:pt idx="0">
                  <c:v>75.3</c:v>
                </c:pt>
                <c:pt idx="1">
                  <c:v>79</c:v>
                </c:pt>
              </c:numCache>
            </c:numRef>
          </c:val>
        </c:ser>
        <c:ser>
          <c:idx val="1"/>
          <c:order val="1"/>
          <c:tx>
            <c:v>New Yorkers</c:v>
          </c:tx>
          <c:invertIfNegative val="0"/>
          <c:dLbls>
            <c:dLbl>
              <c:idx val="0"/>
              <c:layout/>
              <c:tx>
                <c:rich>
                  <a:bodyPr/>
                  <a:lstStyle/>
                  <a:p>
                    <a:r>
                      <a:rPr lang="en-US" sz="1200"/>
                      <a:t>80%</a:t>
                    </a:r>
                    <a:endParaRPr lang="en-US"/>
                  </a:p>
                </c:rich>
              </c:tx>
              <c:showLegendKey val="0"/>
              <c:showVal val="1"/>
              <c:showCatName val="0"/>
              <c:showSerName val="0"/>
              <c:showPercent val="0"/>
              <c:showBubbleSize val="0"/>
            </c:dLbl>
            <c:dLbl>
              <c:idx val="1"/>
              <c:layout/>
              <c:tx>
                <c:rich>
                  <a:bodyPr/>
                  <a:lstStyle/>
                  <a:p>
                    <a:r>
                      <a:rPr lang="en-US" sz="1200"/>
                      <a:t>94.7%</a:t>
                    </a:r>
                    <a:endParaRPr lang="en-US"/>
                  </a:p>
                </c:rich>
              </c:tx>
              <c:showLegendKey val="0"/>
              <c:showVal val="1"/>
              <c:showCatName val="0"/>
              <c:showSerName val="0"/>
              <c:showPercent val="0"/>
              <c:showBubbleSize val="0"/>
            </c:dLbl>
            <c:showLegendKey val="0"/>
            <c:showVal val="1"/>
            <c:showCatName val="0"/>
            <c:showSerName val="0"/>
            <c:showPercent val="0"/>
            <c:showBubbleSize val="0"/>
            <c:showLeaderLines val="0"/>
          </c:dLbls>
          <c:val>
            <c:numRef>
              <c:f>Sheet1!$A$3:$B$3</c:f>
              <c:numCache>
                <c:formatCode>General</c:formatCode>
                <c:ptCount val="2"/>
                <c:pt idx="0">
                  <c:v>80</c:v>
                </c:pt>
                <c:pt idx="1">
                  <c:v>94.7</c:v>
                </c:pt>
              </c:numCache>
            </c:numRef>
          </c:val>
        </c:ser>
        <c:dLbls>
          <c:showLegendKey val="0"/>
          <c:showVal val="1"/>
          <c:showCatName val="0"/>
          <c:showSerName val="0"/>
          <c:showPercent val="0"/>
          <c:showBubbleSize val="0"/>
        </c:dLbls>
        <c:gapWidth val="75"/>
        <c:axId val="115308800"/>
        <c:axId val="115339264"/>
      </c:barChart>
      <c:catAx>
        <c:axId val="115308800"/>
        <c:scaling>
          <c:orientation val="minMax"/>
        </c:scaling>
        <c:delete val="0"/>
        <c:axPos val="b"/>
        <c:majorTickMark val="none"/>
        <c:minorTickMark val="none"/>
        <c:tickLblPos val="none"/>
        <c:crossAx val="115339264"/>
        <c:crosses val="autoZero"/>
        <c:auto val="1"/>
        <c:lblAlgn val="ctr"/>
        <c:lblOffset val="100"/>
        <c:noMultiLvlLbl val="0"/>
      </c:catAx>
      <c:valAx>
        <c:axId val="115339264"/>
        <c:scaling>
          <c:orientation val="minMax"/>
        </c:scaling>
        <c:delete val="0"/>
        <c:axPos val="l"/>
        <c:numFmt formatCode="General" sourceLinked="1"/>
        <c:majorTickMark val="none"/>
        <c:minorTickMark val="none"/>
        <c:tickLblPos val="nextTo"/>
        <c:crossAx val="115308800"/>
        <c:crosses val="autoZero"/>
        <c:crossBetween val="between"/>
      </c:valAx>
    </c:plotArea>
    <c:legend>
      <c:legendPos val="b"/>
      <c:layout>
        <c:manualLayout>
          <c:xMode val="edge"/>
          <c:yMode val="edge"/>
          <c:x val="0.24979058565888626"/>
          <c:y val="0.92120713799349918"/>
          <c:w val="0.58019147400639315"/>
          <c:h val="7.8792650918635174E-2"/>
        </c:manualLayout>
      </c:layout>
      <c:overlay val="0"/>
    </c:legend>
    <c:plotVisOnly val="1"/>
    <c:dispBlanksAs val="gap"/>
    <c:showDLblsOverMax val="0"/>
  </c:chart>
  <c:txPr>
    <a:bodyPr/>
    <a:lstStyle/>
    <a:p>
      <a:pPr>
        <a:defRPr sz="1200"/>
      </a:pPr>
      <a:endParaRPr lang="en-US"/>
    </a:p>
  </c:txPr>
  <c:externalData r:id="rId1">
    <c:autoUpdate val="0"/>
  </c:externalData>
  <c:userShapes r:id="rId2"/>
</c:chartSpace>
</file>

<file path=ppt/charts/chart7.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2"/>
    </mc:Choice>
    <mc:Fallback>
      <c:style val="12"/>
    </mc:Fallback>
  </mc:AlternateContent>
  <c:chart>
    <c:autoTitleDeleted val="1"/>
    <c:plotArea>
      <c:layout/>
      <c:barChart>
        <c:barDir val="col"/>
        <c:grouping val="clustered"/>
        <c:varyColors val="0"/>
        <c:ser>
          <c:idx val="0"/>
          <c:order val="0"/>
          <c:invertIfNegative val="0"/>
          <c:dPt>
            <c:idx val="0"/>
            <c:invertIfNegative val="0"/>
            <c:bubble3D val="0"/>
            <c:spPr>
              <a:solidFill>
                <a:schemeClr val="accent4"/>
              </a:solidFill>
            </c:spPr>
          </c:dPt>
          <c:dPt>
            <c:idx val="1"/>
            <c:invertIfNegative val="0"/>
            <c:bubble3D val="0"/>
            <c:spPr>
              <a:solidFill>
                <a:schemeClr val="accent3"/>
              </a:solidFill>
            </c:spPr>
          </c:dPt>
          <c:dPt>
            <c:idx val="2"/>
            <c:invertIfNegative val="0"/>
            <c:bubble3D val="0"/>
            <c:spPr>
              <a:solidFill>
                <a:schemeClr val="accent6"/>
              </a:solidFill>
            </c:spPr>
          </c:dPt>
          <c:dLbls>
            <c:txPr>
              <a:bodyPr/>
              <a:lstStyle/>
              <a:p>
                <a:pPr>
                  <a:defRPr sz="1100"/>
                </a:pPr>
                <a:endParaRPr lang="en-US"/>
              </a:p>
            </c:txPr>
            <c:showLegendKey val="0"/>
            <c:showVal val="1"/>
            <c:showCatName val="0"/>
            <c:showSerName val="0"/>
            <c:showPercent val="0"/>
            <c:showBubbleSize val="0"/>
            <c:showLeaderLines val="0"/>
          </c:dLbls>
          <c:cat>
            <c:strRef>
              <c:f>Sheet1!$A$2:$A$4</c:f>
              <c:strCache>
                <c:ptCount val="3"/>
                <c:pt idx="0">
                  <c:v>Thai CHRNA</c:v>
                </c:pt>
                <c:pt idx="1">
                  <c:v>All CHRNA</c:v>
                </c:pt>
                <c:pt idx="2">
                  <c:v>New Yorkers</c:v>
                </c:pt>
              </c:strCache>
            </c:strRef>
          </c:cat>
          <c:val>
            <c:numRef>
              <c:f>Sheet1!$B$2:$B$4</c:f>
              <c:numCache>
                <c:formatCode>0.00%</c:formatCode>
                <c:ptCount val="3"/>
                <c:pt idx="0">
                  <c:v>7.5999999999999998E-2</c:v>
                </c:pt>
                <c:pt idx="1">
                  <c:v>0.13600000000000001</c:v>
                </c:pt>
                <c:pt idx="2">
                  <c:v>0.17499999999999999</c:v>
                </c:pt>
              </c:numCache>
            </c:numRef>
          </c:val>
        </c:ser>
        <c:dLbls>
          <c:showLegendKey val="0"/>
          <c:showVal val="1"/>
          <c:showCatName val="0"/>
          <c:showSerName val="0"/>
          <c:showPercent val="0"/>
          <c:showBubbleSize val="0"/>
        </c:dLbls>
        <c:gapWidth val="75"/>
        <c:axId val="115483392"/>
        <c:axId val="115486080"/>
      </c:barChart>
      <c:catAx>
        <c:axId val="115483392"/>
        <c:scaling>
          <c:orientation val="minMax"/>
        </c:scaling>
        <c:delete val="0"/>
        <c:axPos val="b"/>
        <c:majorTickMark val="none"/>
        <c:minorTickMark val="none"/>
        <c:tickLblPos val="nextTo"/>
        <c:txPr>
          <a:bodyPr/>
          <a:lstStyle/>
          <a:p>
            <a:pPr>
              <a:defRPr sz="1200"/>
            </a:pPr>
            <a:endParaRPr lang="en-US"/>
          </a:p>
        </c:txPr>
        <c:crossAx val="115486080"/>
        <c:crosses val="autoZero"/>
        <c:auto val="1"/>
        <c:lblAlgn val="ctr"/>
        <c:lblOffset val="100"/>
        <c:noMultiLvlLbl val="0"/>
      </c:catAx>
      <c:valAx>
        <c:axId val="115486080"/>
        <c:scaling>
          <c:orientation val="minMax"/>
        </c:scaling>
        <c:delete val="0"/>
        <c:axPos val="l"/>
        <c:numFmt formatCode="0.00%" sourceLinked="1"/>
        <c:majorTickMark val="none"/>
        <c:minorTickMark val="none"/>
        <c:tickLblPos val="nextTo"/>
        <c:txPr>
          <a:bodyPr/>
          <a:lstStyle/>
          <a:p>
            <a:pPr>
              <a:defRPr sz="1100"/>
            </a:pPr>
            <a:endParaRPr lang="en-US"/>
          </a:p>
        </c:txPr>
        <c:crossAx val="115483392"/>
        <c:crosses val="autoZero"/>
        <c:crossBetween val="between"/>
      </c:valAx>
    </c:plotArea>
    <c:plotVisOnly val="1"/>
    <c:dispBlanksAs val="gap"/>
    <c:showDLblsOverMax val="0"/>
  </c:chart>
  <c:txPr>
    <a:bodyPr/>
    <a:lstStyle/>
    <a:p>
      <a:pPr>
        <a:defRPr sz="1800"/>
      </a:pPr>
      <a:endParaRPr lang="en-U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5"/>
    </mc:Choice>
    <mc:Fallback>
      <c:style val="15"/>
    </mc:Fallback>
  </mc:AlternateContent>
  <c:chart>
    <c:autoTitleDeleted val="1"/>
    <c:plotArea>
      <c:layout/>
      <c:barChart>
        <c:barDir val="col"/>
        <c:grouping val="clustered"/>
        <c:varyColors val="0"/>
        <c:ser>
          <c:idx val="0"/>
          <c:order val="0"/>
          <c:spPr>
            <a:solidFill>
              <a:schemeClr val="accent4"/>
            </a:solidFill>
          </c:spPr>
          <c:invertIfNegative val="0"/>
          <c:dPt>
            <c:idx val="1"/>
            <c:invertIfNegative val="0"/>
            <c:bubble3D val="0"/>
            <c:spPr>
              <a:solidFill>
                <a:schemeClr val="accent3"/>
              </a:solidFill>
            </c:spPr>
          </c:dPt>
          <c:cat>
            <c:strRef>
              <c:f>Sheet1!$A$2:$A$3</c:f>
              <c:strCache>
                <c:ptCount val="2"/>
                <c:pt idx="0">
                  <c:v>Thai CHRNA</c:v>
                </c:pt>
                <c:pt idx="1">
                  <c:v>All CHRNA</c:v>
                </c:pt>
              </c:strCache>
            </c:strRef>
          </c:cat>
          <c:val>
            <c:numRef>
              <c:f>Sheet1!$B$2:$B$3</c:f>
              <c:numCache>
                <c:formatCode>0.00%</c:formatCode>
                <c:ptCount val="2"/>
                <c:pt idx="0">
                  <c:v>0.27100000000000002</c:v>
                </c:pt>
                <c:pt idx="1">
                  <c:v>0.33300000000000002</c:v>
                </c:pt>
              </c:numCache>
            </c:numRef>
          </c:val>
        </c:ser>
        <c:dLbls>
          <c:showLegendKey val="0"/>
          <c:showVal val="1"/>
          <c:showCatName val="0"/>
          <c:showSerName val="0"/>
          <c:showPercent val="0"/>
          <c:showBubbleSize val="0"/>
        </c:dLbls>
        <c:gapWidth val="75"/>
        <c:axId val="115498368"/>
        <c:axId val="115512448"/>
      </c:barChart>
      <c:catAx>
        <c:axId val="115498368"/>
        <c:scaling>
          <c:orientation val="minMax"/>
        </c:scaling>
        <c:delete val="0"/>
        <c:axPos val="b"/>
        <c:majorTickMark val="none"/>
        <c:minorTickMark val="none"/>
        <c:tickLblPos val="nextTo"/>
        <c:crossAx val="115512448"/>
        <c:crosses val="autoZero"/>
        <c:auto val="1"/>
        <c:lblAlgn val="ctr"/>
        <c:lblOffset val="100"/>
        <c:noMultiLvlLbl val="0"/>
      </c:catAx>
      <c:valAx>
        <c:axId val="115512448"/>
        <c:scaling>
          <c:orientation val="minMax"/>
        </c:scaling>
        <c:delete val="0"/>
        <c:axPos val="l"/>
        <c:numFmt formatCode="0.00%" sourceLinked="1"/>
        <c:majorTickMark val="none"/>
        <c:minorTickMark val="none"/>
        <c:tickLblPos val="nextTo"/>
        <c:crossAx val="115498368"/>
        <c:crosses val="autoZero"/>
        <c:crossBetween val="between"/>
      </c:valAx>
    </c:plotArea>
    <c:plotVisOnly val="1"/>
    <c:dispBlanksAs val="gap"/>
    <c:showDLblsOverMax val="0"/>
  </c:chart>
  <c:externalData r:id="rId1">
    <c:autoUpdate val="0"/>
  </c:externalData>
</c:chartSpace>
</file>

<file path=ppt/drawings/drawing1.xml><?xml version="1.0" encoding="utf-8"?>
<c:userShapes xmlns:c="http://schemas.openxmlformats.org/drawingml/2006/chart">
  <cdr:relSizeAnchor xmlns:cdr="http://schemas.openxmlformats.org/drawingml/2006/chartDrawing">
    <cdr:from>
      <cdr:x>0.00802</cdr:x>
      <cdr:y>0.55484</cdr:y>
    </cdr:from>
    <cdr:to>
      <cdr:x>1</cdr:x>
      <cdr:y>1</cdr:y>
    </cdr:to>
    <cdr:sp macro="" textlink="">
      <cdr:nvSpPr>
        <cdr:cNvPr id="2" name="TextBox 1"/>
        <cdr:cNvSpPr txBox="1"/>
      </cdr:nvSpPr>
      <cdr:spPr>
        <a:xfrm xmlns:a="http://schemas.openxmlformats.org/drawingml/2006/main">
          <a:off x="76200" y="1389930"/>
          <a:ext cx="3346524" cy="618740"/>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endParaRPr lang="en-US" sz="1100" dirty="0"/>
        </a:p>
      </cdr:txBody>
    </cdr:sp>
  </cdr:relSizeAnchor>
</c:userShapes>
</file>

<file path=ppt/drawings/drawing2.xml><?xml version="1.0" encoding="utf-8"?>
<c:userShapes xmlns:c="http://schemas.openxmlformats.org/drawingml/2006/chart">
  <cdr:relSizeAnchor xmlns:cdr="http://schemas.openxmlformats.org/drawingml/2006/chartDrawing">
    <cdr:from>
      <cdr:x>0.19777</cdr:x>
      <cdr:y>0.84967</cdr:y>
    </cdr:from>
    <cdr:to>
      <cdr:x>0.44581</cdr:x>
      <cdr:y>0.92076</cdr:y>
    </cdr:to>
    <cdr:sp macro="" textlink="">
      <cdr:nvSpPr>
        <cdr:cNvPr id="2" name="TextBox 1"/>
        <cdr:cNvSpPr txBox="1"/>
      </cdr:nvSpPr>
      <cdr:spPr>
        <a:xfrm xmlns:a="http://schemas.openxmlformats.org/drawingml/2006/main">
          <a:off x="842963" y="2476500"/>
          <a:ext cx="1057275" cy="207202"/>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dirty="0"/>
            <a:t>Cholesterol</a:t>
          </a:r>
        </a:p>
      </cdr:txBody>
    </cdr:sp>
  </cdr:relSizeAnchor>
  <cdr:relSizeAnchor xmlns:cdr="http://schemas.openxmlformats.org/drawingml/2006/chartDrawing">
    <cdr:from>
      <cdr:x>0.62458</cdr:x>
      <cdr:y>0.84967</cdr:y>
    </cdr:from>
    <cdr:to>
      <cdr:x>0.95293</cdr:x>
      <cdr:y>0.93137</cdr:y>
    </cdr:to>
    <cdr:sp macro="" textlink="">
      <cdr:nvSpPr>
        <cdr:cNvPr id="3" name="TextBox 2"/>
        <cdr:cNvSpPr txBox="1"/>
      </cdr:nvSpPr>
      <cdr:spPr>
        <a:xfrm xmlns:a="http://schemas.openxmlformats.org/drawingml/2006/main">
          <a:off x="2358984" y="2708253"/>
          <a:ext cx="1240130" cy="260413"/>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en-US" sz="1100" dirty="0"/>
            <a:t>Blood Pressure</a:t>
          </a:r>
        </a:p>
      </cdr:txBody>
    </cdr:sp>
  </cdr:relSizeAnchor>
</c:userShape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1"/>
            <a:ext cx="2982119" cy="464575"/>
          </a:xfrm>
          <a:prstGeom prst="rect">
            <a:avLst/>
          </a:prstGeom>
        </p:spPr>
        <p:txBody>
          <a:bodyPr vert="horz" lIns="91440" tIns="45720" rIns="91440" bIns="45720" rtlCol="0"/>
          <a:lstStyle>
            <a:lvl1pPr algn="l" defTabSz="1544513" fontAlgn="auto">
              <a:spcBef>
                <a:spcPts val="0"/>
              </a:spcBef>
              <a:spcAft>
                <a:spcPts val="0"/>
              </a:spcAft>
              <a:defRPr sz="1200">
                <a:latin typeface="+mn-lt"/>
              </a:defRPr>
            </a:lvl1pPr>
          </a:lstStyle>
          <a:p>
            <a:pPr>
              <a:defRPr/>
            </a:pPr>
            <a:endParaRPr lang="en-US"/>
          </a:p>
        </p:txBody>
      </p:sp>
      <p:sp>
        <p:nvSpPr>
          <p:cNvPr id="3" name="Date Placeholder 2"/>
          <p:cNvSpPr>
            <a:spLocks noGrp="1"/>
          </p:cNvSpPr>
          <p:nvPr>
            <p:ph type="dt" idx="1"/>
          </p:nvPr>
        </p:nvSpPr>
        <p:spPr>
          <a:xfrm>
            <a:off x="3898102" y="1"/>
            <a:ext cx="2982119" cy="464575"/>
          </a:xfrm>
          <a:prstGeom prst="rect">
            <a:avLst/>
          </a:prstGeom>
        </p:spPr>
        <p:txBody>
          <a:bodyPr vert="horz" lIns="91440" tIns="45720" rIns="91440" bIns="45720" rtlCol="0"/>
          <a:lstStyle>
            <a:lvl1pPr algn="r" defTabSz="1544513" fontAlgn="auto">
              <a:spcBef>
                <a:spcPts val="0"/>
              </a:spcBef>
              <a:spcAft>
                <a:spcPts val="0"/>
              </a:spcAft>
              <a:defRPr sz="1200">
                <a:latin typeface="+mn-lt"/>
              </a:defRPr>
            </a:lvl1pPr>
          </a:lstStyle>
          <a:p>
            <a:pPr>
              <a:defRPr/>
            </a:pPr>
            <a:fld id="{F78117AE-B2DA-411A-BFE4-DFC3DA9407CA}" type="datetimeFigureOut">
              <a:rPr lang="en-US"/>
              <a:pPr>
                <a:defRPr/>
              </a:pPr>
              <a:t>11/11/2015</a:t>
            </a:fld>
            <a:endParaRPr lang="en-US"/>
          </a:p>
        </p:txBody>
      </p:sp>
      <p:sp>
        <p:nvSpPr>
          <p:cNvPr id="4" name="Slide Image Placeholder 3"/>
          <p:cNvSpPr>
            <a:spLocks noGrp="1" noRot="1" noChangeAspect="1"/>
          </p:cNvSpPr>
          <p:nvPr>
            <p:ph type="sldImg" idx="2"/>
          </p:nvPr>
        </p:nvSpPr>
        <p:spPr>
          <a:xfrm>
            <a:off x="2173288" y="696913"/>
            <a:ext cx="2535237" cy="348615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8182" y="4415299"/>
            <a:ext cx="5505450" cy="4183626"/>
          </a:xfrm>
          <a:prstGeom prst="rect">
            <a:avLst/>
          </a:prstGeom>
        </p:spPr>
        <p:txBody>
          <a:bodyPr vert="horz" lIns="91440" tIns="45720" rIns="91440" bIns="45720" rtlCol="0">
            <a:normAutofit/>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829374"/>
            <a:ext cx="2982119" cy="465801"/>
          </a:xfrm>
          <a:prstGeom prst="rect">
            <a:avLst/>
          </a:prstGeom>
        </p:spPr>
        <p:txBody>
          <a:bodyPr vert="horz" lIns="91440" tIns="45720" rIns="91440" bIns="45720" rtlCol="0" anchor="b"/>
          <a:lstStyle>
            <a:lvl1pPr algn="l" defTabSz="1544513" fontAlgn="auto">
              <a:spcBef>
                <a:spcPts val="0"/>
              </a:spcBef>
              <a:spcAft>
                <a:spcPts val="0"/>
              </a:spcAft>
              <a:defRPr sz="1200">
                <a:latin typeface="+mn-lt"/>
              </a:defRPr>
            </a:lvl1pPr>
          </a:lstStyle>
          <a:p>
            <a:pPr>
              <a:defRPr/>
            </a:pPr>
            <a:endParaRPr lang="en-US"/>
          </a:p>
        </p:txBody>
      </p:sp>
      <p:sp>
        <p:nvSpPr>
          <p:cNvPr id="7" name="Slide Number Placeholder 6"/>
          <p:cNvSpPr>
            <a:spLocks noGrp="1"/>
          </p:cNvSpPr>
          <p:nvPr>
            <p:ph type="sldNum" sz="quarter" idx="5"/>
          </p:nvPr>
        </p:nvSpPr>
        <p:spPr>
          <a:xfrm>
            <a:off x="3898102" y="8829374"/>
            <a:ext cx="2982119" cy="465801"/>
          </a:xfrm>
          <a:prstGeom prst="rect">
            <a:avLst/>
          </a:prstGeom>
        </p:spPr>
        <p:txBody>
          <a:bodyPr vert="horz" lIns="91440" tIns="45720" rIns="91440" bIns="45720" rtlCol="0" anchor="b"/>
          <a:lstStyle>
            <a:lvl1pPr algn="r" defTabSz="1544513" fontAlgn="auto">
              <a:spcBef>
                <a:spcPts val="0"/>
              </a:spcBef>
              <a:spcAft>
                <a:spcPts val="0"/>
              </a:spcAft>
              <a:defRPr sz="1200">
                <a:latin typeface="+mn-lt"/>
              </a:defRPr>
            </a:lvl1pPr>
          </a:lstStyle>
          <a:p>
            <a:pPr>
              <a:defRPr/>
            </a:pPr>
            <a:fld id="{5FDAE10C-7F66-4C09-A97B-C8BC39FA229E}" type="slidenum">
              <a:rPr lang="en-US"/>
              <a:pPr>
                <a:defRPr/>
              </a:pPr>
              <a:t>‹#›</a:t>
            </a:fld>
            <a:endParaRPr lang="en-US"/>
          </a:p>
        </p:txBody>
      </p:sp>
    </p:spTree>
    <p:extLst>
      <p:ext uri="{BB962C8B-B14F-4D97-AF65-F5344CB8AC3E}">
        <p14:creationId xmlns:p14="http://schemas.microsoft.com/office/powerpoint/2010/main" val="3496478156"/>
      </p:ext>
    </p:extLst>
  </p:cSld>
  <p:clrMap bg1="lt1" tx1="dk1" bg2="lt2" tx2="dk2" accent1="accent1" accent2="accent2" accent3="accent3" accent4="accent4" accent5="accent5" accent6="accent6" hlink="hlink" folHlink="folHlink"/>
  <p:notesStyle>
    <a:lvl1pPr algn="l" defTabSz="991718" rtl="0" eaLnBrk="0" fontAlgn="base" hangingPunct="0">
      <a:spcBef>
        <a:spcPct val="30000"/>
      </a:spcBef>
      <a:spcAft>
        <a:spcPct val="0"/>
      </a:spcAft>
      <a:defRPr sz="1300" kern="1200">
        <a:solidFill>
          <a:schemeClr val="tx1"/>
        </a:solidFill>
        <a:latin typeface="+mn-lt"/>
        <a:ea typeface="+mn-ea"/>
        <a:cs typeface="+mn-cs"/>
      </a:defRPr>
    </a:lvl1pPr>
    <a:lvl2pPr marL="495859" algn="l" defTabSz="991718" rtl="0" eaLnBrk="0" fontAlgn="base" hangingPunct="0">
      <a:spcBef>
        <a:spcPct val="30000"/>
      </a:spcBef>
      <a:spcAft>
        <a:spcPct val="0"/>
      </a:spcAft>
      <a:defRPr sz="1300" kern="1200">
        <a:solidFill>
          <a:schemeClr val="tx1"/>
        </a:solidFill>
        <a:latin typeface="+mn-lt"/>
        <a:ea typeface="+mn-ea"/>
        <a:cs typeface="+mn-cs"/>
      </a:defRPr>
    </a:lvl2pPr>
    <a:lvl3pPr marL="991718" algn="l" defTabSz="991718" rtl="0" eaLnBrk="0" fontAlgn="base" hangingPunct="0">
      <a:spcBef>
        <a:spcPct val="30000"/>
      </a:spcBef>
      <a:spcAft>
        <a:spcPct val="0"/>
      </a:spcAft>
      <a:defRPr sz="1300" kern="1200">
        <a:solidFill>
          <a:schemeClr val="tx1"/>
        </a:solidFill>
        <a:latin typeface="+mn-lt"/>
        <a:ea typeface="+mn-ea"/>
        <a:cs typeface="+mn-cs"/>
      </a:defRPr>
    </a:lvl3pPr>
    <a:lvl4pPr marL="1488598" algn="l" defTabSz="991718" rtl="0" eaLnBrk="0" fontAlgn="base" hangingPunct="0">
      <a:spcBef>
        <a:spcPct val="30000"/>
      </a:spcBef>
      <a:spcAft>
        <a:spcPct val="0"/>
      </a:spcAft>
      <a:defRPr sz="1300" kern="1200">
        <a:solidFill>
          <a:schemeClr val="tx1"/>
        </a:solidFill>
        <a:latin typeface="+mn-lt"/>
        <a:ea typeface="+mn-ea"/>
        <a:cs typeface="+mn-cs"/>
      </a:defRPr>
    </a:lvl4pPr>
    <a:lvl5pPr marL="1984457" algn="l" defTabSz="991718" rtl="0" eaLnBrk="0" fontAlgn="base" hangingPunct="0">
      <a:spcBef>
        <a:spcPct val="30000"/>
      </a:spcBef>
      <a:spcAft>
        <a:spcPct val="0"/>
      </a:spcAft>
      <a:defRPr sz="1300" kern="1200">
        <a:solidFill>
          <a:schemeClr val="tx1"/>
        </a:solidFill>
        <a:latin typeface="+mn-lt"/>
        <a:ea typeface="+mn-ea"/>
        <a:cs typeface="+mn-cs"/>
      </a:defRPr>
    </a:lvl5pPr>
    <a:lvl6pPr marL="2481647" algn="l" defTabSz="992659" rtl="0" eaLnBrk="1" latinLnBrk="0" hangingPunct="1">
      <a:defRPr sz="1300" kern="1200">
        <a:solidFill>
          <a:schemeClr val="tx1"/>
        </a:solidFill>
        <a:latin typeface="+mn-lt"/>
        <a:ea typeface="+mn-ea"/>
        <a:cs typeface="+mn-cs"/>
      </a:defRPr>
    </a:lvl6pPr>
    <a:lvl7pPr marL="2977976" algn="l" defTabSz="992659" rtl="0" eaLnBrk="1" latinLnBrk="0" hangingPunct="1">
      <a:defRPr sz="1300" kern="1200">
        <a:solidFill>
          <a:schemeClr val="tx1"/>
        </a:solidFill>
        <a:latin typeface="+mn-lt"/>
        <a:ea typeface="+mn-ea"/>
        <a:cs typeface="+mn-cs"/>
      </a:defRPr>
    </a:lvl7pPr>
    <a:lvl8pPr marL="3474305" algn="l" defTabSz="992659" rtl="0" eaLnBrk="1" latinLnBrk="0" hangingPunct="1">
      <a:defRPr sz="1300" kern="1200">
        <a:solidFill>
          <a:schemeClr val="tx1"/>
        </a:solidFill>
        <a:latin typeface="+mn-lt"/>
        <a:ea typeface="+mn-ea"/>
        <a:cs typeface="+mn-cs"/>
      </a:defRPr>
    </a:lvl8pPr>
    <a:lvl9pPr marL="3970634" algn="l" defTabSz="992659" rtl="0" eaLnBrk="1" latinLnBrk="0" hangingPunct="1">
      <a:defRPr sz="13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3" Type="http://schemas.openxmlformats.org/officeDocument/2006/relationships/hyperlink" Target="http://on.nyc.gov/1Cf1RAt" TargetMode="External"/><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3" Type="http://schemas.openxmlformats.org/officeDocument/2006/relationships/hyperlink" Target="http://on.nyc.gov/1Cf1RAt" TargetMode="External"/><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5FDAE10C-7F66-4C09-A97B-C8BC39FA229E}" type="slidenum">
              <a:rPr lang="en-US" smtClean="0"/>
              <a:pPr>
                <a:defRPr/>
              </a:pPr>
              <a:t>1</a:t>
            </a:fld>
            <a:endParaRPr lang="en-US"/>
          </a:p>
        </p:txBody>
      </p:sp>
    </p:spTree>
    <p:extLst>
      <p:ext uri="{BB962C8B-B14F-4D97-AF65-F5344CB8AC3E}">
        <p14:creationId xmlns:p14="http://schemas.microsoft.com/office/powerpoint/2010/main" val="42594386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i="1" dirty="0" smtClean="0"/>
              <a:t>**All New York City comparison data derived from the New York City Department of Health and Mental Hygiene’s </a:t>
            </a:r>
            <a:r>
              <a:rPr lang="en-US" sz="1400" i="1" dirty="0" err="1" smtClean="0"/>
              <a:t>EpiQuery</a:t>
            </a:r>
            <a:r>
              <a:rPr lang="en-US" sz="1400" i="1" dirty="0" smtClean="0"/>
              <a:t>: </a:t>
            </a:r>
          </a:p>
          <a:p>
            <a:r>
              <a:rPr lang="en-US" sz="1400" i="1" dirty="0" smtClean="0"/>
              <a:t>NYC Interactive Health, 2013 NYC Community Health Survey data at </a:t>
            </a:r>
            <a:r>
              <a:rPr lang="en-US" sz="1400" i="1" dirty="0" smtClean="0">
                <a:hlinkClick r:id="rId3"/>
              </a:rPr>
              <a:t>http://on.nyc.gov/1Cf1RAt</a:t>
            </a:r>
            <a:r>
              <a:rPr lang="en-US" sz="1400" i="1" dirty="0" smtClean="0"/>
              <a:t>. </a:t>
            </a:r>
          </a:p>
          <a:p>
            <a:pPr marL="0" marR="0" indent="0" algn="l" defTabSz="991718" rtl="0" eaLnBrk="0" fontAlgn="base" latinLnBrk="0" hangingPunct="0">
              <a:lnSpc>
                <a:spcPct val="100000"/>
              </a:lnSpc>
              <a:spcBef>
                <a:spcPct val="30000"/>
              </a:spcBef>
              <a:spcAft>
                <a:spcPct val="0"/>
              </a:spcAft>
              <a:buClrTx/>
              <a:buSzTx/>
              <a:buFontTx/>
              <a:buNone/>
              <a:tabLst/>
              <a:defRPr/>
            </a:pPr>
            <a:endParaRPr lang="en-US" dirty="0" smtClean="0"/>
          </a:p>
        </p:txBody>
      </p:sp>
      <p:sp>
        <p:nvSpPr>
          <p:cNvPr id="4" name="Slide Number Placeholder 3"/>
          <p:cNvSpPr>
            <a:spLocks noGrp="1"/>
          </p:cNvSpPr>
          <p:nvPr>
            <p:ph type="sldNum" sz="quarter" idx="10"/>
          </p:nvPr>
        </p:nvSpPr>
        <p:spPr/>
        <p:txBody>
          <a:bodyPr/>
          <a:lstStyle/>
          <a:p>
            <a:pPr>
              <a:defRPr/>
            </a:pPr>
            <a:fld id="{5FDAE10C-7F66-4C09-A97B-C8BC39FA229E}" type="slidenum">
              <a:rPr lang="en-US" smtClean="0"/>
              <a:pPr>
                <a:defRPr/>
              </a:pPr>
              <a:t>2</a:t>
            </a:fld>
            <a:endParaRPr lang="en-US"/>
          </a:p>
        </p:txBody>
      </p:sp>
    </p:spTree>
    <p:extLst>
      <p:ext uri="{BB962C8B-B14F-4D97-AF65-F5344CB8AC3E}">
        <p14:creationId xmlns:p14="http://schemas.microsoft.com/office/powerpoint/2010/main" val="285131547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i="1" dirty="0" smtClean="0"/>
              <a:t>New York City Department of Health and Mental Hygiene’s </a:t>
            </a:r>
            <a:r>
              <a:rPr lang="en-US" sz="1400" i="1" dirty="0" err="1" smtClean="0"/>
              <a:t>EpiQuery</a:t>
            </a:r>
            <a:r>
              <a:rPr lang="en-US" sz="1400" i="1" dirty="0" smtClean="0"/>
              <a:t>: </a:t>
            </a:r>
            <a:r>
              <a:rPr lang="en-US" sz="1400" i="1" baseline="0" dirty="0" smtClean="0"/>
              <a:t> </a:t>
            </a:r>
            <a:r>
              <a:rPr lang="en-US" sz="1400" i="1" dirty="0" smtClean="0"/>
              <a:t>NYC Interactive Health, 2013 NYC Community Health Survey data at </a:t>
            </a:r>
            <a:r>
              <a:rPr lang="en-US" sz="1400" i="1" dirty="0" smtClean="0">
                <a:hlinkClick r:id="rId3"/>
              </a:rPr>
              <a:t>http://on.nyc.gov/1Cf1RAt</a:t>
            </a:r>
            <a:r>
              <a:rPr lang="en-US" sz="1400" i="1" dirty="0" smtClean="0"/>
              <a:t>. </a:t>
            </a:r>
          </a:p>
          <a:p>
            <a:pPr marL="0" marR="0" indent="0" algn="l" defTabSz="991718" rtl="0" eaLnBrk="0" fontAlgn="base" latinLnBrk="0" hangingPunct="0">
              <a:lnSpc>
                <a:spcPct val="100000"/>
              </a:lnSpc>
              <a:spcBef>
                <a:spcPct val="30000"/>
              </a:spcBef>
              <a:spcAft>
                <a:spcPct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pPr>
              <a:defRPr/>
            </a:pPr>
            <a:fld id="{5FDAE10C-7F66-4C09-A97B-C8BC39FA229E}" type="slidenum">
              <a:rPr lang="en-US" smtClean="0"/>
              <a:pPr>
                <a:defRPr/>
              </a:pPr>
              <a:t>3</a:t>
            </a:fld>
            <a:endParaRPr lang="en-US"/>
          </a:p>
        </p:txBody>
      </p:sp>
    </p:spTree>
    <p:extLst>
      <p:ext uri="{BB962C8B-B14F-4D97-AF65-F5344CB8AC3E}">
        <p14:creationId xmlns:p14="http://schemas.microsoft.com/office/powerpoint/2010/main" val="28513154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48641" y="3124626"/>
            <a:ext cx="6217920" cy="2156037"/>
          </a:xfrm>
        </p:spPr>
        <p:txBody>
          <a:bodyPr/>
          <a:lstStyle/>
          <a:p>
            <a:r>
              <a:rPr lang="en-US" smtClean="0"/>
              <a:t>Click to edit Master title style</a:t>
            </a:r>
            <a:endParaRPr lang="en-US"/>
          </a:p>
        </p:txBody>
      </p:sp>
      <p:sp>
        <p:nvSpPr>
          <p:cNvPr id="3" name="Subtitle 2"/>
          <p:cNvSpPr>
            <a:spLocks noGrp="1"/>
          </p:cNvSpPr>
          <p:nvPr>
            <p:ph type="subTitle" idx="1"/>
          </p:nvPr>
        </p:nvSpPr>
        <p:spPr>
          <a:xfrm>
            <a:off x="1097281" y="5699760"/>
            <a:ext cx="5120640" cy="2570480"/>
          </a:xfrm>
        </p:spPr>
        <p:txBody>
          <a:bodyPr/>
          <a:lstStyle>
            <a:lvl1pPr marL="0" indent="0" algn="ctr">
              <a:buNone/>
              <a:defRPr>
                <a:solidFill>
                  <a:schemeClr val="tx1">
                    <a:tint val="75000"/>
                  </a:schemeClr>
                </a:solidFill>
              </a:defRPr>
            </a:lvl1pPr>
            <a:lvl2pPr marL="496330" indent="0" algn="ctr">
              <a:buNone/>
              <a:defRPr>
                <a:solidFill>
                  <a:schemeClr val="tx1">
                    <a:tint val="75000"/>
                  </a:schemeClr>
                </a:solidFill>
              </a:defRPr>
            </a:lvl2pPr>
            <a:lvl3pPr marL="992659" indent="0" algn="ctr">
              <a:buNone/>
              <a:defRPr>
                <a:solidFill>
                  <a:schemeClr val="tx1">
                    <a:tint val="75000"/>
                  </a:schemeClr>
                </a:solidFill>
              </a:defRPr>
            </a:lvl3pPr>
            <a:lvl4pPr marL="1488988" indent="0" algn="ctr">
              <a:buNone/>
              <a:defRPr>
                <a:solidFill>
                  <a:schemeClr val="tx1">
                    <a:tint val="75000"/>
                  </a:schemeClr>
                </a:solidFill>
              </a:defRPr>
            </a:lvl4pPr>
            <a:lvl5pPr marL="1985317" indent="0" algn="ctr">
              <a:buNone/>
              <a:defRPr>
                <a:solidFill>
                  <a:schemeClr val="tx1">
                    <a:tint val="75000"/>
                  </a:schemeClr>
                </a:solidFill>
              </a:defRPr>
            </a:lvl5pPr>
            <a:lvl6pPr marL="2481647" indent="0" algn="ctr">
              <a:buNone/>
              <a:defRPr>
                <a:solidFill>
                  <a:schemeClr val="tx1">
                    <a:tint val="75000"/>
                  </a:schemeClr>
                </a:solidFill>
              </a:defRPr>
            </a:lvl6pPr>
            <a:lvl7pPr marL="2977976" indent="0" algn="ctr">
              <a:buNone/>
              <a:defRPr>
                <a:solidFill>
                  <a:schemeClr val="tx1">
                    <a:tint val="75000"/>
                  </a:schemeClr>
                </a:solidFill>
              </a:defRPr>
            </a:lvl7pPr>
            <a:lvl8pPr marL="3474305" indent="0" algn="ctr">
              <a:buNone/>
              <a:defRPr>
                <a:solidFill>
                  <a:schemeClr val="tx1">
                    <a:tint val="75000"/>
                  </a:schemeClr>
                </a:solidFill>
              </a:defRPr>
            </a:lvl8pPr>
            <a:lvl9pPr marL="3970634"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DBC1CC89-8F38-495D-A936-E627510C6D92}" type="datetimeFigureOut">
              <a:rPr lang="en-US"/>
              <a:pPr>
                <a:defRPr/>
              </a:pPr>
              <a:t>11/11/2015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CD9353B-43FE-4ACB-8A50-D1CBC8657ADE}" type="slidenum">
              <a:rPr lang="en-US"/>
              <a:pPr>
                <a:defRPr/>
              </a:pPr>
              <a:t>‹#›</a:t>
            </a:fld>
            <a:endParaRPr lang="en-US"/>
          </a:p>
        </p:txBody>
      </p:sp>
    </p:spTree>
    <p:extLst>
      <p:ext uri="{BB962C8B-B14F-4D97-AF65-F5344CB8AC3E}">
        <p14:creationId xmlns:p14="http://schemas.microsoft.com/office/powerpoint/2010/main" val="313968470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C6A28579-DC98-47BD-8F03-E74A85A4328C}" type="datetimeFigureOut">
              <a:rPr lang="en-US"/>
              <a:pPr>
                <a:defRPr/>
              </a:pPr>
              <a:t>11/11/2015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8D3482F3-444F-4AFE-96F9-96B9C7FC3F3E}" type="slidenum">
              <a:rPr lang="en-US"/>
              <a:pPr>
                <a:defRPr/>
              </a:pPr>
              <a:t>‹#›</a:t>
            </a:fld>
            <a:endParaRPr lang="en-US"/>
          </a:p>
        </p:txBody>
      </p:sp>
    </p:spTree>
    <p:extLst>
      <p:ext uri="{BB962C8B-B14F-4D97-AF65-F5344CB8AC3E}">
        <p14:creationId xmlns:p14="http://schemas.microsoft.com/office/powerpoint/2010/main" val="14216289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5303520" y="402804"/>
            <a:ext cx="1645920" cy="8582237"/>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65760" y="402804"/>
            <a:ext cx="4815840" cy="858223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E398CB1C-CAF7-4D17-BD6E-00BB8D4E5F0B}" type="datetimeFigureOut">
              <a:rPr lang="en-US"/>
              <a:pPr>
                <a:defRPr/>
              </a:pPr>
              <a:t>11/11/2015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8383DD7-DFF5-47E0-91FF-D108C964632A}" type="slidenum">
              <a:rPr lang="en-US"/>
              <a:pPr>
                <a:defRPr/>
              </a:pPr>
              <a:t>‹#›</a:t>
            </a:fld>
            <a:endParaRPr lang="en-US"/>
          </a:p>
        </p:txBody>
      </p:sp>
    </p:spTree>
    <p:extLst>
      <p:ext uri="{BB962C8B-B14F-4D97-AF65-F5344CB8AC3E}">
        <p14:creationId xmlns:p14="http://schemas.microsoft.com/office/powerpoint/2010/main" val="9621184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6A21596-0996-4E0C-835D-EDE6F0171F5F}" type="datetimeFigureOut">
              <a:rPr lang="en-US"/>
              <a:pPr>
                <a:defRPr/>
              </a:pPr>
              <a:t>11/11/2015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D44C0D8-5FC5-4C86-9097-B463A642384E}" type="slidenum">
              <a:rPr lang="en-US"/>
              <a:pPr>
                <a:defRPr/>
              </a:pPr>
              <a:t>‹#›</a:t>
            </a:fld>
            <a:endParaRPr lang="en-US"/>
          </a:p>
        </p:txBody>
      </p:sp>
    </p:spTree>
    <p:extLst>
      <p:ext uri="{BB962C8B-B14F-4D97-AF65-F5344CB8AC3E}">
        <p14:creationId xmlns:p14="http://schemas.microsoft.com/office/powerpoint/2010/main" val="2486255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77851" y="6463455"/>
            <a:ext cx="6217920" cy="1997710"/>
          </a:xfrm>
        </p:spPr>
        <p:txBody>
          <a:bodyPr anchor="t"/>
          <a:lstStyle>
            <a:lvl1pPr algn="l">
              <a:defRPr sz="4400" b="1" cap="all"/>
            </a:lvl1pPr>
          </a:lstStyle>
          <a:p>
            <a:r>
              <a:rPr lang="en-US" smtClean="0"/>
              <a:t>Click to edit Master title style</a:t>
            </a:r>
            <a:endParaRPr lang="en-US"/>
          </a:p>
        </p:txBody>
      </p:sp>
      <p:sp>
        <p:nvSpPr>
          <p:cNvPr id="3" name="Text Placeholder 2"/>
          <p:cNvSpPr>
            <a:spLocks noGrp="1"/>
          </p:cNvSpPr>
          <p:nvPr>
            <p:ph type="body" idx="1"/>
          </p:nvPr>
        </p:nvSpPr>
        <p:spPr>
          <a:xfrm>
            <a:off x="577851" y="4263180"/>
            <a:ext cx="6217920" cy="2200274"/>
          </a:xfrm>
        </p:spPr>
        <p:txBody>
          <a:bodyPr anchor="b"/>
          <a:lstStyle>
            <a:lvl1pPr marL="0" indent="0">
              <a:buNone/>
              <a:defRPr sz="2200">
                <a:solidFill>
                  <a:schemeClr val="tx1">
                    <a:tint val="75000"/>
                  </a:schemeClr>
                </a:solidFill>
              </a:defRPr>
            </a:lvl1pPr>
            <a:lvl2pPr marL="496330" indent="0">
              <a:buNone/>
              <a:defRPr sz="1900">
                <a:solidFill>
                  <a:schemeClr val="tx1">
                    <a:tint val="75000"/>
                  </a:schemeClr>
                </a:solidFill>
              </a:defRPr>
            </a:lvl2pPr>
            <a:lvl3pPr marL="992659" indent="0">
              <a:buNone/>
              <a:defRPr sz="1700">
                <a:solidFill>
                  <a:schemeClr val="tx1">
                    <a:tint val="75000"/>
                  </a:schemeClr>
                </a:solidFill>
              </a:defRPr>
            </a:lvl3pPr>
            <a:lvl4pPr marL="1488988" indent="0">
              <a:buNone/>
              <a:defRPr sz="1500">
                <a:solidFill>
                  <a:schemeClr val="tx1">
                    <a:tint val="75000"/>
                  </a:schemeClr>
                </a:solidFill>
              </a:defRPr>
            </a:lvl4pPr>
            <a:lvl5pPr marL="1985317" indent="0">
              <a:buNone/>
              <a:defRPr sz="1500">
                <a:solidFill>
                  <a:schemeClr val="tx1">
                    <a:tint val="75000"/>
                  </a:schemeClr>
                </a:solidFill>
              </a:defRPr>
            </a:lvl5pPr>
            <a:lvl6pPr marL="2481647" indent="0">
              <a:buNone/>
              <a:defRPr sz="1500">
                <a:solidFill>
                  <a:schemeClr val="tx1">
                    <a:tint val="75000"/>
                  </a:schemeClr>
                </a:solidFill>
              </a:defRPr>
            </a:lvl6pPr>
            <a:lvl7pPr marL="2977976" indent="0">
              <a:buNone/>
              <a:defRPr sz="1500">
                <a:solidFill>
                  <a:schemeClr val="tx1">
                    <a:tint val="75000"/>
                  </a:schemeClr>
                </a:solidFill>
              </a:defRPr>
            </a:lvl7pPr>
            <a:lvl8pPr marL="3474305" indent="0">
              <a:buNone/>
              <a:defRPr sz="1500">
                <a:solidFill>
                  <a:schemeClr val="tx1">
                    <a:tint val="75000"/>
                  </a:schemeClr>
                </a:solidFill>
              </a:defRPr>
            </a:lvl8pPr>
            <a:lvl9pPr marL="3970634" indent="0">
              <a:buNone/>
              <a:defRPr sz="15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CE687AC1-C3F8-4C88-AA50-B2B41F3E2D0C}" type="datetimeFigureOut">
              <a:rPr lang="en-US"/>
              <a:pPr>
                <a:defRPr/>
              </a:pPr>
              <a:t>11/11/2015</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229F8C05-858C-4ABB-9064-C5178647F09F}" type="slidenum">
              <a:rPr lang="en-US"/>
              <a:pPr>
                <a:defRPr/>
              </a:pPr>
              <a:t>‹#›</a:t>
            </a:fld>
            <a:endParaRPr lang="en-US"/>
          </a:p>
        </p:txBody>
      </p:sp>
    </p:spTree>
    <p:extLst>
      <p:ext uri="{BB962C8B-B14F-4D97-AF65-F5344CB8AC3E}">
        <p14:creationId xmlns:p14="http://schemas.microsoft.com/office/powerpoint/2010/main" val="1003686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65760" y="2346962"/>
            <a:ext cx="3230880" cy="6638080"/>
          </a:xfrm>
        </p:spPr>
        <p:txBody>
          <a:bodyPr/>
          <a:lstStyle>
            <a:lvl1pPr>
              <a:defRPr sz="3000"/>
            </a:lvl1pPr>
            <a:lvl2pPr>
              <a:defRPr sz="2600"/>
            </a:lvl2pPr>
            <a:lvl3pPr>
              <a:defRPr sz="22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3718560" y="2346962"/>
            <a:ext cx="3230880" cy="6638080"/>
          </a:xfrm>
        </p:spPr>
        <p:txBody>
          <a:bodyPr/>
          <a:lstStyle>
            <a:lvl1pPr>
              <a:defRPr sz="3000"/>
            </a:lvl1pPr>
            <a:lvl2pPr>
              <a:defRPr sz="2600"/>
            </a:lvl2pPr>
            <a:lvl3pPr>
              <a:defRPr sz="2200"/>
            </a:lvl3pPr>
            <a:lvl4pPr>
              <a:defRPr sz="1900"/>
            </a:lvl4pPr>
            <a:lvl5pPr>
              <a:defRPr sz="1900"/>
            </a:lvl5pPr>
            <a:lvl6pPr>
              <a:defRPr sz="1900"/>
            </a:lvl6pPr>
            <a:lvl7pPr>
              <a:defRPr sz="1900"/>
            </a:lvl7pPr>
            <a:lvl8pPr>
              <a:defRPr sz="1900"/>
            </a:lvl8pPr>
            <a:lvl9pPr>
              <a:defRPr sz="19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FE27368D-BA70-460D-93AD-CC32530F0F24}" type="datetimeFigureOut">
              <a:rPr lang="en-US"/>
              <a:pPr>
                <a:defRPr/>
              </a:pPr>
              <a:t>11/11/2015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6531A4DE-E081-44FF-BDEF-252F02227FF0}" type="slidenum">
              <a:rPr lang="en-US"/>
              <a:pPr>
                <a:defRPr/>
              </a:pPr>
              <a:t>‹#›</a:t>
            </a:fld>
            <a:endParaRPr lang="en-US"/>
          </a:p>
        </p:txBody>
      </p:sp>
    </p:spTree>
    <p:extLst>
      <p:ext uri="{BB962C8B-B14F-4D97-AF65-F5344CB8AC3E}">
        <p14:creationId xmlns:p14="http://schemas.microsoft.com/office/powerpoint/2010/main" val="19471134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365760" y="2251499"/>
            <a:ext cx="3232151" cy="938318"/>
          </a:xfrm>
        </p:spPr>
        <p:txBody>
          <a:bodyPr anchor="b"/>
          <a:lstStyle>
            <a:lvl1pPr marL="0" indent="0">
              <a:buNone/>
              <a:defRPr sz="2600" b="1"/>
            </a:lvl1pPr>
            <a:lvl2pPr marL="496330" indent="0">
              <a:buNone/>
              <a:defRPr sz="2200" b="1"/>
            </a:lvl2pPr>
            <a:lvl3pPr marL="992659" indent="0">
              <a:buNone/>
              <a:defRPr sz="1900" b="1"/>
            </a:lvl3pPr>
            <a:lvl4pPr marL="1488988" indent="0">
              <a:buNone/>
              <a:defRPr sz="1700" b="1"/>
            </a:lvl4pPr>
            <a:lvl5pPr marL="1985317" indent="0">
              <a:buNone/>
              <a:defRPr sz="1700" b="1"/>
            </a:lvl5pPr>
            <a:lvl6pPr marL="2481647" indent="0">
              <a:buNone/>
              <a:defRPr sz="1700" b="1"/>
            </a:lvl6pPr>
            <a:lvl7pPr marL="2977976" indent="0">
              <a:buNone/>
              <a:defRPr sz="1700" b="1"/>
            </a:lvl7pPr>
            <a:lvl8pPr marL="3474305" indent="0">
              <a:buNone/>
              <a:defRPr sz="1700" b="1"/>
            </a:lvl8pPr>
            <a:lvl9pPr marL="3970634" indent="0">
              <a:buNone/>
              <a:defRPr sz="1700" b="1"/>
            </a:lvl9pPr>
          </a:lstStyle>
          <a:p>
            <a:pPr lvl="0"/>
            <a:r>
              <a:rPr lang="en-US" smtClean="0"/>
              <a:t>Click to edit Master text styles</a:t>
            </a:r>
          </a:p>
        </p:txBody>
      </p:sp>
      <p:sp>
        <p:nvSpPr>
          <p:cNvPr id="4" name="Content Placeholder 3"/>
          <p:cNvSpPr>
            <a:spLocks noGrp="1"/>
          </p:cNvSpPr>
          <p:nvPr>
            <p:ph sz="half" idx="2"/>
          </p:nvPr>
        </p:nvSpPr>
        <p:spPr>
          <a:xfrm>
            <a:off x="365760" y="3189818"/>
            <a:ext cx="3232151" cy="5795222"/>
          </a:xfrm>
        </p:spPr>
        <p:txBody>
          <a:bodyPr/>
          <a:lstStyle>
            <a:lvl1pPr>
              <a:defRPr sz="2600"/>
            </a:lvl1pPr>
            <a:lvl2pPr>
              <a:defRPr sz="22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3716021" y="2251499"/>
            <a:ext cx="3233420" cy="938318"/>
          </a:xfrm>
        </p:spPr>
        <p:txBody>
          <a:bodyPr anchor="b"/>
          <a:lstStyle>
            <a:lvl1pPr marL="0" indent="0">
              <a:buNone/>
              <a:defRPr sz="2600" b="1"/>
            </a:lvl1pPr>
            <a:lvl2pPr marL="496330" indent="0">
              <a:buNone/>
              <a:defRPr sz="2200" b="1"/>
            </a:lvl2pPr>
            <a:lvl3pPr marL="992659" indent="0">
              <a:buNone/>
              <a:defRPr sz="1900" b="1"/>
            </a:lvl3pPr>
            <a:lvl4pPr marL="1488988" indent="0">
              <a:buNone/>
              <a:defRPr sz="1700" b="1"/>
            </a:lvl4pPr>
            <a:lvl5pPr marL="1985317" indent="0">
              <a:buNone/>
              <a:defRPr sz="1700" b="1"/>
            </a:lvl5pPr>
            <a:lvl6pPr marL="2481647" indent="0">
              <a:buNone/>
              <a:defRPr sz="1700" b="1"/>
            </a:lvl6pPr>
            <a:lvl7pPr marL="2977976" indent="0">
              <a:buNone/>
              <a:defRPr sz="1700" b="1"/>
            </a:lvl7pPr>
            <a:lvl8pPr marL="3474305" indent="0">
              <a:buNone/>
              <a:defRPr sz="1700" b="1"/>
            </a:lvl8pPr>
            <a:lvl9pPr marL="3970634" indent="0">
              <a:buNone/>
              <a:defRPr sz="1700" b="1"/>
            </a:lvl9pPr>
          </a:lstStyle>
          <a:p>
            <a:pPr lvl="0"/>
            <a:r>
              <a:rPr lang="en-US" smtClean="0"/>
              <a:t>Click to edit Master text styles</a:t>
            </a:r>
          </a:p>
        </p:txBody>
      </p:sp>
      <p:sp>
        <p:nvSpPr>
          <p:cNvPr id="6" name="Content Placeholder 5"/>
          <p:cNvSpPr>
            <a:spLocks noGrp="1"/>
          </p:cNvSpPr>
          <p:nvPr>
            <p:ph sz="quarter" idx="4"/>
          </p:nvPr>
        </p:nvSpPr>
        <p:spPr>
          <a:xfrm>
            <a:off x="3716021" y="3189818"/>
            <a:ext cx="3233420" cy="5795222"/>
          </a:xfrm>
        </p:spPr>
        <p:txBody>
          <a:bodyPr/>
          <a:lstStyle>
            <a:lvl1pPr>
              <a:defRPr sz="2600"/>
            </a:lvl1pPr>
            <a:lvl2pPr>
              <a:defRPr sz="2200"/>
            </a:lvl2pPr>
            <a:lvl3pPr>
              <a:defRPr sz="1900"/>
            </a:lvl3pPr>
            <a:lvl4pPr>
              <a:defRPr sz="1700"/>
            </a:lvl4pPr>
            <a:lvl5pPr>
              <a:defRPr sz="1700"/>
            </a:lvl5pPr>
            <a:lvl6pPr>
              <a:defRPr sz="1700"/>
            </a:lvl6pPr>
            <a:lvl7pPr>
              <a:defRPr sz="1700"/>
            </a:lvl7pPr>
            <a:lvl8pPr>
              <a:defRPr sz="1700"/>
            </a:lvl8pPr>
            <a:lvl9pPr>
              <a:defRPr sz="1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8ED2B762-D38E-4E53-B707-B24EAC791761}" type="datetimeFigureOut">
              <a:rPr lang="en-US"/>
              <a:pPr>
                <a:defRPr/>
              </a:pPr>
              <a:t>11/11/2015</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8F3326E0-BAAE-4648-9B43-E60A07036D93}" type="slidenum">
              <a:rPr lang="en-US"/>
              <a:pPr>
                <a:defRPr/>
              </a:pPr>
              <a:t>‹#›</a:t>
            </a:fld>
            <a:endParaRPr lang="en-US"/>
          </a:p>
        </p:txBody>
      </p:sp>
    </p:spTree>
    <p:extLst>
      <p:ext uri="{BB962C8B-B14F-4D97-AF65-F5344CB8AC3E}">
        <p14:creationId xmlns:p14="http://schemas.microsoft.com/office/powerpoint/2010/main" val="365987139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460139FA-2BBD-431C-AC9B-177851C81233}" type="datetimeFigureOut">
              <a:rPr lang="en-US"/>
              <a:pPr>
                <a:defRPr/>
              </a:pPr>
              <a:t>11/11/2015</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9C5359FF-F66A-4824-8BC2-0FC6D2EF6870}" type="slidenum">
              <a:rPr lang="en-US"/>
              <a:pPr>
                <a:defRPr/>
              </a:pPr>
              <a:t>‹#›</a:t>
            </a:fld>
            <a:endParaRPr lang="en-US"/>
          </a:p>
        </p:txBody>
      </p:sp>
    </p:spTree>
    <p:extLst>
      <p:ext uri="{BB962C8B-B14F-4D97-AF65-F5344CB8AC3E}">
        <p14:creationId xmlns:p14="http://schemas.microsoft.com/office/powerpoint/2010/main" val="36898990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85153C08-C2AA-4AE3-B521-41CDF60222F0}" type="datetimeFigureOut">
              <a:rPr lang="en-US"/>
              <a:pPr>
                <a:defRPr/>
              </a:pPr>
              <a:t>11/11/2015</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9E56015D-0B47-4B0D-9CE6-D4D26A30DA01}" type="slidenum">
              <a:rPr lang="en-US"/>
              <a:pPr>
                <a:defRPr/>
              </a:pPr>
              <a:t>‹#›</a:t>
            </a:fld>
            <a:endParaRPr lang="en-US"/>
          </a:p>
        </p:txBody>
      </p:sp>
    </p:spTree>
    <p:extLst>
      <p:ext uri="{BB962C8B-B14F-4D97-AF65-F5344CB8AC3E}">
        <p14:creationId xmlns:p14="http://schemas.microsoft.com/office/powerpoint/2010/main" val="240079933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65761" y="400475"/>
            <a:ext cx="2406651" cy="1704340"/>
          </a:xfrm>
        </p:spPr>
        <p:txBody>
          <a:bodyPr anchor="b"/>
          <a:lstStyle>
            <a:lvl1pPr algn="l">
              <a:defRPr sz="2200" b="1"/>
            </a:lvl1pPr>
          </a:lstStyle>
          <a:p>
            <a:r>
              <a:rPr lang="en-US" smtClean="0"/>
              <a:t>Click to edit Master title style</a:t>
            </a:r>
            <a:endParaRPr lang="en-US"/>
          </a:p>
        </p:txBody>
      </p:sp>
      <p:sp>
        <p:nvSpPr>
          <p:cNvPr id="3" name="Content Placeholder 2"/>
          <p:cNvSpPr>
            <a:spLocks noGrp="1"/>
          </p:cNvSpPr>
          <p:nvPr>
            <p:ph idx="1"/>
          </p:nvPr>
        </p:nvSpPr>
        <p:spPr>
          <a:xfrm>
            <a:off x="2860041" y="400476"/>
            <a:ext cx="4089401" cy="8584566"/>
          </a:xfrm>
        </p:spPr>
        <p:txBody>
          <a:bodyPr/>
          <a:lstStyle>
            <a:lvl1pPr>
              <a:defRPr sz="3500"/>
            </a:lvl1pPr>
            <a:lvl2pPr>
              <a:defRPr sz="3000"/>
            </a:lvl2pPr>
            <a:lvl3pPr>
              <a:defRPr sz="2600"/>
            </a:lvl3pPr>
            <a:lvl4pPr>
              <a:defRPr sz="2200"/>
            </a:lvl4pPr>
            <a:lvl5pPr>
              <a:defRPr sz="2200"/>
            </a:lvl5pPr>
            <a:lvl6pPr>
              <a:defRPr sz="2200"/>
            </a:lvl6pPr>
            <a:lvl7pPr>
              <a:defRPr sz="2200"/>
            </a:lvl7pPr>
            <a:lvl8pPr>
              <a:defRPr sz="2200"/>
            </a:lvl8pPr>
            <a:lvl9pPr>
              <a:defRPr sz="22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365761" y="2104814"/>
            <a:ext cx="2406651" cy="6880226"/>
          </a:xfrm>
        </p:spPr>
        <p:txBody>
          <a:bodyPr/>
          <a:lstStyle>
            <a:lvl1pPr marL="0" indent="0">
              <a:buNone/>
              <a:defRPr sz="1500"/>
            </a:lvl1pPr>
            <a:lvl2pPr marL="496330" indent="0">
              <a:buNone/>
              <a:defRPr sz="1300"/>
            </a:lvl2pPr>
            <a:lvl3pPr marL="992659" indent="0">
              <a:buNone/>
              <a:defRPr sz="1100"/>
            </a:lvl3pPr>
            <a:lvl4pPr marL="1488988" indent="0">
              <a:buNone/>
              <a:defRPr sz="1000"/>
            </a:lvl4pPr>
            <a:lvl5pPr marL="1985317" indent="0">
              <a:buNone/>
              <a:defRPr sz="1000"/>
            </a:lvl5pPr>
            <a:lvl6pPr marL="2481647" indent="0">
              <a:buNone/>
              <a:defRPr sz="1000"/>
            </a:lvl6pPr>
            <a:lvl7pPr marL="2977976" indent="0">
              <a:buNone/>
              <a:defRPr sz="1000"/>
            </a:lvl7pPr>
            <a:lvl8pPr marL="3474305" indent="0">
              <a:buNone/>
              <a:defRPr sz="1000"/>
            </a:lvl8pPr>
            <a:lvl9pPr marL="3970634"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E66CDA6B-C269-4E3F-B101-8D987627C7DF}" type="datetimeFigureOut">
              <a:rPr lang="en-US"/>
              <a:pPr>
                <a:defRPr/>
              </a:pPr>
              <a:t>11/11/2015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268720BE-0873-47C5-93FA-D350846EC51D}" type="slidenum">
              <a:rPr lang="en-US"/>
              <a:pPr>
                <a:defRPr/>
              </a:pPr>
              <a:t>‹#›</a:t>
            </a:fld>
            <a:endParaRPr lang="en-US"/>
          </a:p>
        </p:txBody>
      </p:sp>
    </p:spTree>
    <p:extLst>
      <p:ext uri="{BB962C8B-B14F-4D97-AF65-F5344CB8AC3E}">
        <p14:creationId xmlns:p14="http://schemas.microsoft.com/office/powerpoint/2010/main" val="31406281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33831" y="7040880"/>
            <a:ext cx="4389120" cy="831216"/>
          </a:xfrm>
        </p:spPr>
        <p:txBody>
          <a:bodyPr anchor="b"/>
          <a:lstStyle>
            <a:lvl1pPr algn="l">
              <a:defRPr sz="2200" b="1"/>
            </a:lvl1pPr>
          </a:lstStyle>
          <a:p>
            <a:r>
              <a:rPr lang="en-US" smtClean="0"/>
              <a:t>Click to edit Master title style</a:t>
            </a:r>
            <a:endParaRPr lang="en-US"/>
          </a:p>
        </p:txBody>
      </p:sp>
      <p:sp>
        <p:nvSpPr>
          <p:cNvPr id="3" name="Picture Placeholder 2"/>
          <p:cNvSpPr>
            <a:spLocks noGrp="1"/>
          </p:cNvSpPr>
          <p:nvPr>
            <p:ph type="pic" idx="1"/>
          </p:nvPr>
        </p:nvSpPr>
        <p:spPr>
          <a:xfrm>
            <a:off x="1433831" y="898739"/>
            <a:ext cx="4389120" cy="6035040"/>
          </a:xfrm>
        </p:spPr>
        <p:txBody>
          <a:bodyPr rtlCol="0">
            <a:normAutofit/>
          </a:bodyPr>
          <a:lstStyle>
            <a:lvl1pPr marL="0" indent="0">
              <a:buNone/>
              <a:defRPr sz="3500"/>
            </a:lvl1pPr>
            <a:lvl2pPr marL="496330" indent="0">
              <a:buNone/>
              <a:defRPr sz="3000"/>
            </a:lvl2pPr>
            <a:lvl3pPr marL="992659" indent="0">
              <a:buNone/>
              <a:defRPr sz="2600"/>
            </a:lvl3pPr>
            <a:lvl4pPr marL="1488988" indent="0">
              <a:buNone/>
              <a:defRPr sz="2200"/>
            </a:lvl4pPr>
            <a:lvl5pPr marL="1985317" indent="0">
              <a:buNone/>
              <a:defRPr sz="2200"/>
            </a:lvl5pPr>
            <a:lvl6pPr marL="2481647" indent="0">
              <a:buNone/>
              <a:defRPr sz="2200"/>
            </a:lvl6pPr>
            <a:lvl7pPr marL="2977976" indent="0">
              <a:buNone/>
              <a:defRPr sz="2200"/>
            </a:lvl7pPr>
            <a:lvl8pPr marL="3474305" indent="0">
              <a:buNone/>
              <a:defRPr sz="2200"/>
            </a:lvl8pPr>
            <a:lvl9pPr marL="3970634" indent="0">
              <a:buNone/>
              <a:defRPr sz="2200"/>
            </a:lvl9pPr>
          </a:lstStyle>
          <a:p>
            <a:pPr lvl="0"/>
            <a:endParaRPr lang="en-US" noProof="0" smtClean="0"/>
          </a:p>
        </p:txBody>
      </p:sp>
      <p:sp>
        <p:nvSpPr>
          <p:cNvPr id="4" name="Text Placeholder 3"/>
          <p:cNvSpPr>
            <a:spLocks noGrp="1"/>
          </p:cNvSpPr>
          <p:nvPr>
            <p:ph type="body" sz="half" idx="2"/>
          </p:nvPr>
        </p:nvSpPr>
        <p:spPr>
          <a:xfrm>
            <a:off x="1433831" y="7872096"/>
            <a:ext cx="4389120" cy="1180464"/>
          </a:xfrm>
        </p:spPr>
        <p:txBody>
          <a:bodyPr/>
          <a:lstStyle>
            <a:lvl1pPr marL="0" indent="0">
              <a:buNone/>
              <a:defRPr sz="1500"/>
            </a:lvl1pPr>
            <a:lvl2pPr marL="496330" indent="0">
              <a:buNone/>
              <a:defRPr sz="1300"/>
            </a:lvl2pPr>
            <a:lvl3pPr marL="992659" indent="0">
              <a:buNone/>
              <a:defRPr sz="1100"/>
            </a:lvl3pPr>
            <a:lvl4pPr marL="1488988" indent="0">
              <a:buNone/>
              <a:defRPr sz="1000"/>
            </a:lvl4pPr>
            <a:lvl5pPr marL="1985317" indent="0">
              <a:buNone/>
              <a:defRPr sz="1000"/>
            </a:lvl5pPr>
            <a:lvl6pPr marL="2481647" indent="0">
              <a:buNone/>
              <a:defRPr sz="1000"/>
            </a:lvl6pPr>
            <a:lvl7pPr marL="2977976" indent="0">
              <a:buNone/>
              <a:defRPr sz="1000"/>
            </a:lvl7pPr>
            <a:lvl8pPr marL="3474305" indent="0">
              <a:buNone/>
              <a:defRPr sz="1000"/>
            </a:lvl8pPr>
            <a:lvl9pPr marL="3970634" indent="0">
              <a:buNone/>
              <a:defRPr sz="10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9A9855B-AC60-4777-82E3-55972287BA5A}" type="datetimeFigureOut">
              <a:rPr lang="en-US"/>
              <a:pPr>
                <a:defRPr/>
              </a:pPr>
              <a:t>11/11/2015</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489CFAF8-594B-4105-8951-E5516AF0A7F7}" type="slidenum">
              <a:rPr lang="en-US"/>
              <a:pPr>
                <a:defRPr/>
              </a:pPr>
              <a:t>‹#›</a:t>
            </a:fld>
            <a:endParaRPr lang="en-US"/>
          </a:p>
        </p:txBody>
      </p:sp>
    </p:spTree>
    <p:extLst>
      <p:ext uri="{BB962C8B-B14F-4D97-AF65-F5344CB8AC3E}">
        <p14:creationId xmlns:p14="http://schemas.microsoft.com/office/powerpoint/2010/main" val="32688395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365403" y="403039"/>
            <a:ext cx="6584394" cy="16750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266" tIns="49633" rIns="99266" bIns="49633" numCol="1" anchor="ctr" anchorCtr="0" compatLnSpc="1">
            <a:prstTxWarp prst="textNoShape">
              <a:avLst/>
            </a:prstTxWarp>
          </a:bodyPr>
          <a:lstStyle/>
          <a:p>
            <a:pPr lvl="0"/>
            <a:r>
              <a:rPr lang="en-US" smtClean="0"/>
              <a:t>Click to edit Master title style</a:t>
            </a:r>
          </a:p>
        </p:txBody>
      </p:sp>
      <p:sp>
        <p:nvSpPr>
          <p:cNvPr id="1027" name="Text Placeholder 2"/>
          <p:cNvSpPr>
            <a:spLocks noGrp="1"/>
          </p:cNvSpPr>
          <p:nvPr>
            <p:ph type="body" idx="1"/>
          </p:nvPr>
        </p:nvSpPr>
        <p:spPr bwMode="auto">
          <a:xfrm>
            <a:off x="365403" y="2347053"/>
            <a:ext cx="6584394" cy="66381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9266" tIns="49633" rIns="99266" bIns="49633"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4" name="Date Placeholder 3"/>
          <p:cNvSpPr>
            <a:spLocks noGrp="1"/>
          </p:cNvSpPr>
          <p:nvPr>
            <p:ph type="dt" sz="half" idx="2"/>
          </p:nvPr>
        </p:nvSpPr>
        <p:spPr>
          <a:xfrm>
            <a:off x="365404" y="9321653"/>
            <a:ext cx="1706801" cy="537077"/>
          </a:xfrm>
          <a:prstGeom prst="rect">
            <a:avLst/>
          </a:prstGeom>
        </p:spPr>
        <p:txBody>
          <a:bodyPr vert="horz" lIns="99266" tIns="49633" rIns="99266" bIns="49633" rtlCol="0" anchor="ctr"/>
          <a:lstStyle>
            <a:lvl1pPr algn="l" defTabSz="992659" fontAlgn="auto">
              <a:spcBef>
                <a:spcPts val="0"/>
              </a:spcBef>
              <a:spcAft>
                <a:spcPts val="0"/>
              </a:spcAft>
              <a:defRPr sz="1300">
                <a:solidFill>
                  <a:schemeClr val="tx1">
                    <a:tint val="75000"/>
                  </a:schemeClr>
                </a:solidFill>
                <a:latin typeface="+mn-lt"/>
              </a:defRPr>
            </a:lvl1pPr>
          </a:lstStyle>
          <a:p>
            <a:pPr>
              <a:defRPr/>
            </a:pPr>
            <a:fld id="{C4DF42AD-D1FC-437F-9FE0-3480EFD753C1}" type="datetimeFigureOut">
              <a:rPr lang="en-US"/>
              <a:pPr>
                <a:defRPr/>
              </a:pPr>
              <a:t>11/11/2015</a:t>
            </a:fld>
            <a:endParaRPr lang="en-US"/>
          </a:p>
        </p:txBody>
      </p:sp>
      <p:sp>
        <p:nvSpPr>
          <p:cNvPr id="5" name="Footer Placeholder 4"/>
          <p:cNvSpPr>
            <a:spLocks noGrp="1"/>
          </p:cNvSpPr>
          <p:nvPr>
            <p:ph type="ftr" sz="quarter" idx="3"/>
          </p:nvPr>
        </p:nvSpPr>
        <p:spPr>
          <a:xfrm>
            <a:off x="2499499" y="9321653"/>
            <a:ext cx="2316202" cy="537077"/>
          </a:xfrm>
          <a:prstGeom prst="rect">
            <a:avLst/>
          </a:prstGeom>
        </p:spPr>
        <p:txBody>
          <a:bodyPr vert="horz" lIns="99266" tIns="49633" rIns="99266" bIns="49633" rtlCol="0" anchor="ctr"/>
          <a:lstStyle>
            <a:lvl1pPr algn="ctr" defTabSz="992659" fontAlgn="auto">
              <a:spcBef>
                <a:spcPts val="0"/>
              </a:spcBef>
              <a:spcAft>
                <a:spcPts val="0"/>
              </a:spcAft>
              <a:defRPr sz="1300">
                <a:solidFill>
                  <a:schemeClr val="tx1">
                    <a:tint val="75000"/>
                  </a:schemeClr>
                </a:solidFill>
                <a:latin typeface="+mn-lt"/>
              </a:defRPr>
            </a:lvl1pPr>
          </a:lstStyle>
          <a:p>
            <a:pPr>
              <a:defRPr/>
            </a:pPr>
            <a:endParaRPr lang="en-US"/>
          </a:p>
        </p:txBody>
      </p:sp>
      <p:sp>
        <p:nvSpPr>
          <p:cNvPr id="6" name="Slide Number Placeholder 5"/>
          <p:cNvSpPr>
            <a:spLocks noGrp="1"/>
          </p:cNvSpPr>
          <p:nvPr>
            <p:ph type="sldNum" sz="quarter" idx="4"/>
          </p:nvPr>
        </p:nvSpPr>
        <p:spPr>
          <a:xfrm>
            <a:off x="5242997" y="9321653"/>
            <a:ext cx="1706801" cy="537077"/>
          </a:xfrm>
          <a:prstGeom prst="rect">
            <a:avLst/>
          </a:prstGeom>
        </p:spPr>
        <p:txBody>
          <a:bodyPr vert="horz" lIns="99266" tIns="49633" rIns="99266" bIns="49633" rtlCol="0" anchor="ctr"/>
          <a:lstStyle>
            <a:lvl1pPr algn="r" defTabSz="992659" fontAlgn="auto">
              <a:spcBef>
                <a:spcPts val="0"/>
              </a:spcBef>
              <a:spcAft>
                <a:spcPts val="0"/>
              </a:spcAft>
              <a:defRPr sz="1300">
                <a:solidFill>
                  <a:schemeClr val="tx1">
                    <a:tint val="75000"/>
                  </a:schemeClr>
                </a:solidFill>
                <a:latin typeface="+mn-lt"/>
              </a:defRPr>
            </a:lvl1pPr>
          </a:lstStyle>
          <a:p>
            <a:pPr>
              <a:defRPr/>
            </a:pPr>
            <a:fld id="{C815A648-C1BD-4448-A283-E31D421A25D3}" type="slidenum">
              <a:rPr lang="en-US"/>
              <a:pPr>
                <a:defRPr/>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91718" rtl="0" eaLnBrk="0" fontAlgn="base" hangingPunct="0">
        <a:spcBef>
          <a:spcPct val="0"/>
        </a:spcBef>
        <a:spcAft>
          <a:spcPct val="0"/>
        </a:spcAft>
        <a:defRPr sz="4800" kern="1200">
          <a:solidFill>
            <a:schemeClr val="tx1"/>
          </a:solidFill>
          <a:latin typeface="+mj-lt"/>
          <a:ea typeface="+mj-ea"/>
          <a:cs typeface="+mj-cs"/>
        </a:defRPr>
      </a:lvl1pPr>
      <a:lvl2pPr algn="ctr" defTabSz="991718" rtl="0" eaLnBrk="0" fontAlgn="base" hangingPunct="0">
        <a:spcBef>
          <a:spcPct val="0"/>
        </a:spcBef>
        <a:spcAft>
          <a:spcPct val="0"/>
        </a:spcAft>
        <a:defRPr sz="4800">
          <a:solidFill>
            <a:schemeClr val="tx1"/>
          </a:solidFill>
          <a:latin typeface="Calibri" pitchFamily="34" charset="0"/>
        </a:defRPr>
      </a:lvl2pPr>
      <a:lvl3pPr algn="ctr" defTabSz="991718" rtl="0" eaLnBrk="0" fontAlgn="base" hangingPunct="0">
        <a:spcBef>
          <a:spcPct val="0"/>
        </a:spcBef>
        <a:spcAft>
          <a:spcPct val="0"/>
        </a:spcAft>
        <a:defRPr sz="4800">
          <a:solidFill>
            <a:schemeClr val="tx1"/>
          </a:solidFill>
          <a:latin typeface="Calibri" pitchFamily="34" charset="0"/>
        </a:defRPr>
      </a:lvl3pPr>
      <a:lvl4pPr algn="ctr" defTabSz="991718" rtl="0" eaLnBrk="0" fontAlgn="base" hangingPunct="0">
        <a:spcBef>
          <a:spcPct val="0"/>
        </a:spcBef>
        <a:spcAft>
          <a:spcPct val="0"/>
        </a:spcAft>
        <a:defRPr sz="4800">
          <a:solidFill>
            <a:schemeClr val="tx1"/>
          </a:solidFill>
          <a:latin typeface="Calibri" pitchFamily="34" charset="0"/>
        </a:defRPr>
      </a:lvl4pPr>
      <a:lvl5pPr algn="ctr" defTabSz="991718" rtl="0" eaLnBrk="0" fontAlgn="base" hangingPunct="0">
        <a:spcBef>
          <a:spcPct val="0"/>
        </a:spcBef>
        <a:spcAft>
          <a:spcPct val="0"/>
        </a:spcAft>
        <a:defRPr sz="4800">
          <a:solidFill>
            <a:schemeClr val="tx1"/>
          </a:solidFill>
          <a:latin typeface="Calibri" pitchFamily="34" charset="0"/>
        </a:defRPr>
      </a:lvl5pPr>
      <a:lvl6pPr marL="293842" algn="ctr" defTabSz="991718" rtl="0" fontAlgn="base">
        <a:spcBef>
          <a:spcPct val="0"/>
        </a:spcBef>
        <a:spcAft>
          <a:spcPct val="0"/>
        </a:spcAft>
        <a:defRPr sz="4800">
          <a:solidFill>
            <a:schemeClr val="tx1"/>
          </a:solidFill>
          <a:latin typeface="Calibri" pitchFamily="34" charset="0"/>
        </a:defRPr>
      </a:lvl6pPr>
      <a:lvl7pPr marL="587685" algn="ctr" defTabSz="991718" rtl="0" fontAlgn="base">
        <a:spcBef>
          <a:spcPct val="0"/>
        </a:spcBef>
        <a:spcAft>
          <a:spcPct val="0"/>
        </a:spcAft>
        <a:defRPr sz="4800">
          <a:solidFill>
            <a:schemeClr val="tx1"/>
          </a:solidFill>
          <a:latin typeface="Calibri" pitchFamily="34" charset="0"/>
        </a:defRPr>
      </a:lvl7pPr>
      <a:lvl8pPr marL="881527" algn="ctr" defTabSz="991718" rtl="0" fontAlgn="base">
        <a:spcBef>
          <a:spcPct val="0"/>
        </a:spcBef>
        <a:spcAft>
          <a:spcPct val="0"/>
        </a:spcAft>
        <a:defRPr sz="4800">
          <a:solidFill>
            <a:schemeClr val="tx1"/>
          </a:solidFill>
          <a:latin typeface="Calibri" pitchFamily="34" charset="0"/>
        </a:defRPr>
      </a:lvl8pPr>
      <a:lvl9pPr marL="1175370" algn="ctr" defTabSz="991718" rtl="0" fontAlgn="base">
        <a:spcBef>
          <a:spcPct val="0"/>
        </a:spcBef>
        <a:spcAft>
          <a:spcPct val="0"/>
        </a:spcAft>
        <a:defRPr sz="4800">
          <a:solidFill>
            <a:schemeClr val="tx1"/>
          </a:solidFill>
          <a:latin typeface="Calibri" pitchFamily="34" charset="0"/>
        </a:defRPr>
      </a:lvl9pPr>
    </p:titleStyle>
    <p:bodyStyle>
      <a:lvl1pPr marL="371384" indent="-371384" algn="l" defTabSz="991718" rtl="0" eaLnBrk="0" fontAlgn="base" hangingPunct="0">
        <a:spcBef>
          <a:spcPct val="20000"/>
        </a:spcBef>
        <a:spcAft>
          <a:spcPct val="0"/>
        </a:spcAft>
        <a:buFont typeface="Arial" charset="0"/>
        <a:buChar char="•"/>
        <a:defRPr sz="3500" kern="1200">
          <a:solidFill>
            <a:schemeClr val="tx1"/>
          </a:solidFill>
          <a:latin typeface="+mn-lt"/>
          <a:ea typeface="+mn-ea"/>
          <a:cs typeface="+mn-cs"/>
        </a:defRPr>
      </a:lvl1pPr>
      <a:lvl2pPr marL="806026" indent="-310167" algn="l" defTabSz="991718" rtl="0" eaLnBrk="0" fontAlgn="base" hangingPunct="0">
        <a:spcBef>
          <a:spcPct val="20000"/>
        </a:spcBef>
        <a:spcAft>
          <a:spcPct val="0"/>
        </a:spcAft>
        <a:buFont typeface="Arial" charset="0"/>
        <a:buChar char="–"/>
        <a:defRPr sz="3000" kern="1200">
          <a:solidFill>
            <a:schemeClr val="tx1"/>
          </a:solidFill>
          <a:latin typeface="+mn-lt"/>
          <a:ea typeface="+mn-ea"/>
          <a:cs typeface="+mn-cs"/>
        </a:defRPr>
      </a:lvl2pPr>
      <a:lvl3pPr marL="1240668" indent="-247930" algn="l" defTabSz="991718" rtl="0" eaLnBrk="0" fontAlgn="base" hangingPunct="0">
        <a:spcBef>
          <a:spcPct val="20000"/>
        </a:spcBef>
        <a:spcAft>
          <a:spcPct val="0"/>
        </a:spcAft>
        <a:buFont typeface="Arial" charset="0"/>
        <a:buChar char="•"/>
        <a:defRPr sz="2600" kern="1200">
          <a:solidFill>
            <a:schemeClr val="tx1"/>
          </a:solidFill>
          <a:latin typeface="+mn-lt"/>
          <a:ea typeface="+mn-ea"/>
          <a:cs typeface="+mn-cs"/>
        </a:defRPr>
      </a:lvl3pPr>
      <a:lvl4pPr marL="1736527" indent="-247930" algn="l" defTabSz="991718" rtl="0" eaLnBrk="0" fontAlgn="base" hangingPunct="0">
        <a:spcBef>
          <a:spcPct val="20000"/>
        </a:spcBef>
        <a:spcAft>
          <a:spcPct val="0"/>
        </a:spcAft>
        <a:buFont typeface="Arial" charset="0"/>
        <a:buChar char="–"/>
        <a:defRPr sz="2200" kern="1200">
          <a:solidFill>
            <a:schemeClr val="tx1"/>
          </a:solidFill>
          <a:latin typeface="+mn-lt"/>
          <a:ea typeface="+mn-ea"/>
          <a:cs typeface="+mn-cs"/>
        </a:defRPr>
      </a:lvl4pPr>
      <a:lvl5pPr marL="2233407" indent="-247930" algn="l" defTabSz="991718" rtl="0" eaLnBrk="0" fontAlgn="base" hangingPunct="0">
        <a:spcBef>
          <a:spcPct val="20000"/>
        </a:spcBef>
        <a:spcAft>
          <a:spcPct val="0"/>
        </a:spcAft>
        <a:buFont typeface="Arial" charset="0"/>
        <a:buChar char="»"/>
        <a:defRPr sz="2200" kern="1200">
          <a:solidFill>
            <a:schemeClr val="tx1"/>
          </a:solidFill>
          <a:latin typeface="+mn-lt"/>
          <a:ea typeface="+mn-ea"/>
          <a:cs typeface="+mn-cs"/>
        </a:defRPr>
      </a:lvl5pPr>
      <a:lvl6pPr marL="2729811" indent="-248164" algn="l" defTabSz="992659" rtl="0" eaLnBrk="1" latinLnBrk="0" hangingPunct="1">
        <a:spcBef>
          <a:spcPct val="20000"/>
        </a:spcBef>
        <a:buFont typeface="Arial" pitchFamily="34" charset="0"/>
        <a:buChar char="•"/>
        <a:defRPr sz="2200" kern="1200">
          <a:solidFill>
            <a:schemeClr val="tx1"/>
          </a:solidFill>
          <a:latin typeface="+mn-lt"/>
          <a:ea typeface="+mn-ea"/>
          <a:cs typeface="+mn-cs"/>
        </a:defRPr>
      </a:lvl6pPr>
      <a:lvl7pPr marL="3226140" indent="-248164" algn="l" defTabSz="992659" rtl="0" eaLnBrk="1" latinLnBrk="0" hangingPunct="1">
        <a:spcBef>
          <a:spcPct val="20000"/>
        </a:spcBef>
        <a:buFont typeface="Arial" pitchFamily="34" charset="0"/>
        <a:buChar char="•"/>
        <a:defRPr sz="2200" kern="1200">
          <a:solidFill>
            <a:schemeClr val="tx1"/>
          </a:solidFill>
          <a:latin typeface="+mn-lt"/>
          <a:ea typeface="+mn-ea"/>
          <a:cs typeface="+mn-cs"/>
        </a:defRPr>
      </a:lvl7pPr>
      <a:lvl8pPr marL="3722470" indent="-248164" algn="l" defTabSz="992659" rtl="0" eaLnBrk="1" latinLnBrk="0" hangingPunct="1">
        <a:spcBef>
          <a:spcPct val="20000"/>
        </a:spcBef>
        <a:buFont typeface="Arial" pitchFamily="34" charset="0"/>
        <a:buChar char="•"/>
        <a:defRPr sz="2200" kern="1200">
          <a:solidFill>
            <a:schemeClr val="tx1"/>
          </a:solidFill>
          <a:latin typeface="+mn-lt"/>
          <a:ea typeface="+mn-ea"/>
          <a:cs typeface="+mn-cs"/>
        </a:defRPr>
      </a:lvl8pPr>
      <a:lvl9pPr marL="4218798" indent="-248164" algn="l" defTabSz="992659" rtl="0" eaLnBrk="1" latinLnBrk="0" hangingPunct="1">
        <a:spcBef>
          <a:spcPct val="20000"/>
        </a:spcBef>
        <a:buFont typeface="Arial" pitchFamily="34" charset="0"/>
        <a:buChar char="•"/>
        <a:defRPr sz="2200" kern="1200">
          <a:solidFill>
            <a:schemeClr val="tx1"/>
          </a:solidFill>
          <a:latin typeface="+mn-lt"/>
          <a:ea typeface="+mn-ea"/>
          <a:cs typeface="+mn-cs"/>
        </a:defRPr>
      </a:lvl9pPr>
    </p:bodyStyle>
    <p:otherStyle>
      <a:defPPr>
        <a:defRPr lang="en-US"/>
      </a:defPPr>
      <a:lvl1pPr marL="0" algn="l" defTabSz="992659" rtl="0" eaLnBrk="1" latinLnBrk="0" hangingPunct="1">
        <a:defRPr sz="1900" kern="1200">
          <a:solidFill>
            <a:schemeClr val="tx1"/>
          </a:solidFill>
          <a:latin typeface="+mn-lt"/>
          <a:ea typeface="+mn-ea"/>
          <a:cs typeface="+mn-cs"/>
        </a:defRPr>
      </a:lvl1pPr>
      <a:lvl2pPr marL="496330" algn="l" defTabSz="992659" rtl="0" eaLnBrk="1" latinLnBrk="0" hangingPunct="1">
        <a:defRPr sz="1900" kern="1200">
          <a:solidFill>
            <a:schemeClr val="tx1"/>
          </a:solidFill>
          <a:latin typeface="+mn-lt"/>
          <a:ea typeface="+mn-ea"/>
          <a:cs typeface="+mn-cs"/>
        </a:defRPr>
      </a:lvl2pPr>
      <a:lvl3pPr marL="992659" algn="l" defTabSz="992659" rtl="0" eaLnBrk="1" latinLnBrk="0" hangingPunct="1">
        <a:defRPr sz="1900" kern="1200">
          <a:solidFill>
            <a:schemeClr val="tx1"/>
          </a:solidFill>
          <a:latin typeface="+mn-lt"/>
          <a:ea typeface="+mn-ea"/>
          <a:cs typeface="+mn-cs"/>
        </a:defRPr>
      </a:lvl3pPr>
      <a:lvl4pPr marL="1488988" algn="l" defTabSz="992659" rtl="0" eaLnBrk="1" latinLnBrk="0" hangingPunct="1">
        <a:defRPr sz="1900" kern="1200">
          <a:solidFill>
            <a:schemeClr val="tx1"/>
          </a:solidFill>
          <a:latin typeface="+mn-lt"/>
          <a:ea typeface="+mn-ea"/>
          <a:cs typeface="+mn-cs"/>
        </a:defRPr>
      </a:lvl4pPr>
      <a:lvl5pPr marL="1985317" algn="l" defTabSz="992659" rtl="0" eaLnBrk="1" latinLnBrk="0" hangingPunct="1">
        <a:defRPr sz="1900" kern="1200">
          <a:solidFill>
            <a:schemeClr val="tx1"/>
          </a:solidFill>
          <a:latin typeface="+mn-lt"/>
          <a:ea typeface="+mn-ea"/>
          <a:cs typeface="+mn-cs"/>
        </a:defRPr>
      </a:lvl5pPr>
      <a:lvl6pPr marL="2481647" algn="l" defTabSz="992659" rtl="0" eaLnBrk="1" latinLnBrk="0" hangingPunct="1">
        <a:defRPr sz="1900" kern="1200">
          <a:solidFill>
            <a:schemeClr val="tx1"/>
          </a:solidFill>
          <a:latin typeface="+mn-lt"/>
          <a:ea typeface="+mn-ea"/>
          <a:cs typeface="+mn-cs"/>
        </a:defRPr>
      </a:lvl6pPr>
      <a:lvl7pPr marL="2977976" algn="l" defTabSz="992659" rtl="0" eaLnBrk="1" latinLnBrk="0" hangingPunct="1">
        <a:defRPr sz="1900" kern="1200">
          <a:solidFill>
            <a:schemeClr val="tx1"/>
          </a:solidFill>
          <a:latin typeface="+mn-lt"/>
          <a:ea typeface="+mn-ea"/>
          <a:cs typeface="+mn-cs"/>
        </a:defRPr>
      </a:lvl7pPr>
      <a:lvl8pPr marL="3474305" algn="l" defTabSz="992659" rtl="0" eaLnBrk="1" latinLnBrk="0" hangingPunct="1">
        <a:defRPr sz="1900" kern="1200">
          <a:solidFill>
            <a:schemeClr val="tx1"/>
          </a:solidFill>
          <a:latin typeface="+mn-lt"/>
          <a:ea typeface="+mn-ea"/>
          <a:cs typeface="+mn-cs"/>
        </a:defRPr>
      </a:lvl8pPr>
      <a:lvl9pPr marL="3970634" algn="l" defTabSz="992659" rtl="0" eaLnBrk="1" latinLnBrk="0" hangingPunct="1">
        <a:defRPr sz="19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1.jpeg"/><Relationship Id="rId7" Type="http://schemas.openxmlformats.org/officeDocument/2006/relationships/chart" Target="../charts/chart3.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chart" Target="../charts/chart2.xml"/><Relationship Id="rId5" Type="http://schemas.openxmlformats.org/officeDocument/2006/relationships/chart" Target="../charts/chart1.xml"/><Relationship Id="rId4" Type="http://schemas.openxmlformats.org/officeDocument/2006/relationships/image" Target="../media/image2.png"/><Relationship Id="rId9" Type="http://schemas.openxmlformats.org/officeDocument/2006/relationships/image" Target="../media/image4.png"/></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2.png"/><Relationship Id="rId7" Type="http://schemas.openxmlformats.org/officeDocument/2006/relationships/chart" Target="../charts/chart5.xml"/><Relationship Id="rId2" Type="http://schemas.openxmlformats.org/officeDocument/2006/relationships/notesSlide" Target="../notesSlides/notesSlide2.xml"/><Relationship Id="rId1" Type="http://schemas.openxmlformats.org/officeDocument/2006/relationships/slideLayout" Target="../slideLayouts/slideLayout1.xml"/><Relationship Id="rId6" Type="http://schemas.openxmlformats.org/officeDocument/2006/relationships/chart" Target="../charts/chart4.xml"/><Relationship Id="rId11" Type="http://schemas.openxmlformats.org/officeDocument/2006/relationships/hyperlink" Target="http://on.nyc.gov/1Cf1RAt" TargetMode="External"/><Relationship Id="rId5" Type="http://schemas.microsoft.com/office/2007/relationships/hdphoto" Target="../media/hdphoto1.wdp"/><Relationship Id="rId10" Type="http://schemas.openxmlformats.org/officeDocument/2006/relationships/chart" Target="../charts/chart6.xml"/><Relationship Id="rId4" Type="http://schemas.openxmlformats.org/officeDocument/2006/relationships/image" Target="../media/image5.png"/><Relationship Id="rId9" Type="http://schemas.microsoft.com/office/2007/relationships/hdphoto" Target="../media/hdphoto2.wdp"/></Relationships>
</file>

<file path=ppt/slides/_rels/slide3.xml.rels><?xml version="1.0" encoding="UTF-8" standalone="yes"?>
<Relationships xmlns="http://schemas.openxmlformats.org/package/2006/relationships"><Relationship Id="rId8" Type="http://schemas.openxmlformats.org/officeDocument/2006/relationships/hyperlink" Target="mailto:catlin.rideout@nyumc.org" TargetMode="External"/><Relationship Id="rId3" Type="http://schemas.openxmlformats.org/officeDocument/2006/relationships/image" Target="../media/image2.png"/><Relationship Id="rId7" Type="http://schemas.openxmlformats.org/officeDocument/2006/relationships/image" Target="../media/image7.jpeg"/><Relationship Id="rId2" Type="http://schemas.openxmlformats.org/officeDocument/2006/relationships/notesSlide" Target="../notesSlides/notesSlide3.xml"/><Relationship Id="rId1" Type="http://schemas.openxmlformats.org/officeDocument/2006/relationships/slideLayout" Target="../slideLayouts/slideLayout1.xml"/><Relationship Id="rId6" Type="http://schemas.openxmlformats.org/officeDocument/2006/relationships/hyperlink" Target="http://on.nyc.gov/1Cf1RAt" TargetMode="External"/><Relationship Id="rId5" Type="http://schemas.openxmlformats.org/officeDocument/2006/relationships/chart" Target="../charts/chart8.xml"/><Relationship Id="rId4" Type="http://schemas.openxmlformats.org/officeDocument/2006/relationships/chart" Target="../charts/char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kumpap01\AppData\Local\Microsoft\Windows\Temporary Internet Files\Content.IE5\EKKDPWN6\Cap2[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6470733" y="4417372"/>
            <a:ext cx="768267" cy="734683"/>
          </a:xfrm>
          <a:prstGeom prst="rect">
            <a:avLst/>
          </a:prstGeom>
          <a:noFill/>
          <a:extLst>
            <a:ext uri="{909E8E84-426E-40DD-AFC4-6F175D3DCCD1}">
              <a14:hiddenFill xmlns:a14="http://schemas.microsoft.com/office/drawing/2010/main">
                <a:solidFill>
                  <a:srgbClr val="FFFFFF"/>
                </a:solidFill>
              </a14:hiddenFill>
            </a:ext>
          </a:extLst>
        </p:spPr>
      </p:pic>
      <p:pic>
        <p:nvPicPr>
          <p:cNvPr id="63"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1"/>
            <a:ext cx="7315200" cy="761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58" name="Picture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0" y="7733664"/>
            <a:ext cx="7315200" cy="23247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5" name="Rectangle 64"/>
          <p:cNvSpPr/>
          <p:nvPr/>
        </p:nvSpPr>
        <p:spPr>
          <a:xfrm>
            <a:off x="381000" y="76200"/>
            <a:ext cx="6638213" cy="677108"/>
          </a:xfrm>
          <a:prstGeom prst="rect">
            <a:avLst/>
          </a:prstGeom>
        </p:spPr>
        <p:txBody>
          <a:bodyPr wrap="square">
            <a:spAutoFit/>
          </a:bodyPr>
          <a:lstStyle/>
          <a:p>
            <a:pPr algn="ctr"/>
            <a:r>
              <a:rPr lang="en-US" b="1" dirty="0" smtClean="0"/>
              <a:t>Thai CHRNA 2004-2006</a:t>
            </a:r>
          </a:p>
          <a:p>
            <a:pPr algn="ctr"/>
            <a:r>
              <a:rPr lang="en-US" b="1" dirty="0" smtClean="0"/>
              <a:t>(Community Health Resources and Needs Assessment)</a:t>
            </a:r>
          </a:p>
        </p:txBody>
      </p:sp>
      <p:sp>
        <p:nvSpPr>
          <p:cNvPr id="71" name="Rectangle 70"/>
          <p:cNvSpPr/>
          <p:nvPr/>
        </p:nvSpPr>
        <p:spPr>
          <a:xfrm>
            <a:off x="157396" y="2350420"/>
            <a:ext cx="3271604" cy="769441"/>
          </a:xfrm>
          <a:prstGeom prst="rect">
            <a:avLst/>
          </a:prstGeom>
        </p:spPr>
        <p:txBody>
          <a:bodyPr wrap="square">
            <a:spAutoFit/>
          </a:bodyPr>
          <a:lstStyle/>
          <a:p>
            <a:pPr algn="just"/>
            <a:r>
              <a:rPr lang="en-US" sz="1100" dirty="0" smtClean="0"/>
              <a:t>Of the 186 Thai participants surveyed, 45% were between the ages of 18-44, 41% were between the ages of 45-64, and 14% were older than 65 years old.</a:t>
            </a:r>
            <a:endParaRPr lang="en-US" sz="1100" dirty="0"/>
          </a:p>
        </p:txBody>
      </p:sp>
      <p:sp>
        <p:nvSpPr>
          <p:cNvPr id="101" name="Rectangle 100"/>
          <p:cNvSpPr/>
          <p:nvPr/>
        </p:nvSpPr>
        <p:spPr>
          <a:xfrm>
            <a:off x="3602159" y="4054516"/>
            <a:ext cx="3569686" cy="769441"/>
          </a:xfrm>
          <a:prstGeom prst="rect">
            <a:avLst/>
          </a:prstGeom>
        </p:spPr>
        <p:txBody>
          <a:bodyPr wrap="square">
            <a:spAutoFit/>
          </a:bodyPr>
          <a:lstStyle/>
          <a:p>
            <a:pPr marL="171450" indent="-171450" algn="just">
              <a:buFont typeface="Arial" pitchFamily="34" charset="0"/>
              <a:buChar char="•"/>
            </a:pPr>
            <a:r>
              <a:rPr lang="en-US" sz="1100" b="1" dirty="0" smtClean="0"/>
              <a:t>18.5% </a:t>
            </a:r>
            <a:r>
              <a:rPr lang="en-US" sz="1100" dirty="0" smtClean="0"/>
              <a:t>have a high school education or less</a:t>
            </a:r>
          </a:p>
          <a:p>
            <a:pPr marL="171450" indent="-171450" algn="just">
              <a:buFont typeface="Arial" pitchFamily="34" charset="0"/>
              <a:buChar char="•"/>
            </a:pPr>
            <a:r>
              <a:rPr lang="en-US" sz="1100" b="1" dirty="0" smtClean="0"/>
              <a:t>59.5% </a:t>
            </a:r>
            <a:r>
              <a:rPr lang="en-US" sz="1100" dirty="0" smtClean="0"/>
              <a:t>have some college education or are college graduates</a:t>
            </a:r>
          </a:p>
          <a:p>
            <a:pPr marL="171450" indent="-171450" algn="just">
              <a:buFont typeface="Arial" pitchFamily="34" charset="0"/>
              <a:buChar char="•"/>
            </a:pPr>
            <a:r>
              <a:rPr lang="en-US" sz="1100" b="1" dirty="0" smtClean="0"/>
              <a:t>22%</a:t>
            </a:r>
            <a:r>
              <a:rPr lang="en-US" sz="1100" dirty="0" smtClean="0"/>
              <a:t> have more than a college education</a:t>
            </a:r>
            <a:endParaRPr lang="en-US" sz="1100" b="1" dirty="0" smtClean="0"/>
          </a:p>
        </p:txBody>
      </p:sp>
      <p:sp>
        <p:nvSpPr>
          <p:cNvPr id="52" name="Rectangle 51"/>
          <p:cNvSpPr/>
          <p:nvPr/>
        </p:nvSpPr>
        <p:spPr>
          <a:xfrm>
            <a:off x="2299950" y="7783668"/>
            <a:ext cx="2512694" cy="270631"/>
          </a:xfrm>
          <a:prstGeom prst="rect">
            <a:avLst/>
          </a:prstGeom>
        </p:spPr>
        <p:txBody>
          <a:bodyPr wrap="square">
            <a:spAutoFit/>
          </a:bodyPr>
          <a:lstStyle/>
          <a:p>
            <a:pPr algn="ctr"/>
            <a:r>
              <a:rPr lang="en-US" sz="1100" b="1" i="1" dirty="0" smtClean="0"/>
              <a:t>GENERAL HEALTH</a:t>
            </a:r>
            <a:endParaRPr lang="en-US" sz="1100" b="1" i="1" dirty="0"/>
          </a:p>
        </p:txBody>
      </p:sp>
      <p:sp>
        <p:nvSpPr>
          <p:cNvPr id="83" name="Rectangle 82"/>
          <p:cNvSpPr/>
          <p:nvPr/>
        </p:nvSpPr>
        <p:spPr>
          <a:xfrm>
            <a:off x="2291627" y="2080308"/>
            <a:ext cx="2667000" cy="261610"/>
          </a:xfrm>
          <a:prstGeom prst="rect">
            <a:avLst/>
          </a:prstGeom>
        </p:spPr>
        <p:txBody>
          <a:bodyPr wrap="square">
            <a:spAutoFit/>
          </a:bodyPr>
          <a:lstStyle/>
          <a:p>
            <a:pPr algn="ctr"/>
            <a:r>
              <a:rPr lang="en-US" sz="1100" b="1" i="1" dirty="0" smtClean="0"/>
              <a:t>DEMOGRAPHIC INFORMATION</a:t>
            </a:r>
            <a:endParaRPr lang="en-US" sz="1100" b="1" i="1" dirty="0"/>
          </a:p>
        </p:txBody>
      </p:sp>
      <p:grpSp>
        <p:nvGrpSpPr>
          <p:cNvPr id="4" name="Group 3"/>
          <p:cNvGrpSpPr/>
          <p:nvPr/>
        </p:nvGrpSpPr>
        <p:grpSpPr>
          <a:xfrm>
            <a:off x="3584165" y="2331370"/>
            <a:ext cx="3866381" cy="1353157"/>
            <a:chOff x="3425461" y="3088444"/>
            <a:chExt cx="3464341" cy="1164715"/>
          </a:xfrm>
        </p:grpSpPr>
        <p:sp>
          <p:nvSpPr>
            <p:cNvPr id="91" name="Rectangle 90"/>
            <p:cNvSpPr/>
            <p:nvPr/>
          </p:nvSpPr>
          <p:spPr>
            <a:xfrm>
              <a:off x="3457712" y="3166372"/>
              <a:ext cx="3432090" cy="953695"/>
            </a:xfrm>
            <a:prstGeom prst="rect">
              <a:avLst/>
            </a:prstGeom>
          </p:spPr>
          <p:txBody>
            <a:bodyPr wrap="square">
              <a:spAutoFit/>
            </a:bodyPr>
            <a:lstStyle/>
            <a:p>
              <a:r>
                <a:rPr lang="en-US" sz="1100" b="1" dirty="0" smtClean="0"/>
                <a:t>LOW ENGLISH LANGUAGE PROFICIENCY</a:t>
              </a:r>
            </a:p>
            <a:p>
              <a:pPr marL="171450" indent="-171450">
                <a:buFont typeface="Arial" pitchFamily="34" charset="0"/>
                <a:buChar char="•"/>
              </a:pPr>
              <a:r>
                <a:rPr lang="en-US" sz="1100" dirty="0" smtClean="0"/>
                <a:t>Despite having high educational attainment, English proficiency is very low</a:t>
              </a:r>
            </a:p>
            <a:p>
              <a:pPr marL="171450" indent="-171450">
                <a:buFont typeface="Arial" pitchFamily="34" charset="0"/>
                <a:buChar char="•"/>
              </a:pPr>
              <a:r>
                <a:rPr lang="en-US" sz="1100" b="1" dirty="0" smtClean="0"/>
                <a:t>Only 6.6%</a:t>
              </a:r>
              <a:r>
                <a:rPr lang="en-US" sz="1100" dirty="0" smtClean="0"/>
                <a:t> are fluent in English or speak very well</a:t>
              </a:r>
            </a:p>
            <a:p>
              <a:pPr marL="171450" indent="-171450">
                <a:buFont typeface="Arial" pitchFamily="34" charset="0"/>
                <a:buChar char="•"/>
              </a:pPr>
              <a:r>
                <a:rPr lang="en-US" sz="1100" b="1" dirty="0" smtClean="0"/>
                <a:t>31.9%</a:t>
              </a:r>
              <a:r>
                <a:rPr lang="en-US" sz="1100" dirty="0" smtClean="0"/>
                <a:t> speak English “well”</a:t>
              </a:r>
              <a:endParaRPr lang="en-US" sz="1100" b="1" dirty="0" smtClean="0"/>
            </a:p>
            <a:p>
              <a:pPr marL="171450" indent="-171450">
                <a:buFont typeface="Arial" pitchFamily="34" charset="0"/>
                <a:buChar char="•"/>
              </a:pPr>
              <a:r>
                <a:rPr lang="en-US" sz="1100" b="1" dirty="0" smtClean="0"/>
                <a:t>61.6% </a:t>
              </a:r>
              <a:r>
                <a:rPr lang="en-US" sz="1100" dirty="0" smtClean="0"/>
                <a:t>speak English “so-so,” “poorly,” or “not at all”</a:t>
              </a:r>
              <a:endParaRPr lang="en-US" sz="1100" b="1" dirty="0"/>
            </a:p>
          </p:txBody>
        </p:sp>
        <p:sp>
          <p:nvSpPr>
            <p:cNvPr id="54" name="Rounded Rectangular Callout 53"/>
            <p:cNvSpPr/>
            <p:nvPr/>
          </p:nvSpPr>
          <p:spPr>
            <a:xfrm>
              <a:off x="3425461" y="3088444"/>
              <a:ext cx="3207898" cy="1164715"/>
            </a:xfrm>
            <a:prstGeom prst="wedgeRoundRectCallout">
              <a:avLst>
                <a:gd name="adj1" fmla="val 1881"/>
                <a:gd name="adj2" fmla="val 58838"/>
                <a:gd name="adj3" fmla="val 16667"/>
              </a:avLst>
            </a:prstGeom>
            <a:noFill/>
            <a:ln w="12700">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b="1">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endParaRPr>
            </a:p>
          </p:txBody>
        </p:sp>
      </p:grpSp>
      <p:grpSp>
        <p:nvGrpSpPr>
          <p:cNvPr id="3" name="Group 2"/>
          <p:cNvGrpSpPr/>
          <p:nvPr/>
        </p:nvGrpSpPr>
        <p:grpSpPr>
          <a:xfrm>
            <a:off x="133904" y="5307920"/>
            <a:ext cx="3276600" cy="2438400"/>
            <a:chOff x="3581400" y="5300990"/>
            <a:chExt cx="3276600" cy="2299597"/>
          </a:xfrm>
        </p:grpSpPr>
        <p:sp>
          <p:nvSpPr>
            <p:cNvPr id="8" name="Rectangle 7"/>
            <p:cNvSpPr/>
            <p:nvPr/>
          </p:nvSpPr>
          <p:spPr>
            <a:xfrm>
              <a:off x="3811678" y="5543187"/>
              <a:ext cx="3046322" cy="430887"/>
            </a:xfrm>
            <a:prstGeom prst="rect">
              <a:avLst/>
            </a:prstGeom>
          </p:spPr>
          <p:txBody>
            <a:bodyPr wrap="square">
              <a:spAutoFit/>
            </a:bodyPr>
            <a:lstStyle/>
            <a:p>
              <a:pPr algn="ctr"/>
              <a:r>
                <a:rPr lang="en-US" sz="1100" dirty="0" smtClean="0"/>
                <a:t>Over </a:t>
              </a:r>
              <a:r>
                <a:rPr lang="en-US" sz="1100" b="1" dirty="0" smtClean="0"/>
                <a:t>75.6%</a:t>
              </a:r>
              <a:r>
                <a:rPr lang="en-US" sz="1100" dirty="0" smtClean="0"/>
                <a:t> </a:t>
              </a:r>
              <a:r>
                <a:rPr lang="en-US" sz="1100" dirty="0"/>
                <a:t>of participants were </a:t>
              </a:r>
              <a:r>
                <a:rPr lang="en-US" sz="1100" dirty="0" smtClean="0"/>
                <a:t>working-age </a:t>
              </a:r>
              <a:r>
                <a:rPr lang="en-US" sz="1100" dirty="0"/>
                <a:t>adults between 18 to 64 years old.</a:t>
              </a:r>
            </a:p>
          </p:txBody>
        </p:sp>
        <p:grpSp>
          <p:nvGrpSpPr>
            <p:cNvPr id="16" name="Group 15"/>
            <p:cNvGrpSpPr/>
            <p:nvPr/>
          </p:nvGrpSpPr>
          <p:grpSpPr>
            <a:xfrm>
              <a:off x="3581400" y="5300990"/>
              <a:ext cx="3276600" cy="2299597"/>
              <a:chOff x="3428196" y="3927663"/>
              <a:chExt cx="3276600" cy="2299597"/>
            </a:xfrm>
          </p:grpSpPr>
          <p:sp>
            <p:nvSpPr>
              <p:cNvPr id="92" name="Rectangle 91"/>
              <p:cNvSpPr/>
              <p:nvPr/>
            </p:nvSpPr>
            <p:spPr>
              <a:xfrm>
                <a:off x="3428196" y="3927663"/>
                <a:ext cx="3158579" cy="261610"/>
              </a:xfrm>
              <a:prstGeom prst="rect">
                <a:avLst/>
              </a:prstGeom>
            </p:spPr>
            <p:txBody>
              <a:bodyPr wrap="square">
                <a:spAutoFit/>
              </a:bodyPr>
              <a:lstStyle/>
              <a:p>
                <a:pPr algn="just"/>
                <a:r>
                  <a:rPr lang="en-US" sz="1100" b="1" dirty="0" smtClean="0"/>
                  <a:t>EMPLOYMENT</a:t>
                </a:r>
                <a:endParaRPr lang="en-US" sz="1100" dirty="0"/>
              </a:p>
            </p:txBody>
          </p:sp>
          <p:graphicFrame>
            <p:nvGraphicFramePr>
              <p:cNvPr id="94" name="Chart 93"/>
              <p:cNvGraphicFramePr/>
              <p:nvPr>
                <p:extLst>
                  <p:ext uri="{D42A27DB-BD31-4B8C-83A1-F6EECF244321}">
                    <p14:modId xmlns:p14="http://schemas.microsoft.com/office/powerpoint/2010/main" val="3490379971"/>
                  </p:ext>
                </p:extLst>
              </p:nvPr>
            </p:nvGraphicFramePr>
            <p:xfrm>
              <a:off x="3584883" y="4543960"/>
              <a:ext cx="3119913" cy="1683300"/>
            </p:xfrm>
            <a:graphic>
              <a:graphicData uri="http://schemas.openxmlformats.org/drawingml/2006/chart">
                <c:chart xmlns:c="http://schemas.openxmlformats.org/drawingml/2006/chart" xmlns:r="http://schemas.openxmlformats.org/officeDocument/2006/relationships" r:id="rId5"/>
              </a:graphicData>
            </a:graphic>
          </p:graphicFrame>
        </p:grpSp>
      </p:grpSp>
      <p:grpSp>
        <p:nvGrpSpPr>
          <p:cNvPr id="17" name="Group 16"/>
          <p:cNvGrpSpPr/>
          <p:nvPr/>
        </p:nvGrpSpPr>
        <p:grpSpPr>
          <a:xfrm>
            <a:off x="121052" y="8068072"/>
            <a:ext cx="3266127" cy="1806897"/>
            <a:chOff x="3778651" y="7848600"/>
            <a:chExt cx="3266127" cy="1806897"/>
          </a:xfrm>
        </p:grpSpPr>
        <p:sp>
          <p:nvSpPr>
            <p:cNvPr id="50" name="Rectangle 49"/>
            <p:cNvSpPr/>
            <p:nvPr/>
          </p:nvSpPr>
          <p:spPr>
            <a:xfrm>
              <a:off x="3778651" y="7848600"/>
              <a:ext cx="3266127" cy="600164"/>
            </a:xfrm>
            <a:prstGeom prst="rect">
              <a:avLst/>
            </a:prstGeom>
          </p:spPr>
          <p:txBody>
            <a:bodyPr wrap="square">
              <a:spAutoFit/>
            </a:bodyPr>
            <a:lstStyle/>
            <a:p>
              <a:pPr algn="just"/>
              <a:r>
                <a:rPr lang="en-US" sz="1100" b="1" dirty="0" smtClean="0"/>
                <a:t>PERCEIVED HEALTH STATUS</a:t>
              </a:r>
            </a:p>
            <a:p>
              <a:pPr algn="just"/>
              <a:r>
                <a:rPr lang="en-US" sz="1100" dirty="0" smtClean="0"/>
                <a:t>Thai </a:t>
              </a:r>
              <a:r>
                <a:rPr lang="en-US" sz="1100" dirty="0"/>
                <a:t>respondents </a:t>
              </a:r>
              <a:r>
                <a:rPr lang="en-US" sz="1100" dirty="0" smtClean="0"/>
                <a:t>were</a:t>
              </a:r>
              <a:r>
                <a:rPr lang="en-US" sz="1100" dirty="0"/>
                <a:t> </a:t>
              </a:r>
              <a:r>
                <a:rPr lang="en-US" sz="1100" dirty="0" smtClean="0"/>
                <a:t>asked to rate their health status:</a:t>
              </a:r>
              <a:endParaRPr lang="en-US" sz="1100" dirty="0"/>
            </a:p>
          </p:txBody>
        </p:sp>
        <p:sp>
          <p:nvSpPr>
            <p:cNvPr id="19" name="Rectangle 18"/>
            <p:cNvSpPr/>
            <p:nvPr/>
          </p:nvSpPr>
          <p:spPr>
            <a:xfrm>
              <a:off x="3821421" y="8457892"/>
              <a:ext cx="2061185" cy="600164"/>
            </a:xfrm>
            <a:prstGeom prst="rect">
              <a:avLst/>
            </a:prstGeom>
          </p:spPr>
          <p:txBody>
            <a:bodyPr wrap="square">
              <a:spAutoFit/>
            </a:bodyPr>
            <a:lstStyle/>
            <a:p>
              <a:pPr algn="ctr"/>
              <a:r>
                <a:rPr lang="en-US" sz="1100" b="1" dirty="0" smtClean="0"/>
                <a:t>60%</a:t>
              </a:r>
              <a:r>
                <a:rPr lang="en-US" sz="1100" dirty="0" smtClean="0"/>
                <a:t> describe </a:t>
              </a:r>
              <a:r>
                <a:rPr lang="en-US" sz="1100" dirty="0"/>
                <a:t>their health status as </a:t>
              </a:r>
              <a:r>
                <a:rPr lang="en-US" sz="1100" b="1" dirty="0"/>
                <a:t>GOOD</a:t>
              </a:r>
              <a:r>
                <a:rPr lang="en-US" sz="1100" dirty="0"/>
                <a:t>, </a:t>
              </a:r>
              <a:r>
                <a:rPr lang="en-US" sz="1100" b="1" dirty="0"/>
                <a:t>VERY GOOD</a:t>
              </a:r>
              <a:r>
                <a:rPr lang="en-US" sz="1100" dirty="0"/>
                <a:t>, or </a:t>
              </a:r>
              <a:r>
                <a:rPr lang="en-US" sz="1100" b="1" dirty="0"/>
                <a:t>EXCELLENT</a:t>
              </a:r>
            </a:p>
          </p:txBody>
        </p:sp>
        <p:sp>
          <p:nvSpPr>
            <p:cNvPr id="105" name="Rectangle 104"/>
            <p:cNvSpPr/>
            <p:nvPr/>
          </p:nvSpPr>
          <p:spPr>
            <a:xfrm>
              <a:off x="4302730" y="9219892"/>
              <a:ext cx="1730174" cy="435605"/>
            </a:xfrm>
            <a:prstGeom prst="rect">
              <a:avLst/>
            </a:prstGeom>
          </p:spPr>
          <p:txBody>
            <a:bodyPr wrap="square">
              <a:spAutoFit/>
            </a:bodyPr>
            <a:lstStyle/>
            <a:p>
              <a:pPr algn="ctr"/>
              <a:r>
                <a:rPr lang="en-US" sz="1100" b="1" dirty="0" smtClean="0"/>
                <a:t>40% </a:t>
              </a:r>
              <a:r>
                <a:rPr lang="en-US" sz="1100" dirty="0" smtClean="0"/>
                <a:t>rated their health as </a:t>
              </a:r>
              <a:r>
                <a:rPr lang="en-US" sz="1100" b="1" dirty="0" smtClean="0"/>
                <a:t>FAIR</a:t>
              </a:r>
              <a:r>
                <a:rPr lang="en-US" sz="1100" dirty="0" smtClean="0"/>
                <a:t> or </a:t>
              </a:r>
              <a:r>
                <a:rPr lang="en-US" sz="1100" b="1" dirty="0" smtClean="0"/>
                <a:t>POOR</a:t>
              </a:r>
              <a:endParaRPr lang="en-US" sz="1100" b="1" dirty="0"/>
            </a:p>
          </p:txBody>
        </p:sp>
      </p:grpSp>
      <p:cxnSp>
        <p:nvCxnSpPr>
          <p:cNvPr id="60" name="Straight Connector 59"/>
          <p:cNvCxnSpPr/>
          <p:nvPr/>
        </p:nvCxnSpPr>
        <p:spPr>
          <a:xfrm>
            <a:off x="3745857" y="4912284"/>
            <a:ext cx="3422724" cy="0"/>
          </a:xfrm>
          <a:prstGeom prst="line">
            <a:avLst/>
          </a:prstGeom>
          <a:ln w="25400">
            <a:solidFill>
              <a:srgbClr val="307090"/>
            </a:solidFill>
          </a:ln>
        </p:spPr>
        <p:style>
          <a:lnRef idx="1">
            <a:schemeClr val="accent1"/>
          </a:lnRef>
          <a:fillRef idx="0">
            <a:schemeClr val="accent1"/>
          </a:fillRef>
          <a:effectRef idx="0">
            <a:schemeClr val="accent1"/>
          </a:effectRef>
          <a:fontRef idx="minor">
            <a:schemeClr val="tx1"/>
          </a:fontRef>
        </p:style>
      </p:cxnSp>
      <p:grpSp>
        <p:nvGrpSpPr>
          <p:cNvPr id="80" name="Group 79"/>
          <p:cNvGrpSpPr/>
          <p:nvPr/>
        </p:nvGrpSpPr>
        <p:grpSpPr>
          <a:xfrm>
            <a:off x="3448292" y="8054299"/>
            <a:ext cx="4371429" cy="1401204"/>
            <a:chOff x="3143492" y="8162836"/>
            <a:chExt cx="4371429" cy="1401204"/>
          </a:xfrm>
        </p:grpSpPr>
        <p:grpSp>
          <p:nvGrpSpPr>
            <p:cNvPr id="81" name="Group 80"/>
            <p:cNvGrpSpPr/>
            <p:nvPr/>
          </p:nvGrpSpPr>
          <p:grpSpPr>
            <a:xfrm>
              <a:off x="3143492" y="8162836"/>
              <a:ext cx="4371429" cy="1401204"/>
              <a:chOff x="3143492" y="8162836"/>
              <a:chExt cx="4371429" cy="1401204"/>
            </a:xfrm>
          </p:grpSpPr>
          <p:grpSp>
            <p:nvGrpSpPr>
              <p:cNvPr id="88" name="Group 87"/>
              <p:cNvGrpSpPr/>
              <p:nvPr/>
            </p:nvGrpSpPr>
            <p:grpSpPr>
              <a:xfrm>
                <a:off x="3143492" y="8162836"/>
                <a:ext cx="4141354" cy="1197932"/>
                <a:chOff x="3137793" y="8074968"/>
                <a:chExt cx="4141354" cy="1197932"/>
              </a:xfrm>
            </p:grpSpPr>
            <p:sp>
              <p:nvSpPr>
                <p:cNvPr id="93" name="Rectangle 92"/>
                <p:cNvSpPr/>
                <p:nvPr/>
              </p:nvSpPr>
              <p:spPr>
                <a:xfrm>
                  <a:off x="3194701" y="8074968"/>
                  <a:ext cx="3733800" cy="430887"/>
                </a:xfrm>
                <a:prstGeom prst="rect">
                  <a:avLst/>
                </a:prstGeom>
              </p:spPr>
              <p:txBody>
                <a:bodyPr wrap="square">
                  <a:spAutoFit/>
                </a:bodyPr>
                <a:lstStyle/>
                <a:p>
                  <a:r>
                    <a:rPr lang="en-US" sz="1100" b="1" i="1" dirty="0" smtClean="0">
                      <a:solidFill>
                        <a:srgbClr val="437C7D"/>
                      </a:solidFill>
                    </a:rPr>
                    <a:t>DID YOU KNOW?</a:t>
                  </a:r>
                  <a:endParaRPr lang="en-US" sz="1100" i="1" dirty="0" smtClean="0">
                    <a:solidFill>
                      <a:srgbClr val="437C7D"/>
                    </a:solidFill>
                  </a:endParaRPr>
                </a:p>
                <a:p>
                  <a:r>
                    <a:rPr lang="en-US" sz="1100" dirty="0"/>
                    <a:t>T</a:t>
                  </a:r>
                  <a:r>
                    <a:rPr lang="en-US" sz="1100" dirty="0" smtClean="0"/>
                    <a:t>he top health concerns among Thai respondents were:</a:t>
                  </a:r>
                  <a:endParaRPr lang="en-US" sz="1100" dirty="0"/>
                </a:p>
              </p:txBody>
            </p:sp>
            <p:sp>
              <p:nvSpPr>
                <p:cNvPr id="95" name="Rectangle 94"/>
                <p:cNvSpPr/>
                <p:nvPr/>
              </p:nvSpPr>
              <p:spPr>
                <a:xfrm>
                  <a:off x="3168658" y="8394988"/>
                  <a:ext cx="533400" cy="523220"/>
                </a:xfrm>
                <a:prstGeom prst="rect">
                  <a:avLst/>
                </a:prstGeom>
              </p:spPr>
              <p:txBody>
                <a:bodyPr wrap="square">
                  <a:spAutoFit/>
                </a:bodyPr>
                <a:lstStyle/>
                <a:p>
                  <a:pPr marL="457200" indent="-457200">
                    <a:buFont typeface="Wingdings" pitchFamily="2" charset="2"/>
                    <a:buChar char="ü"/>
                  </a:pPr>
                  <a:r>
                    <a:rPr lang="en-US" sz="2800" b="1" dirty="0" smtClean="0">
                      <a:ln w="3175">
                        <a:solidFill>
                          <a:schemeClr val="accent5">
                            <a:lumMod val="75000"/>
                          </a:schemeClr>
                        </a:solidFill>
                      </a:ln>
                      <a:solidFill>
                        <a:schemeClr val="accent5">
                          <a:lumMod val="75000"/>
                        </a:schemeClr>
                      </a:solidFill>
                    </a:rPr>
                    <a:t> </a:t>
                  </a:r>
                  <a:endParaRPr lang="en-US" sz="2800" b="1" dirty="0">
                    <a:ln w="3175">
                      <a:solidFill>
                        <a:schemeClr val="accent5">
                          <a:lumMod val="75000"/>
                        </a:schemeClr>
                      </a:solidFill>
                    </a:ln>
                    <a:solidFill>
                      <a:schemeClr val="accent5">
                        <a:lumMod val="75000"/>
                      </a:schemeClr>
                    </a:solidFill>
                  </a:endParaRPr>
                </a:p>
              </p:txBody>
            </p:sp>
            <p:sp>
              <p:nvSpPr>
                <p:cNvPr id="97" name="Rectangle 96"/>
                <p:cNvSpPr/>
                <p:nvPr/>
              </p:nvSpPr>
              <p:spPr>
                <a:xfrm>
                  <a:off x="3435358" y="8799064"/>
                  <a:ext cx="3843789" cy="369332"/>
                </a:xfrm>
                <a:prstGeom prst="rect">
                  <a:avLst/>
                </a:prstGeom>
              </p:spPr>
              <p:txBody>
                <a:bodyPr wrap="square">
                  <a:spAutoFit/>
                </a:bodyPr>
                <a:lstStyle/>
                <a:p>
                  <a:r>
                    <a:rPr lang="en-US" sz="1600" b="1" dirty="0" smtClean="0">
                      <a:ln w="3175">
                        <a:solidFill>
                          <a:schemeClr val="accent5">
                            <a:lumMod val="75000"/>
                          </a:schemeClr>
                        </a:solidFill>
                      </a:ln>
                      <a:solidFill>
                        <a:schemeClr val="accent5">
                          <a:lumMod val="75000"/>
                        </a:schemeClr>
                      </a:solidFill>
                    </a:rPr>
                    <a:t>Orthopedic</a:t>
                  </a:r>
                  <a:r>
                    <a:rPr lang="en-US" sz="1800" b="1" dirty="0" smtClean="0">
                      <a:ln w="3175">
                        <a:solidFill>
                          <a:schemeClr val="accent5">
                            <a:lumMod val="75000"/>
                          </a:schemeClr>
                        </a:solidFill>
                      </a:ln>
                      <a:solidFill>
                        <a:schemeClr val="accent5">
                          <a:lumMod val="75000"/>
                        </a:schemeClr>
                      </a:solidFill>
                    </a:rPr>
                    <a:t> </a:t>
                  </a:r>
                  <a:r>
                    <a:rPr lang="en-US" sz="1600" b="1" dirty="0" smtClean="0">
                      <a:ln w="3175">
                        <a:solidFill>
                          <a:schemeClr val="accent5">
                            <a:lumMod val="75000"/>
                          </a:schemeClr>
                        </a:solidFill>
                      </a:ln>
                      <a:solidFill>
                        <a:schemeClr val="accent5">
                          <a:lumMod val="75000"/>
                        </a:schemeClr>
                      </a:solidFill>
                    </a:rPr>
                    <a:t>problems (38.9%)</a:t>
                  </a:r>
                  <a:endParaRPr lang="en-US" sz="1600" b="1" dirty="0">
                    <a:ln w="3175">
                      <a:solidFill>
                        <a:schemeClr val="accent5">
                          <a:lumMod val="75000"/>
                        </a:schemeClr>
                      </a:solidFill>
                    </a:ln>
                    <a:solidFill>
                      <a:schemeClr val="accent5">
                        <a:lumMod val="75000"/>
                      </a:schemeClr>
                    </a:solidFill>
                  </a:endParaRPr>
                </a:p>
              </p:txBody>
            </p:sp>
            <p:sp>
              <p:nvSpPr>
                <p:cNvPr id="98" name="Rectangle 97"/>
                <p:cNvSpPr/>
                <p:nvPr/>
              </p:nvSpPr>
              <p:spPr>
                <a:xfrm>
                  <a:off x="3137793" y="8749680"/>
                  <a:ext cx="530352" cy="523220"/>
                </a:xfrm>
                <a:prstGeom prst="rect">
                  <a:avLst/>
                </a:prstGeom>
              </p:spPr>
              <p:txBody>
                <a:bodyPr wrap="square">
                  <a:spAutoFit/>
                </a:bodyPr>
                <a:lstStyle/>
                <a:p>
                  <a:pPr marL="457200" indent="-457200">
                    <a:buFont typeface="Wingdings" pitchFamily="2" charset="2"/>
                    <a:buChar char="ü"/>
                  </a:pPr>
                  <a:r>
                    <a:rPr lang="en-US" sz="2800" b="1" dirty="0">
                      <a:ln w="3175">
                        <a:solidFill>
                          <a:schemeClr val="accent5">
                            <a:lumMod val="75000"/>
                          </a:schemeClr>
                        </a:solidFill>
                      </a:ln>
                      <a:solidFill>
                        <a:schemeClr val="accent5">
                          <a:lumMod val="75000"/>
                        </a:schemeClr>
                      </a:solidFill>
                    </a:rPr>
                    <a:t> </a:t>
                  </a:r>
                </a:p>
              </p:txBody>
            </p:sp>
          </p:grpSp>
          <p:sp>
            <p:nvSpPr>
              <p:cNvPr id="90" name="Rectangle 89"/>
              <p:cNvSpPr/>
              <p:nvPr/>
            </p:nvSpPr>
            <p:spPr>
              <a:xfrm>
                <a:off x="3505200" y="9256263"/>
                <a:ext cx="4009721" cy="307777"/>
              </a:xfrm>
              <a:prstGeom prst="rect">
                <a:avLst/>
              </a:prstGeom>
            </p:spPr>
            <p:txBody>
              <a:bodyPr wrap="square">
                <a:spAutoFit/>
              </a:bodyPr>
              <a:lstStyle/>
              <a:p>
                <a:r>
                  <a:rPr lang="en-US" sz="1400" b="1" dirty="0" smtClean="0">
                    <a:ln w="3175">
                      <a:solidFill>
                        <a:schemeClr val="accent5">
                          <a:lumMod val="75000"/>
                        </a:schemeClr>
                      </a:solidFill>
                    </a:ln>
                    <a:solidFill>
                      <a:schemeClr val="accent5">
                        <a:lumMod val="75000"/>
                      </a:schemeClr>
                    </a:solidFill>
                  </a:rPr>
                  <a:t>Respiratory Problems (35.7%)</a:t>
                </a:r>
              </a:p>
            </p:txBody>
          </p:sp>
        </p:grpSp>
        <p:sp>
          <p:nvSpPr>
            <p:cNvPr id="82" name="Rectangle 81"/>
            <p:cNvSpPr/>
            <p:nvPr/>
          </p:nvSpPr>
          <p:spPr>
            <a:xfrm>
              <a:off x="3406704" y="8559800"/>
              <a:ext cx="3634328" cy="369332"/>
            </a:xfrm>
            <a:prstGeom prst="rect">
              <a:avLst/>
            </a:prstGeom>
          </p:spPr>
          <p:txBody>
            <a:bodyPr wrap="none">
              <a:spAutoFit/>
            </a:bodyPr>
            <a:lstStyle/>
            <a:p>
              <a:r>
                <a:rPr lang="en-US" sz="1800" b="1" dirty="0" smtClean="0">
                  <a:ln w="3175">
                    <a:solidFill>
                      <a:schemeClr val="accent5">
                        <a:lumMod val="75000"/>
                      </a:schemeClr>
                    </a:solidFill>
                  </a:ln>
                  <a:solidFill>
                    <a:schemeClr val="accent5">
                      <a:lumMod val="75000"/>
                    </a:schemeClr>
                  </a:solidFill>
                </a:rPr>
                <a:t>Cardiovascular disease (40.5%)</a:t>
              </a:r>
              <a:endParaRPr lang="en-US" sz="1800" b="1" dirty="0">
                <a:ln w="3175">
                  <a:solidFill>
                    <a:schemeClr val="accent5">
                      <a:lumMod val="75000"/>
                    </a:schemeClr>
                  </a:solidFill>
                </a:ln>
                <a:solidFill>
                  <a:schemeClr val="accent5">
                    <a:lumMod val="75000"/>
                  </a:schemeClr>
                </a:solidFill>
              </a:endParaRPr>
            </a:p>
          </p:txBody>
        </p:sp>
      </p:grpSp>
      <p:cxnSp>
        <p:nvCxnSpPr>
          <p:cNvPr id="99" name="Straight Connector 98"/>
          <p:cNvCxnSpPr/>
          <p:nvPr/>
        </p:nvCxnSpPr>
        <p:spPr>
          <a:xfrm>
            <a:off x="-15231" y="7733664"/>
            <a:ext cx="7361063" cy="0"/>
          </a:xfrm>
          <a:prstGeom prst="line">
            <a:avLst/>
          </a:prstGeom>
          <a:ln w="25400" cmpd="thickThin">
            <a:solidFill>
              <a:srgbClr val="307090"/>
            </a:solidFill>
          </a:ln>
        </p:spPr>
        <p:style>
          <a:lnRef idx="1">
            <a:schemeClr val="accent1"/>
          </a:lnRef>
          <a:fillRef idx="0">
            <a:schemeClr val="accent1"/>
          </a:fillRef>
          <a:effectRef idx="0">
            <a:schemeClr val="accent1"/>
          </a:effectRef>
          <a:fontRef idx="minor">
            <a:schemeClr val="tx1"/>
          </a:fontRef>
        </p:style>
      </p:cxnSp>
      <p:cxnSp>
        <p:nvCxnSpPr>
          <p:cNvPr id="100" name="Straight Connector 99"/>
          <p:cNvCxnSpPr/>
          <p:nvPr/>
        </p:nvCxnSpPr>
        <p:spPr>
          <a:xfrm>
            <a:off x="152399" y="5298395"/>
            <a:ext cx="3422724" cy="0"/>
          </a:xfrm>
          <a:prstGeom prst="line">
            <a:avLst/>
          </a:prstGeom>
          <a:ln w="25400">
            <a:solidFill>
              <a:srgbClr val="307090"/>
            </a:solidFill>
          </a:ln>
        </p:spPr>
        <p:style>
          <a:lnRef idx="1">
            <a:schemeClr val="accent1"/>
          </a:lnRef>
          <a:fillRef idx="0">
            <a:schemeClr val="accent1"/>
          </a:fillRef>
          <a:effectRef idx="0">
            <a:schemeClr val="accent1"/>
          </a:effectRef>
          <a:fontRef idx="minor">
            <a:schemeClr val="tx1"/>
          </a:fontRef>
        </p:style>
      </p:cxnSp>
      <p:grpSp>
        <p:nvGrpSpPr>
          <p:cNvPr id="2" name="Group 1"/>
          <p:cNvGrpSpPr/>
          <p:nvPr/>
        </p:nvGrpSpPr>
        <p:grpSpPr>
          <a:xfrm>
            <a:off x="224815" y="838200"/>
            <a:ext cx="7014185" cy="1310077"/>
            <a:chOff x="152401" y="1038761"/>
            <a:chExt cx="6781799" cy="1310077"/>
          </a:xfrm>
        </p:grpSpPr>
        <p:grpSp>
          <p:nvGrpSpPr>
            <p:cNvPr id="11" name="Group 10"/>
            <p:cNvGrpSpPr/>
            <p:nvPr/>
          </p:nvGrpSpPr>
          <p:grpSpPr>
            <a:xfrm>
              <a:off x="152401" y="1042600"/>
              <a:ext cx="6629400" cy="1306238"/>
              <a:chOff x="1" y="973842"/>
              <a:chExt cx="6629400" cy="1306238"/>
            </a:xfrm>
          </p:grpSpPr>
          <p:sp>
            <p:nvSpPr>
              <p:cNvPr id="56" name="Rectangle 55"/>
              <p:cNvSpPr/>
              <p:nvPr/>
            </p:nvSpPr>
            <p:spPr>
              <a:xfrm>
                <a:off x="23867" y="1010502"/>
                <a:ext cx="6565634" cy="1269578"/>
              </a:xfrm>
              <a:prstGeom prst="rect">
                <a:avLst/>
              </a:prstGeom>
              <a:noFill/>
            </p:spPr>
            <p:txBody>
              <a:bodyPr wrap="square">
                <a:spAutoFit/>
              </a:bodyPr>
              <a:lstStyle/>
              <a:p>
                <a:pPr algn="just"/>
                <a:r>
                  <a:rPr lang="en-US" sz="1100" dirty="0" smtClean="0"/>
                  <a:t>Literature shows that significant health disparities exist within Asian American subgroups. In order to understand the health needs and health resources of these populations, the Center for the Study of Asian American Health (CSAAH) at NYU conducted a community health resources and needs assessment in a myriad of Asian American communities, including the Thai community. Thus, </a:t>
                </a:r>
                <a:r>
                  <a:rPr lang="en-US" sz="1100" dirty="0"/>
                  <a:t>b</a:t>
                </a:r>
                <a:r>
                  <a:rPr lang="en-US" sz="1100" dirty="0" smtClean="0"/>
                  <a:t>etween </a:t>
                </a:r>
                <a:r>
                  <a:rPr lang="en-US" sz="1100" dirty="0"/>
                  <a:t>November </a:t>
                </a:r>
                <a:r>
                  <a:rPr lang="en-US" sz="1100" dirty="0" smtClean="0"/>
                  <a:t>2003 </a:t>
                </a:r>
                <a:r>
                  <a:rPr lang="en-US" sz="1100" dirty="0"/>
                  <a:t>and August </a:t>
                </a:r>
                <a:r>
                  <a:rPr lang="en-US" sz="1100" dirty="0" smtClean="0"/>
                  <a:t>2004, CSAAH </a:t>
                </a:r>
                <a:r>
                  <a:rPr lang="en-US" sz="1100" dirty="0"/>
                  <a:t>collected </a:t>
                </a:r>
                <a:r>
                  <a:rPr lang="en-US" sz="1100" dirty="0" smtClean="0"/>
                  <a:t>186 </a:t>
                </a:r>
                <a:r>
                  <a:rPr lang="en-US" sz="1100" dirty="0"/>
                  <a:t>surveys </a:t>
                </a:r>
                <a:r>
                  <a:rPr lang="en-US" sz="1100" dirty="0" smtClean="0"/>
                  <a:t>from </a:t>
                </a:r>
                <a:r>
                  <a:rPr lang="en-US" sz="1100" dirty="0"/>
                  <a:t>the </a:t>
                </a:r>
                <a:r>
                  <a:rPr lang="en-US" sz="1100" dirty="0" smtClean="0"/>
                  <a:t>Thai community residing in the metropolitan New York area.</a:t>
                </a:r>
                <a:endParaRPr lang="en-US" sz="1100" dirty="0"/>
              </a:p>
              <a:p>
                <a:pPr algn="just"/>
                <a:r>
                  <a:rPr lang="en-US" sz="1050" dirty="0" smtClean="0"/>
                  <a:t> </a:t>
                </a:r>
              </a:p>
            </p:txBody>
          </p:sp>
          <p:sp>
            <p:nvSpPr>
              <p:cNvPr id="62" name="Rectangle 61"/>
              <p:cNvSpPr/>
              <p:nvPr/>
            </p:nvSpPr>
            <p:spPr>
              <a:xfrm>
                <a:off x="1" y="973842"/>
                <a:ext cx="6629400" cy="1219573"/>
              </a:xfrm>
              <a:prstGeom prst="rect">
                <a:avLst/>
              </a:prstGeom>
              <a:noFill/>
              <a:ln>
                <a:solidFill>
                  <a:schemeClr val="accent5">
                    <a:lumMod val="7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000"/>
              </a:p>
            </p:txBody>
          </p:sp>
        </p:grpSp>
        <p:sp>
          <p:nvSpPr>
            <p:cNvPr id="70" name="Rectangle 69"/>
            <p:cNvSpPr/>
            <p:nvPr/>
          </p:nvSpPr>
          <p:spPr>
            <a:xfrm>
              <a:off x="5352721" y="1038761"/>
              <a:ext cx="1581479" cy="246221"/>
            </a:xfrm>
            <a:prstGeom prst="rect">
              <a:avLst/>
            </a:prstGeom>
            <a:noFill/>
          </p:spPr>
          <p:txBody>
            <a:bodyPr wrap="square">
              <a:spAutoFit/>
            </a:bodyPr>
            <a:lstStyle/>
            <a:p>
              <a:pPr algn="just"/>
              <a:endParaRPr lang="en-US" sz="1000" dirty="0"/>
            </a:p>
          </p:txBody>
        </p:sp>
      </p:grpSp>
      <p:grpSp>
        <p:nvGrpSpPr>
          <p:cNvPr id="79" name="Group 78"/>
          <p:cNvGrpSpPr/>
          <p:nvPr/>
        </p:nvGrpSpPr>
        <p:grpSpPr>
          <a:xfrm>
            <a:off x="3620159" y="4996190"/>
            <a:ext cx="3637209" cy="975320"/>
            <a:chOff x="17716" y="3939646"/>
            <a:chExt cx="3289054" cy="818508"/>
          </a:xfrm>
        </p:grpSpPr>
        <p:sp>
          <p:nvSpPr>
            <p:cNvPr id="84" name="Rectangle 83"/>
            <p:cNvSpPr/>
            <p:nvPr/>
          </p:nvSpPr>
          <p:spPr>
            <a:xfrm>
              <a:off x="51573" y="4157990"/>
              <a:ext cx="3255197" cy="600164"/>
            </a:xfrm>
            <a:prstGeom prst="rect">
              <a:avLst/>
            </a:prstGeom>
          </p:spPr>
          <p:txBody>
            <a:bodyPr wrap="square">
              <a:spAutoFit/>
            </a:bodyPr>
            <a:lstStyle/>
            <a:p>
              <a:pPr marL="171450" indent="-171450" algn="just">
                <a:buFont typeface="Arial" pitchFamily="34" charset="0"/>
                <a:buChar char="•"/>
              </a:pPr>
              <a:r>
                <a:rPr lang="en-US" sz="1100" b="1" dirty="0" smtClean="0"/>
                <a:t>35.2%</a:t>
              </a:r>
              <a:r>
                <a:rPr lang="en-US" sz="1100" dirty="0" smtClean="0"/>
                <a:t> have lived in the U.S. for 10 years or less</a:t>
              </a:r>
              <a:endParaRPr lang="en-US" sz="1100" b="1" dirty="0" smtClean="0"/>
            </a:p>
            <a:p>
              <a:pPr marL="171450" indent="-171450" algn="just">
                <a:buFont typeface="Arial" pitchFamily="34" charset="0"/>
                <a:buChar char="•"/>
              </a:pPr>
              <a:r>
                <a:rPr lang="en-US" sz="1100" b="1" dirty="0" smtClean="0"/>
                <a:t>50%</a:t>
              </a:r>
              <a:r>
                <a:rPr lang="en-US" sz="1100" dirty="0" smtClean="0"/>
                <a:t> have lived in the U.S. for more than 10 years</a:t>
              </a:r>
            </a:p>
            <a:p>
              <a:pPr marL="171450" indent="-171450" algn="just">
                <a:buFont typeface="Arial" pitchFamily="34" charset="0"/>
                <a:buChar char="•"/>
              </a:pPr>
              <a:r>
                <a:rPr lang="en-US" sz="1100" b="1" dirty="0" smtClean="0"/>
                <a:t>36.4%</a:t>
              </a:r>
              <a:r>
                <a:rPr lang="en-US" sz="1100" dirty="0" smtClean="0"/>
                <a:t> have lived in the U.S. for more than 20 years</a:t>
              </a:r>
              <a:endParaRPr lang="en-US" sz="1100" b="1" dirty="0"/>
            </a:p>
          </p:txBody>
        </p:sp>
        <p:sp>
          <p:nvSpPr>
            <p:cNvPr id="96" name="Rectangle 95"/>
            <p:cNvSpPr/>
            <p:nvPr/>
          </p:nvSpPr>
          <p:spPr>
            <a:xfrm>
              <a:off x="17716" y="3939646"/>
              <a:ext cx="2667000" cy="219548"/>
            </a:xfrm>
            <a:prstGeom prst="rect">
              <a:avLst/>
            </a:prstGeom>
          </p:spPr>
          <p:txBody>
            <a:bodyPr wrap="square">
              <a:spAutoFit/>
            </a:bodyPr>
            <a:lstStyle/>
            <a:p>
              <a:pPr algn="just"/>
              <a:r>
                <a:rPr lang="en-US" sz="1100" b="1" dirty="0" smtClean="0"/>
                <a:t>AN ESTABLISHED COMMUNITY</a:t>
              </a:r>
              <a:endParaRPr lang="en-US" sz="1100" b="1" dirty="0"/>
            </a:p>
          </p:txBody>
        </p:sp>
      </p:grpSp>
      <p:grpSp>
        <p:nvGrpSpPr>
          <p:cNvPr id="102" name="Group 101"/>
          <p:cNvGrpSpPr/>
          <p:nvPr/>
        </p:nvGrpSpPr>
        <p:grpSpPr>
          <a:xfrm>
            <a:off x="3629976" y="6041228"/>
            <a:ext cx="3510014" cy="1691311"/>
            <a:chOff x="3420963" y="3057431"/>
            <a:chExt cx="3432512" cy="809699"/>
          </a:xfrm>
        </p:grpSpPr>
        <p:sp>
          <p:nvSpPr>
            <p:cNvPr id="117" name="Rectangle 116"/>
            <p:cNvSpPr/>
            <p:nvPr/>
          </p:nvSpPr>
          <p:spPr>
            <a:xfrm>
              <a:off x="3443573" y="3184235"/>
              <a:ext cx="3409902" cy="682895"/>
            </a:xfrm>
            <a:prstGeom prst="rect">
              <a:avLst/>
            </a:prstGeom>
          </p:spPr>
          <p:txBody>
            <a:bodyPr wrap="square">
              <a:spAutoFit/>
            </a:bodyPr>
            <a:lstStyle/>
            <a:p>
              <a:pPr marL="171450" indent="-171450" algn="just">
                <a:buFont typeface="Arial" pitchFamily="34" charset="0"/>
                <a:buChar char="•"/>
              </a:pPr>
              <a:r>
                <a:rPr lang="en-US" sz="1100" b="1" dirty="0" smtClean="0"/>
                <a:t>10.8%</a:t>
              </a:r>
              <a:r>
                <a:rPr lang="en-US" sz="1100" dirty="0" smtClean="0"/>
                <a:t> reported having an annual income less than $15,000</a:t>
              </a:r>
            </a:p>
            <a:p>
              <a:pPr marL="171450" indent="-171450" algn="just">
                <a:buFont typeface="Arial" pitchFamily="34" charset="0"/>
                <a:buChar char="•"/>
              </a:pPr>
              <a:r>
                <a:rPr lang="en-US" sz="1100" b="1" dirty="0" smtClean="0"/>
                <a:t>32.8%</a:t>
              </a:r>
              <a:r>
                <a:rPr lang="en-US" sz="1100" dirty="0" smtClean="0"/>
                <a:t> reported having an annual income  between $15,000 and $55,000</a:t>
              </a:r>
            </a:p>
            <a:p>
              <a:pPr marL="171450" indent="-171450" algn="just">
                <a:buFont typeface="Arial" pitchFamily="34" charset="0"/>
                <a:buChar char="•"/>
              </a:pPr>
              <a:r>
                <a:rPr lang="en-US" sz="1100" b="1" dirty="0" smtClean="0"/>
                <a:t>36.6%</a:t>
              </a:r>
              <a:r>
                <a:rPr lang="en-US" sz="1100" dirty="0" smtClean="0"/>
                <a:t> reported having an annual income greater than $55,000</a:t>
              </a:r>
            </a:p>
            <a:p>
              <a:pPr marL="171450" indent="-171450" algn="just">
                <a:buFont typeface="Arial" pitchFamily="34" charset="0"/>
                <a:buChar char="•"/>
              </a:pPr>
              <a:r>
                <a:rPr lang="en-US" sz="1100" b="1" dirty="0" smtClean="0"/>
                <a:t>19.9% </a:t>
              </a:r>
              <a:r>
                <a:rPr lang="en-US" sz="1100" dirty="0" smtClean="0"/>
                <a:t>either didn’t know or declined to state</a:t>
              </a:r>
              <a:endParaRPr lang="en-US" sz="1100" b="1" dirty="0"/>
            </a:p>
          </p:txBody>
        </p:sp>
        <p:sp>
          <p:nvSpPr>
            <p:cNvPr id="118" name="Rectangle 117"/>
            <p:cNvSpPr/>
            <p:nvPr/>
          </p:nvSpPr>
          <p:spPr>
            <a:xfrm>
              <a:off x="3420963" y="3057431"/>
              <a:ext cx="1539705" cy="125243"/>
            </a:xfrm>
            <a:prstGeom prst="rect">
              <a:avLst/>
            </a:prstGeom>
          </p:spPr>
          <p:txBody>
            <a:bodyPr wrap="none">
              <a:spAutoFit/>
            </a:bodyPr>
            <a:lstStyle/>
            <a:p>
              <a:pPr algn="ctr"/>
              <a:r>
                <a:rPr lang="en-US" sz="1100" b="1" dirty="0" smtClean="0"/>
                <a:t>REPORTED INCOME</a:t>
              </a:r>
              <a:endParaRPr lang="en-US" sz="1100" b="1" dirty="0"/>
            </a:p>
          </p:txBody>
        </p:sp>
      </p:grpSp>
      <p:cxnSp>
        <p:nvCxnSpPr>
          <p:cNvPr id="119" name="Straight Connector 118"/>
          <p:cNvCxnSpPr/>
          <p:nvPr/>
        </p:nvCxnSpPr>
        <p:spPr>
          <a:xfrm>
            <a:off x="3720220" y="5971511"/>
            <a:ext cx="3422724" cy="0"/>
          </a:xfrm>
          <a:prstGeom prst="line">
            <a:avLst/>
          </a:prstGeom>
          <a:ln w="25400">
            <a:solidFill>
              <a:srgbClr val="307090"/>
            </a:solidFill>
          </a:ln>
        </p:spPr>
        <p:style>
          <a:lnRef idx="1">
            <a:schemeClr val="accent1"/>
          </a:lnRef>
          <a:fillRef idx="0">
            <a:schemeClr val="accent1"/>
          </a:fillRef>
          <a:effectRef idx="0">
            <a:schemeClr val="accent1"/>
          </a:effectRef>
          <a:fontRef idx="minor">
            <a:schemeClr val="tx1"/>
          </a:fontRef>
        </p:style>
      </p:cxnSp>
      <p:sp>
        <p:nvSpPr>
          <p:cNvPr id="77" name="TextBox 76"/>
          <p:cNvSpPr txBox="1"/>
          <p:nvPr/>
        </p:nvSpPr>
        <p:spPr>
          <a:xfrm>
            <a:off x="6019801" y="9815100"/>
            <a:ext cx="1240192" cy="215444"/>
          </a:xfrm>
          <a:prstGeom prst="rect">
            <a:avLst/>
          </a:prstGeom>
          <a:noFill/>
        </p:spPr>
        <p:txBody>
          <a:bodyPr wrap="square" rtlCol="0">
            <a:spAutoFit/>
          </a:bodyPr>
          <a:lstStyle/>
          <a:p>
            <a:pPr algn="r"/>
            <a:r>
              <a:rPr lang="en-US" sz="800" dirty="0" smtClean="0"/>
              <a:t>Thai CHRNA</a:t>
            </a:r>
            <a:endParaRPr lang="en-US" sz="800" dirty="0"/>
          </a:p>
        </p:txBody>
      </p:sp>
      <p:sp>
        <p:nvSpPr>
          <p:cNvPr id="66" name="TextBox 65"/>
          <p:cNvSpPr txBox="1"/>
          <p:nvPr/>
        </p:nvSpPr>
        <p:spPr>
          <a:xfrm>
            <a:off x="3236243" y="9785122"/>
            <a:ext cx="833708" cy="246221"/>
          </a:xfrm>
          <a:prstGeom prst="rect">
            <a:avLst/>
          </a:prstGeom>
          <a:noFill/>
        </p:spPr>
        <p:txBody>
          <a:bodyPr wrap="square" rtlCol="0">
            <a:spAutoFit/>
          </a:bodyPr>
          <a:lstStyle/>
          <a:p>
            <a:pPr algn="ctr"/>
            <a:r>
              <a:rPr lang="en-US" sz="1000" dirty="0"/>
              <a:t>1</a:t>
            </a:r>
            <a:endParaRPr lang="en-US" sz="1000" dirty="0" smtClean="0"/>
          </a:p>
        </p:txBody>
      </p:sp>
      <p:graphicFrame>
        <p:nvGraphicFramePr>
          <p:cNvPr id="5" name="Chart 4"/>
          <p:cNvGraphicFramePr/>
          <p:nvPr>
            <p:extLst>
              <p:ext uri="{D42A27DB-BD31-4B8C-83A1-F6EECF244321}">
                <p14:modId xmlns:p14="http://schemas.microsoft.com/office/powerpoint/2010/main" val="370446934"/>
              </p:ext>
            </p:extLst>
          </p:nvPr>
        </p:nvGraphicFramePr>
        <p:xfrm>
          <a:off x="1910536" y="8452269"/>
          <a:ext cx="1511022" cy="1362831"/>
        </p:xfrm>
        <a:graphic>
          <a:graphicData uri="http://schemas.openxmlformats.org/drawingml/2006/chart">
            <c:chart xmlns:c="http://schemas.openxmlformats.org/drawingml/2006/chart" xmlns:r="http://schemas.openxmlformats.org/officeDocument/2006/relationships" r:id="rId6"/>
          </a:graphicData>
        </a:graphic>
      </p:graphicFrame>
      <p:graphicFrame>
        <p:nvGraphicFramePr>
          <p:cNvPr id="64" name="Chart 63" title="Age of Respondents"/>
          <p:cNvGraphicFramePr>
            <a:graphicFrameLocks/>
          </p:cNvGraphicFramePr>
          <p:nvPr>
            <p:extLst>
              <p:ext uri="{D42A27DB-BD31-4B8C-83A1-F6EECF244321}">
                <p14:modId xmlns:p14="http://schemas.microsoft.com/office/powerpoint/2010/main" val="1988976053"/>
              </p:ext>
            </p:extLst>
          </p:nvPr>
        </p:nvGraphicFramePr>
        <p:xfrm>
          <a:off x="301079" y="2952814"/>
          <a:ext cx="3086100" cy="1429593"/>
        </p:xfrm>
        <a:graphic>
          <a:graphicData uri="http://schemas.openxmlformats.org/drawingml/2006/chart">
            <c:chart xmlns:c="http://schemas.openxmlformats.org/drawingml/2006/chart" xmlns:r="http://schemas.openxmlformats.org/officeDocument/2006/relationships" r:id="rId7"/>
          </a:graphicData>
        </a:graphic>
      </p:graphicFrame>
      <p:sp>
        <p:nvSpPr>
          <p:cNvPr id="6" name="TextBox 5"/>
          <p:cNvSpPr txBox="1"/>
          <p:nvPr/>
        </p:nvSpPr>
        <p:spPr>
          <a:xfrm>
            <a:off x="335306" y="4291679"/>
            <a:ext cx="3056911" cy="600164"/>
          </a:xfrm>
          <a:prstGeom prst="rect">
            <a:avLst/>
          </a:prstGeom>
          <a:noFill/>
        </p:spPr>
        <p:txBody>
          <a:bodyPr wrap="square" rtlCol="0">
            <a:spAutoFit/>
          </a:bodyPr>
          <a:lstStyle/>
          <a:p>
            <a:pPr algn="ctr"/>
            <a:r>
              <a:rPr lang="en-US" sz="1100" b="1" i="1" dirty="0" smtClean="0"/>
              <a:t>Thai CHRNA RESPONDENTS were…</a:t>
            </a:r>
          </a:p>
          <a:p>
            <a:pPr algn="ctr"/>
            <a:endParaRPr lang="en-US" sz="1100" b="1" i="1" dirty="0"/>
          </a:p>
          <a:p>
            <a:pPr algn="ctr"/>
            <a:endParaRPr lang="en-US" sz="1100" b="1" i="1" dirty="0"/>
          </a:p>
        </p:txBody>
      </p:sp>
      <p:sp>
        <p:nvSpPr>
          <p:cNvPr id="67" name="Rectangle 66"/>
          <p:cNvSpPr/>
          <p:nvPr/>
        </p:nvSpPr>
        <p:spPr>
          <a:xfrm>
            <a:off x="533400" y="4594982"/>
            <a:ext cx="927253" cy="307777"/>
          </a:xfrm>
          <a:prstGeom prst="rect">
            <a:avLst/>
          </a:prstGeom>
        </p:spPr>
        <p:txBody>
          <a:bodyPr wrap="square">
            <a:spAutoFit/>
          </a:bodyPr>
          <a:lstStyle/>
          <a:p>
            <a:pPr algn="ctr"/>
            <a:r>
              <a:rPr lang="en-US" sz="1400" b="1" dirty="0" smtClean="0">
                <a:solidFill>
                  <a:srgbClr val="437C7D"/>
                </a:solidFill>
              </a:rPr>
              <a:t>71.8%</a:t>
            </a:r>
            <a:endParaRPr lang="en-US" sz="1400" b="1" dirty="0">
              <a:solidFill>
                <a:srgbClr val="437C7D"/>
              </a:solidFill>
            </a:endParaRPr>
          </a:p>
        </p:txBody>
      </p:sp>
      <p:pic>
        <p:nvPicPr>
          <p:cNvPr id="68" name="Picture 6" descr="https://upload.wikimedia.org/wikipedia/commons/thumb/e/e3/Toilet_women.svg/2000px-Toilet_women.svg.png"/>
          <p:cNvPicPr>
            <a:picLocks noChangeAspect="1" noChangeArrowheads="1"/>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1280521" y="4591761"/>
            <a:ext cx="360263" cy="664604"/>
          </a:xfrm>
          <a:prstGeom prst="rect">
            <a:avLst/>
          </a:prstGeom>
          <a:noFill/>
          <a:extLst>
            <a:ext uri="{909E8E84-426E-40DD-AFC4-6F175D3DCCD1}">
              <a14:hiddenFill xmlns:a14="http://schemas.microsoft.com/office/drawing/2010/main">
                <a:solidFill>
                  <a:srgbClr val="FFFFFF"/>
                </a:solidFill>
              </a14:hiddenFill>
            </a:ext>
          </a:extLst>
        </p:spPr>
      </p:pic>
      <p:sp>
        <p:nvSpPr>
          <p:cNvPr id="69" name="Rectangle 68"/>
          <p:cNvSpPr/>
          <p:nvPr/>
        </p:nvSpPr>
        <p:spPr>
          <a:xfrm>
            <a:off x="1793198" y="4594982"/>
            <a:ext cx="774853" cy="307777"/>
          </a:xfrm>
          <a:prstGeom prst="rect">
            <a:avLst/>
          </a:prstGeom>
        </p:spPr>
        <p:txBody>
          <a:bodyPr wrap="square">
            <a:spAutoFit/>
          </a:bodyPr>
          <a:lstStyle/>
          <a:p>
            <a:pPr algn="ctr"/>
            <a:r>
              <a:rPr lang="en-US" sz="1400" b="1" dirty="0" smtClean="0">
                <a:solidFill>
                  <a:srgbClr val="437C7D"/>
                </a:solidFill>
              </a:rPr>
              <a:t>28.2%</a:t>
            </a:r>
            <a:endParaRPr lang="en-US" sz="1400" b="1" dirty="0">
              <a:solidFill>
                <a:srgbClr val="437C7D"/>
              </a:solidFill>
            </a:endParaRPr>
          </a:p>
        </p:txBody>
      </p:sp>
      <p:pic>
        <p:nvPicPr>
          <p:cNvPr id="73" name="Picture 8" descr="https://upload.wikimedia.org/wikipedia/commons/thumb/4/4e/Aiga_toiletsq_men.svg/339px-Aiga_toiletsq_men.svg.png"/>
          <p:cNvPicPr>
            <a:picLocks noChangeAspect="1" noChangeArrowheads="1"/>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2375305" y="4585003"/>
            <a:ext cx="485188" cy="678119"/>
          </a:xfrm>
          <a:prstGeom prst="rect">
            <a:avLst/>
          </a:prstGeom>
          <a:noFill/>
          <a:extLst>
            <a:ext uri="{909E8E84-426E-40DD-AFC4-6F175D3DCCD1}">
              <a14:hiddenFill xmlns:a14="http://schemas.microsoft.com/office/drawing/2010/main">
                <a:solidFill>
                  <a:srgbClr val="FFFFFF"/>
                </a:solidFill>
              </a14:hiddenFill>
            </a:ext>
          </a:extLst>
        </p:spPr>
      </p:pic>
      <p:sp>
        <p:nvSpPr>
          <p:cNvPr id="57" name="Rectangle 56"/>
          <p:cNvSpPr/>
          <p:nvPr/>
        </p:nvSpPr>
        <p:spPr>
          <a:xfrm>
            <a:off x="3479157" y="9040004"/>
            <a:ext cx="530352" cy="523220"/>
          </a:xfrm>
          <a:prstGeom prst="rect">
            <a:avLst/>
          </a:prstGeom>
        </p:spPr>
        <p:txBody>
          <a:bodyPr wrap="square">
            <a:spAutoFit/>
          </a:bodyPr>
          <a:lstStyle/>
          <a:p>
            <a:pPr marL="457200" indent="-457200">
              <a:buFont typeface="Wingdings" pitchFamily="2" charset="2"/>
              <a:buChar char="ü"/>
            </a:pPr>
            <a:r>
              <a:rPr lang="en-US" sz="2800" dirty="0">
                <a:ln w="3175">
                  <a:solidFill>
                    <a:schemeClr val="accent5">
                      <a:lumMod val="75000"/>
                    </a:schemeClr>
                  </a:solidFill>
                </a:ln>
                <a:solidFill>
                  <a:schemeClr val="accent5">
                    <a:lumMod val="75000"/>
                  </a:schemeClr>
                </a:solidFill>
              </a:rPr>
              <a:t> </a:t>
            </a:r>
          </a:p>
        </p:txBody>
      </p:sp>
      <p:sp>
        <p:nvSpPr>
          <p:cNvPr id="7" name="TextBox 6"/>
          <p:cNvSpPr txBox="1"/>
          <p:nvPr/>
        </p:nvSpPr>
        <p:spPr>
          <a:xfrm>
            <a:off x="3625127" y="3792906"/>
            <a:ext cx="2384540" cy="261610"/>
          </a:xfrm>
          <a:prstGeom prst="rect">
            <a:avLst/>
          </a:prstGeom>
          <a:noFill/>
        </p:spPr>
        <p:txBody>
          <a:bodyPr wrap="square" rtlCol="0">
            <a:spAutoFit/>
          </a:bodyPr>
          <a:lstStyle/>
          <a:p>
            <a:pPr algn="just"/>
            <a:r>
              <a:rPr lang="en-US" sz="1100" b="1" dirty="0" smtClean="0"/>
              <a:t>EDUCATION</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997" y="0"/>
            <a:ext cx="7310203" cy="6019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09" name="Rectangle 108"/>
          <p:cNvSpPr/>
          <p:nvPr/>
        </p:nvSpPr>
        <p:spPr>
          <a:xfrm>
            <a:off x="2720262" y="6038849"/>
            <a:ext cx="1859198" cy="276999"/>
          </a:xfrm>
          <a:prstGeom prst="rect">
            <a:avLst/>
          </a:prstGeom>
        </p:spPr>
        <p:txBody>
          <a:bodyPr wrap="square">
            <a:spAutoFit/>
          </a:bodyPr>
          <a:lstStyle/>
          <a:p>
            <a:pPr algn="ctr"/>
            <a:r>
              <a:rPr lang="en-US" sz="1200" b="1" i="1" dirty="0" smtClean="0"/>
              <a:t>HEALTH PROFILE</a:t>
            </a:r>
            <a:endParaRPr lang="en-US" sz="1200" b="1" i="1" dirty="0"/>
          </a:p>
        </p:txBody>
      </p:sp>
      <p:sp>
        <p:nvSpPr>
          <p:cNvPr id="37" name="Rectangle 36"/>
          <p:cNvSpPr/>
          <p:nvPr/>
        </p:nvSpPr>
        <p:spPr>
          <a:xfrm>
            <a:off x="81596" y="304800"/>
            <a:ext cx="4033204" cy="430887"/>
          </a:xfrm>
          <a:prstGeom prst="rect">
            <a:avLst/>
          </a:prstGeom>
        </p:spPr>
        <p:txBody>
          <a:bodyPr wrap="square">
            <a:spAutoFit/>
          </a:bodyPr>
          <a:lstStyle/>
          <a:p>
            <a:pPr algn="ctr"/>
            <a:r>
              <a:rPr lang="en-US" sz="1100" b="1" dirty="0" smtClean="0"/>
              <a:t>HEALTH INSURANCE COVERAGE</a:t>
            </a:r>
          </a:p>
          <a:p>
            <a:pPr algn="ctr"/>
            <a:r>
              <a:rPr lang="en-US" sz="1100" dirty="0"/>
              <a:t>o</a:t>
            </a:r>
            <a:r>
              <a:rPr lang="en-US" sz="1100" dirty="0" smtClean="0"/>
              <a:t>f </a:t>
            </a:r>
            <a:r>
              <a:rPr lang="en-US" sz="1100" dirty="0"/>
              <a:t>the Thai CHRNA respondents</a:t>
            </a:r>
            <a:r>
              <a:rPr lang="en-US" sz="1100" dirty="0" smtClean="0"/>
              <a:t>:</a:t>
            </a:r>
            <a:endParaRPr lang="en-US" sz="1100" dirty="0"/>
          </a:p>
        </p:txBody>
      </p:sp>
      <p:sp>
        <p:nvSpPr>
          <p:cNvPr id="39" name="Rectangle 38"/>
          <p:cNvSpPr/>
          <p:nvPr/>
        </p:nvSpPr>
        <p:spPr>
          <a:xfrm>
            <a:off x="2743200" y="76200"/>
            <a:ext cx="1836260" cy="261610"/>
          </a:xfrm>
          <a:prstGeom prst="rect">
            <a:avLst/>
          </a:prstGeom>
        </p:spPr>
        <p:txBody>
          <a:bodyPr wrap="square">
            <a:spAutoFit/>
          </a:bodyPr>
          <a:lstStyle/>
          <a:p>
            <a:pPr algn="ctr"/>
            <a:r>
              <a:rPr lang="en-US" sz="1100" b="1" i="1" dirty="0" smtClean="0"/>
              <a:t>HEALTH CARE ACCESS</a:t>
            </a:r>
            <a:endParaRPr lang="en-US" sz="1100" b="1" i="1" dirty="0"/>
          </a:p>
        </p:txBody>
      </p:sp>
      <p:sp>
        <p:nvSpPr>
          <p:cNvPr id="89" name="Rectangle 88"/>
          <p:cNvSpPr/>
          <p:nvPr/>
        </p:nvSpPr>
        <p:spPr>
          <a:xfrm>
            <a:off x="4095376" y="5274675"/>
            <a:ext cx="2991225" cy="338554"/>
          </a:xfrm>
          <a:prstGeom prst="rect">
            <a:avLst/>
          </a:prstGeom>
        </p:spPr>
        <p:txBody>
          <a:bodyPr wrap="square">
            <a:spAutoFit/>
          </a:bodyPr>
          <a:lstStyle/>
          <a:p>
            <a:pPr algn="ctr"/>
            <a:endParaRPr lang="en-US" sz="1600" dirty="0"/>
          </a:p>
        </p:txBody>
      </p:sp>
      <p:sp>
        <p:nvSpPr>
          <p:cNvPr id="44" name="Rectangle 43"/>
          <p:cNvSpPr/>
          <p:nvPr/>
        </p:nvSpPr>
        <p:spPr>
          <a:xfrm>
            <a:off x="3810000" y="304800"/>
            <a:ext cx="3162300" cy="769441"/>
          </a:xfrm>
          <a:prstGeom prst="rect">
            <a:avLst/>
          </a:prstGeom>
        </p:spPr>
        <p:txBody>
          <a:bodyPr wrap="square">
            <a:spAutoFit/>
          </a:bodyPr>
          <a:lstStyle/>
          <a:p>
            <a:pPr algn="ctr"/>
            <a:r>
              <a:rPr lang="en-US" sz="1100" b="1" dirty="0" smtClean="0"/>
              <a:t>HEALTH </a:t>
            </a:r>
            <a:r>
              <a:rPr lang="en-US" sz="1100" b="1" dirty="0"/>
              <a:t>INFORMATION</a:t>
            </a:r>
          </a:p>
          <a:p>
            <a:pPr algn="just"/>
            <a:r>
              <a:rPr lang="en-US" sz="1100" dirty="0" smtClean="0"/>
              <a:t>Thai CHRNA respondents report getting their health </a:t>
            </a:r>
            <a:r>
              <a:rPr lang="en-US" sz="1100" dirty="0"/>
              <a:t>information </a:t>
            </a:r>
            <a:r>
              <a:rPr lang="en-US" sz="1100" dirty="0" smtClean="0"/>
              <a:t>and hearing about </a:t>
            </a:r>
            <a:r>
              <a:rPr lang="en-US" sz="1100" dirty="0"/>
              <a:t>services </a:t>
            </a:r>
            <a:r>
              <a:rPr lang="en-US" sz="1100" dirty="0" smtClean="0"/>
              <a:t>primarily from:</a:t>
            </a:r>
            <a:endParaRPr lang="en-US" sz="1100" dirty="0"/>
          </a:p>
        </p:txBody>
      </p:sp>
      <p:sp>
        <p:nvSpPr>
          <p:cNvPr id="70" name="Rectangle 69"/>
          <p:cNvSpPr/>
          <p:nvPr/>
        </p:nvSpPr>
        <p:spPr>
          <a:xfrm>
            <a:off x="3649861" y="4903365"/>
            <a:ext cx="3616408" cy="938719"/>
          </a:xfrm>
          <a:prstGeom prst="rect">
            <a:avLst/>
          </a:prstGeom>
        </p:spPr>
        <p:txBody>
          <a:bodyPr wrap="square">
            <a:spAutoFit/>
          </a:bodyPr>
          <a:lstStyle/>
          <a:p>
            <a:pPr marL="171450" indent="-171450" algn="just">
              <a:buFont typeface="Arial" pitchFamily="34" charset="0"/>
              <a:buChar char="•"/>
            </a:pPr>
            <a:r>
              <a:rPr lang="en-US" sz="1100" b="1" dirty="0"/>
              <a:t>23.5%</a:t>
            </a:r>
            <a:r>
              <a:rPr lang="en-US" sz="1100" dirty="0"/>
              <a:t> work long hours and/or on weekends and have no time to go see their health care </a:t>
            </a:r>
            <a:r>
              <a:rPr lang="en-US" sz="1100" dirty="0" smtClean="0"/>
              <a:t>provider</a:t>
            </a:r>
            <a:endParaRPr lang="en-US" sz="1100" b="1" dirty="0" smtClean="0"/>
          </a:p>
          <a:p>
            <a:pPr marL="171450" indent="-171450" algn="just">
              <a:buFont typeface="Arial" pitchFamily="34" charset="0"/>
              <a:buChar char="•"/>
            </a:pPr>
            <a:r>
              <a:rPr lang="en-US" sz="1100" b="1" dirty="0" smtClean="0"/>
              <a:t>21.5</a:t>
            </a:r>
            <a:r>
              <a:rPr lang="en-US" sz="1100" b="1" dirty="0"/>
              <a:t>%</a:t>
            </a:r>
            <a:r>
              <a:rPr lang="en-US" sz="1100" dirty="0"/>
              <a:t> don’t know where to go for health services</a:t>
            </a:r>
          </a:p>
          <a:p>
            <a:pPr marL="171450" indent="-171450" algn="just">
              <a:buFont typeface="Arial" pitchFamily="34" charset="0"/>
              <a:buChar char="•"/>
            </a:pPr>
            <a:r>
              <a:rPr lang="en-US" sz="1100" b="1" dirty="0" smtClean="0"/>
              <a:t>16% </a:t>
            </a:r>
            <a:r>
              <a:rPr lang="en-US" sz="1100" dirty="0" smtClean="0"/>
              <a:t>of Thai respondents </a:t>
            </a:r>
            <a:r>
              <a:rPr lang="en-US" sz="1100" dirty="0"/>
              <a:t>reported </a:t>
            </a:r>
            <a:r>
              <a:rPr lang="en-US" sz="1100" dirty="0" smtClean="0"/>
              <a:t>difficulty affording health care services</a:t>
            </a:r>
          </a:p>
        </p:txBody>
      </p:sp>
      <p:sp>
        <p:nvSpPr>
          <p:cNvPr id="43" name="Rectangle 42"/>
          <p:cNvSpPr/>
          <p:nvPr/>
        </p:nvSpPr>
        <p:spPr>
          <a:xfrm>
            <a:off x="3835400" y="2814258"/>
            <a:ext cx="2705099" cy="1954381"/>
          </a:xfrm>
          <a:prstGeom prst="rect">
            <a:avLst/>
          </a:prstGeom>
        </p:spPr>
        <p:txBody>
          <a:bodyPr wrap="square">
            <a:spAutoFit/>
          </a:bodyPr>
          <a:lstStyle/>
          <a:p>
            <a:pPr algn="just"/>
            <a:r>
              <a:rPr lang="en-US" sz="1100" b="1" dirty="0" smtClean="0"/>
              <a:t>HEALTH CARE ACCESS</a:t>
            </a:r>
          </a:p>
          <a:p>
            <a:pPr marL="171450" indent="-171450" algn="just">
              <a:buFont typeface="Arial" pitchFamily="34" charset="0"/>
              <a:buChar char="•"/>
            </a:pPr>
            <a:r>
              <a:rPr lang="en-US" sz="1100" dirty="0" smtClean="0"/>
              <a:t>Approximately </a:t>
            </a:r>
            <a:r>
              <a:rPr lang="en-US" sz="1100" b="1" dirty="0" smtClean="0"/>
              <a:t>38.9% </a:t>
            </a:r>
            <a:r>
              <a:rPr lang="en-US" sz="1100" dirty="0" smtClean="0"/>
              <a:t>do not have a regular health care provider</a:t>
            </a:r>
          </a:p>
          <a:p>
            <a:pPr marL="171450" indent="-171450" algn="just">
              <a:buFont typeface="Arial" pitchFamily="34" charset="0"/>
              <a:buChar char="•"/>
            </a:pPr>
            <a:r>
              <a:rPr lang="en-US" sz="1100" b="1" dirty="0"/>
              <a:t>30.6%</a:t>
            </a:r>
            <a:r>
              <a:rPr lang="en-US" sz="1100" dirty="0"/>
              <a:t> have problems understanding health </a:t>
            </a:r>
            <a:r>
              <a:rPr lang="en-US" sz="1100" dirty="0" smtClean="0"/>
              <a:t>information</a:t>
            </a:r>
          </a:p>
          <a:p>
            <a:pPr marL="171450" indent="-171450" algn="just">
              <a:buFont typeface="Arial" pitchFamily="34" charset="0"/>
              <a:buChar char="•"/>
            </a:pPr>
            <a:r>
              <a:rPr lang="en-US" sz="1100" b="1" dirty="0" smtClean="0"/>
              <a:t>41.1%</a:t>
            </a:r>
            <a:r>
              <a:rPr lang="en-US" sz="1100" dirty="0" smtClean="0"/>
              <a:t> go to the emergency room or hospital when sick or injured</a:t>
            </a:r>
          </a:p>
          <a:p>
            <a:pPr marL="171450" indent="-171450" algn="just">
              <a:buFont typeface="Arial" pitchFamily="34" charset="0"/>
              <a:buChar char="•"/>
            </a:pPr>
            <a:r>
              <a:rPr lang="en-US" sz="1100" b="1" dirty="0" smtClean="0"/>
              <a:t>47.6%</a:t>
            </a:r>
            <a:r>
              <a:rPr lang="en-US" sz="1100" dirty="0" smtClean="0"/>
              <a:t> go to a pharmacy when sick or injured</a:t>
            </a:r>
          </a:p>
          <a:p>
            <a:pPr marL="171450" indent="-171450" algn="just">
              <a:buFont typeface="Arial" pitchFamily="34" charset="0"/>
              <a:buChar char="•"/>
            </a:pPr>
            <a:r>
              <a:rPr lang="en-US" sz="1100" b="1" dirty="0" smtClean="0"/>
              <a:t>22% </a:t>
            </a:r>
            <a:r>
              <a:rPr lang="en-US" sz="1100" dirty="0" smtClean="0"/>
              <a:t>do nothing when sick or injured</a:t>
            </a:r>
            <a:endParaRPr lang="en-US" sz="1100" b="1" dirty="0"/>
          </a:p>
          <a:p>
            <a:pPr marL="171450" indent="-171450">
              <a:buFont typeface="Arial" pitchFamily="34" charset="0"/>
              <a:buChar char="•"/>
            </a:pPr>
            <a:endParaRPr lang="en-US" sz="1100" dirty="0" smtClean="0"/>
          </a:p>
        </p:txBody>
      </p:sp>
      <p:cxnSp>
        <p:nvCxnSpPr>
          <p:cNvPr id="59" name="Straight Connector 58"/>
          <p:cNvCxnSpPr/>
          <p:nvPr/>
        </p:nvCxnSpPr>
        <p:spPr>
          <a:xfrm>
            <a:off x="234876" y="3124200"/>
            <a:ext cx="3422724" cy="0"/>
          </a:xfrm>
          <a:prstGeom prst="line">
            <a:avLst/>
          </a:prstGeom>
          <a:ln w="25400">
            <a:solidFill>
              <a:srgbClr val="307090"/>
            </a:solidFill>
          </a:ln>
        </p:spPr>
        <p:style>
          <a:lnRef idx="1">
            <a:schemeClr val="accent1"/>
          </a:lnRef>
          <a:fillRef idx="0">
            <a:schemeClr val="accent1"/>
          </a:fillRef>
          <a:effectRef idx="0">
            <a:schemeClr val="accent1"/>
          </a:effectRef>
          <a:fontRef idx="minor">
            <a:schemeClr val="tx1"/>
          </a:fontRef>
        </p:style>
      </p:cxnSp>
      <p:cxnSp>
        <p:nvCxnSpPr>
          <p:cNvPr id="63" name="Straight Connector 62"/>
          <p:cNvCxnSpPr/>
          <p:nvPr/>
        </p:nvCxnSpPr>
        <p:spPr>
          <a:xfrm>
            <a:off x="3849969" y="2793576"/>
            <a:ext cx="3346524" cy="0"/>
          </a:xfrm>
          <a:prstGeom prst="line">
            <a:avLst/>
          </a:prstGeom>
          <a:ln w="25400">
            <a:solidFill>
              <a:srgbClr val="307090"/>
            </a:solidFill>
          </a:ln>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a:off x="6868" y="6019800"/>
            <a:ext cx="7308924" cy="0"/>
          </a:xfrm>
          <a:prstGeom prst="line">
            <a:avLst/>
          </a:prstGeom>
          <a:ln w="25400">
            <a:solidFill>
              <a:srgbClr val="307090"/>
            </a:solidFill>
          </a:ln>
        </p:spPr>
        <p:style>
          <a:lnRef idx="1">
            <a:schemeClr val="accent1"/>
          </a:lnRef>
          <a:fillRef idx="0">
            <a:schemeClr val="accent1"/>
          </a:fillRef>
          <a:effectRef idx="0">
            <a:schemeClr val="accent1"/>
          </a:effectRef>
          <a:fontRef idx="minor">
            <a:schemeClr val="tx1"/>
          </a:fontRef>
        </p:style>
      </p:cxnSp>
      <p:sp>
        <p:nvSpPr>
          <p:cNvPr id="73" name="Rectangle 72"/>
          <p:cNvSpPr/>
          <p:nvPr/>
        </p:nvSpPr>
        <p:spPr>
          <a:xfrm>
            <a:off x="2068377" y="4670352"/>
            <a:ext cx="3352800" cy="261610"/>
          </a:xfrm>
          <a:prstGeom prst="rect">
            <a:avLst/>
          </a:prstGeom>
        </p:spPr>
        <p:txBody>
          <a:bodyPr wrap="square">
            <a:spAutoFit/>
          </a:bodyPr>
          <a:lstStyle/>
          <a:p>
            <a:pPr algn="ctr"/>
            <a:r>
              <a:rPr lang="en-US" sz="1100" b="1" dirty="0" smtClean="0"/>
              <a:t>BARRIERS TO HEALTH CARE</a:t>
            </a:r>
            <a:endParaRPr lang="en-US" sz="1100" dirty="0"/>
          </a:p>
        </p:txBody>
      </p:sp>
      <p:sp>
        <p:nvSpPr>
          <p:cNvPr id="76" name="TextBox 75"/>
          <p:cNvSpPr txBox="1"/>
          <p:nvPr/>
        </p:nvSpPr>
        <p:spPr>
          <a:xfrm>
            <a:off x="6034734" y="9842272"/>
            <a:ext cx="1240192" cy="215444"/>
          </a:xfrm>
          <a:prstGeom prst="rect">
            <a:avLst/>
          </a:prstGeom>
          <a:noFill/>
        </p:spPr>
        <p:txBody>
          <a:bodyPr wrap="square" rtlCol="0">
            <a:spAutoFit/>
          </a:bodyPr>
          <a:lstStyle/>
          <a:p>
            <a:pPr algn="r"/>
            <a:r>
              <a:rPr lang="en-US" sz="800" dirty="0" smtClean="0"/>
              <a:t>Thai CHRNA</a:t>
            </a:r>
            <a:endParaRPr lang="en-US" sz="800" dirty="0"/>
          </a:p>
        </p:txBody>
      </p:sp>
      <p:pic>
        <p:nvPicPr>
          <p:cNvPr id="74" name="Picture 6" descr="First Aid, Help, Medical Care, Plus, Sign, Symbol, Icon"/>
          <p:cNvPicPr>
            <a:picLocks noChangeAspect="1" noChangeArrowheads="1"/>
          </p:cNvPicPr>
          <p:nvPr/>
        </p:nvPicPr>
        <p:blipFill>
          <a:blip r:embed="rId4" cstate="print">
            <a:clrChange>
              <a:clrFrom>
                <a:srgbClr val="FFFFFF"/>
              </a:clrFrom>
              <a:clrTo>
                <a:srgbClr val="FFFFFF">
                  <a:alpha val="0"/>
                </a:srgbClr>
              </a:clrTo>
            </a:clrChange>
            <a:duotone>
              <a:schemeClr val="accent2">
                <a:shade val="45000"/>
                <a:satMod val="135000"/>
              </a:schemeClr>
              <a:prstClr val="white"/>
            </a:duotone>
            <a:extLst>
              <a:ext uri="{BEBA8EAE-BF5A-486C-A8C5-ECC9F3942E4B}">
                <a14:imgProps xmlns:a14="http://schemas.microsoft.com/office/drawing/2010/main">
                  <a14:imgLayer r:embed="rId5">
                    <a14:imgEffect>
                      <a14:sharpenSoften amount="-25000"/>
                    </a14:imgEffect>
                  </a14:imgLayer>
                </a14:imgProps>
              </a:ext>
              <a:ext uri="{28A0092B-C50C-407E-A947-70E740481C1C}">
                <a14:useLocalDpi xmlns:a14="http://schemas.microsoft.com/office/drawing/2010/main" val="0"/>
              </a:ext>
            </a:extLst>
          </a:blip>
          <a:srcRect/>
          <a:stretch>
            <a:fillRect/>
          </a:stretch>
        </p:blipFill>
        <p:spPr bwMode="auto">
          <a:xfrm>
            <a:off x="6502399" y="3022098"/>
            <a:ext cx="605106" cy="605106"/>
          </a:xfrm>
          <a:prstGeom prst="rect">
            <a:avLst/>
          </a:prstGeom>
          <a:noFill/>
          <a:extLst>
            <a:ext uri="{909E8E84-426E-40DD-AFC4-6F175D3DCCD1}">
              <a14:hiddenFill xmlns:a14="http://schemas.microsoft.com/office/drawing/2010/main">
                <a:solidFill>
                  <a:srgbClr val="FFFFFF"/>
                </a:solidFill>
              </a14:hiddenFill>
            </a:ext>
          </a:extLst>
        </p:spPr>
      </p:pic>
      <p:sp>
        <p:nvSpPr>
          <p:cNvPr id="10" name="AutoShape 8" descr="https://upload.wikimedia.org/wikipedia/commons/0/06/Red_apple.svg"/>
          <p:cNvSpPr>
            <a:spLocks noChangeAspect="1" noChangeArrowheads="1"/>
          </p:cNvSpPr>
          <p:nvPr/>
        </p:nvSpPr>
        <p:spPr bwMode="auto">
          <a:xfrm>
            <a:off x="155575" y="-1020763"/>
            <a:ext cx="2133600" cy="21336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4" name="AutoShape 10" descr="https://upload.wikimedia.org/wikipedia/commons/0/06/Red_apple.svg"/>
          <p:cNvSpPr>
            <a:spLocks noChangeAspect="1" noChangeArrowheads="1"/>
          </p:cNvSpPr>
          <p:nvPr/>
        </p:nvSpPr>
        <p:spPr bwMode="auto">
          <a:xfrm>
            <a:off x="307975" y="-868363"/>
            <a:ext cx="2133600" cy="21336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sp>
        <p:nvSpPr>
          <p:cNvPr id="16" name="AutoShape 12" descr="https://upload.wikimedia.org/wikipedia/commons/0/06/Red_apple.svg"/>
          <p:cNvSpPr>
            <a:spLocks noChangeAspect="1" noChangeArrowheads="1"/>
          </p:cNvSpPr>
          <p:nvPr/>
        </p:nvSpPr>
        <p:spPr bwMode="auto">
          <a:xfrm>
            <a:off x="460375" y="-715963"/>
            <a:ext cx="2133600" cy="21336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en-US"/>
          </a:p>
        </p:txBody>
      </p:sp>
      <p:graphicFrame>
        <p:nvGraphicFramePr>
          <p:cNvPr id="84" name="Chart 83"/>
          <p:cNvGraphicFramePr/>
          <p:nvPr>
            <p:extLst>
              <p:ext uri="{D42A27DB-BD31-4B8C-83A1-F6EECF244321}">
                <p14:modId xmlns:p14="http://schemas.microsoft.com/office/powerpoint/2010/main" val="736308301"/>
              </p:ext>
            </p:extLst>
          </p:nvPr>
        </p:nvGraphicFramePr>
        <p:xfrm>
          <a:off x="3896233" y="762989"/>
          <a:ext cx="3176467" cy="1952908"/>
        </p:xfrm>
        <a:graphic>
          <a:graphicData uri="http://schemas.openxmlformats.org/drawingml/2006/chart">
            <c:chart xmlns:c="http://schemas.openxmlformats.org/drawingml/2006/chart" xmlns:r="http://schemas.openxmlformats.org/officeDocument/2006/relationships" r:id="rId6"/>
          </a:graphicData>
        </a:graphic>
      </p:graphicFrame>
      <p:sp>
        <p:nvSpPr>
          <p:cNvPr id="85" name="TextBox 84"/>
          <p:cNvSpPr txBox="1"/>
          <p:nvPr/>
        </p:nvSpPr>
        <p:spPr>
          <a:xfrm>
            <a:off x="3237608" y="9842272"/>
            <a:ext cx="833708" cy="246221"/>
          </a:xfrm>
          <a:prstGeom prst="rect">
            <a:avLst/>
          </a:prstGeom>
          <a:noFill/>
        </p:spPr>
        <p:txBody>
          <a:bodyPr wrap="square" rtlCol="0">
            <a:spAutoFit/>
          </a:bodyPr>
          <a:lstStyle/>
          <a:p>
            <a:pPr algn="ctr"/>
            <a:r>
              <a:rPr lang="en-US" sz="1000" dirty="0"/>
              <a:t>2</a:t>
            </a:r>
            <a:endParaRPr lang="en-US" sz="1000" dirty="0" smtClean="0"/>
          </a:p>
        </p:txBody>
      </p:sp>
      <p:graphicFrame>
        <p:nvGraphicFramePr>
          <p:cNvPr id="53" name="Chart 52"/>
          <p:cNvGraphicFramePr>
            <a:graphicFrameLocks/>
          </p:cNvGraphicFramePr>
          <p:nvPr>
            <p:extLst>
              <p:ext uri="{D42A27DB-BD31-4B8C-83A1-F6EECF244321}">
                <p14:modId xmlns:p14="http://schemas.microsoft.com/office/powerpoint/2010/main" val="3100725088"/>
              </p:ext>
            </p:extLst>
          </p:nvPr>
        </p:nvGraphicFramePr>
        <p:xfrm>
          <a:off x="329896" y="825357"/>
          <a:ext cx="3302608" cy="2291098"/>
        </p:xfrm>
        <a:graphic>
          <a:graphicData uri="http://schemas.openxmlformats.org/drawingml/2006/chart">
            <c:chart xmlns:c="http://schemas.openxmlformats.org/drawingml/2006/chart" xmlns:r="http://schemas.openxmlformats.org/officeDocument/2006/relationships" r:id="rId7"/>
          </a:graphicData>
        </a:graphic>
      </p:graphicFrame>
      <p:sp>
        <p:nvSpPr>
          <p:cNvPr id="4" name="TextBox 3"/>
          <p:cNvSpPr txBox="1"/>
          <p:nvPr/>
        </p:nvSpPr>
        <p:spPr>
          <a:xfrm>
            <a:off x="307976" y="718810"/>
            <a:ext cx="1349374" cy="430887"/>
          </a:xfrm>
          <a:prstGeom prst="rect">
            <a:avLst/>
          </a:prstGeom>
          <a:noFill/>
        </p:spPr>
        <p:txBody>
          <a:bodyPr wrap="square" rtlCol="0">
            <a:spAutoFit/>
          </a:bodyPr>
          <a:lstStyle/>
          <a:p>
            <a:r>
              <a:rPr lang="en-US" sz="1100" b="1" dirty="0" smtClean="0"/>
              <a:t>23%</a:t>
            </a:r>
            <a:r>
              <a:rPr lang="en-US" sz="1100" dirty="0" smtClean="0"/>
              <a:t> </a:t>
            </a:r>
            <a:r>
              <a:rPr lang="en-US" sz="1100" b="1" dirty="0" smtClean="0"/>
              <a:t>do not </a:t>
            </a:r>
            <a:r>
              <a:rPr lang="en-US" sz="1100" dirty="0" smtClean="0"/>
              <a:t>health insurance</a:t>
            </a:r>
            <a:endParaRPr lang="en-US" sz="1100" b="1" dirty="0"/>
          </a:p>
        </p:txBody>
      </p:sp>
      <p:sp>
        <p:nvSpPr>
          <p:cNvPr id="6" name="TextBox 5"/>
          <p:cNvSpPr txBox="1"/>
          <p:nvPr/>
        </p:nvSpPr>
        <p:spPr>
          <a:xfrm>
            <a:off x="2881588" y="1139279"/>
            <a:ext cx="1202987" cy="600164"/>
          </a:xfrm>
          <a:prstGeom prst="rect">
            <a:avLst/>
          </a:prstGeom>
          <a:noFill/>
        </p:spPr>
        <p:txBody>
          <a:bodyPr wrap="square" rtlCol="0">
            <a:spAutoFit/>
          </a:bodyPr>
          <a:lstStyle/>
          <a:p>
            <a:r>
              <a:rPr lang="en-US" sz="1100" b="1" dirty="0" smtClean="0"/>
              <a:t>52.8%</a:t>
            </a:r>
            <a:r>
              <a:rPr lang="en-US" sz="1100" dirty="0" smtClean="0"/>
              <a:t> have private insurance</a:t>
            </a:r>
            <a:endParaRPr lang="en-US" sz="1100" b="1" dirty="0"/>
          </a:p>
        </p:txBody>
      </p:sp>
      <p:sp>
        <p:nvSpPr>
          <p:cNvPr id="7" name="TextBox 6"/>
          <p:cNvSpPr txBox="1"/>
          <p:nvPr/>
        </p:nvSpPr>
        <p:spPr>
          <a:xfrm>
            <a:off x="69924" y="1739443"/>
            <a:ext cx="1002449" cy="600164"/>
          </a:xfrm>
          <a:prstGeom prst="rect">
            <a:avLst/>
          </a:prstGeom>
          <a:noFill/>
        </p:spPr>
        <p:txBody>
          <a:bodyPr wrap="square" rtlCol="0">
            <a:spAutoFit/>
          </a:bodyPr>
          <a:lstStyle/>
          <a:p>
            <a:r>
              <a:rPr lang="en-US" sz="1100" b="1" dirty="0" smtClean="0"/>
              <a:t>9.6%</a:t>
            </a:r>
            <a:r>
              <a:rPr lang="en-US" sz="1100" dirty="0" smtClean="0"/>
              <a:t> have other forms of insurance</a:t>
            </a:r>
            <a:endParaRPr lang="en-US" sz="1100" b="1" dirty="0"/>
          </a:p>
        </p:txBody>
      </p:sp>
      <p:sp>
        <p:nvSpPr>
          <p:cNvPr id="8" name="TextBox 7"/>
          <p:cNvSpPr txBox="1"/>
          <p:nvPr/>
        </p:nvSpPr>
        <p:spPr>
          <a:xfrm>
            <a:off x="69924" y="2677501"/>
            <a:ext cx="1523121" cy="430887"/>
          </a:xfrm>
          <a:prstGeom prst="rect">
            <a:avLst/>
          </a:prstGeom>
          <a:noFill/>
        </p:spPr>
        <p:txBody>
          <a:bodyPr wrap="square" rtlCol="0">
            <a:spAutoFit/>
          </a:bodyPr>
          <a:lstStyle/>
          <a:p>
            <a:r>
              <a:rPr lang="en-US" sz="1100" b="1" dirty="0" smtClean="0"/>
              <a:t>14.6%</a:t>
            </a:r>
            <a:r>
              <a:rPr lang="en-US" sz="1100" dirty="0" smtClean="0"/>
              <a:t> have public insurance</a:t>
            </a:r>
            <a:endParaRPr lang="en-US" sz="1100" b="1" dirty="0"/>
          </a:p>
        </p:txBody>
      </p:sp>
      <p:sp>
        <p:nvSpPr>
          <p:cNvPr id="9" name="TextBox 8"/>
          <p:cNvSpPr txBox="1"/>
          <p:nvPr/>
        </p:nvSpPr>
        <p:spPr>
          <a:xfrm>
            <a:off x="636591" y="3461157"/>
            <a:ext cx="3108186" cy="1107996"/>
          </a:xfrm>
          <a:prstGeom prst="rect">
            <a:avLst/>
          </a:prstGeom>
          <a:noFill/>
        </p:spPr>
        <p:txBody>
          <a:bodyPr wrap="square" rtlCol="0">
            <a:spAutoFit/>
          </a:bodyPr>
          <a:lstStyle/>
          <a:p>
            <a:pPr marL="171450" indent="-171450" algn="just">
              <a:buFont typeface="Arial" pitchFamily="34" charset="0"/>
              <a:buChar char="•"/>
            </a:pPr>
            <a:r>
              <a:rPr lang="en-US" sz="1100" b="1" dirty="0" smtClean="0"/>
              <a:t>42.7%</a:t>
            </a:r>
            <a:r>
              <a:rPr lang="en-US" sz="1100" dirty="0" smtClean="0"/>
              <a:t> have seen their healthcare provider in the past 6 months for a routine check-up</a:t>
            </a:r>
          </a:p>
          <a:p>
            <a:pPr marL="171450" indent="-171450" algn="just">
              <a:buFont typeface="Arial" pitchFamily="34" charset="0"/>
              <a:buChar char="•"/>
            </a:pPr>
            <a:r>
              <a:rPr lang="en-US" sz="1100" b="1" dirty="0" smtClean="0"/>
              <a:t>3.2%</a:t>
            </a:r>
            <a:r>
              <a:rPr lang="en-US" sz="1100" dirty="0" smtClean="0"/>
              <a:t> last saw their healthcare provider for a routine check-up more than 5 years ago</a:t>
            </a:r>
          </a:p>
          <a:p>
            <a:pPr marL="171450" indent="-171450" algn="just">
              <a:buFont typeface="Arial" pitchFamily="34" charset="0"/>
              <a:buChar char="•"/>
            </a:pPr>
            <a:r>
              <a:rPr lang="en-US" sz="1100" b="1" dirty="0" smtClean="0"/>
              <a:t>4.3%</a:t>
            </a:r>
            <a:r>
              <a:rPr lang="en-US" sz="1100" dirty="0" smtClean="0"/>
              <a:t> never saw a healthcare provider for a routine check-up </a:t>
            </a:r>
            <a:endParaRPr lang="en-US" sz="1100" b="1" dirty="0"/>
          </a:p>
        </p:txBody>
      </p:sp>
      <p:pic>
        <p:nvPicPr>
          <p:cNvPr id="57" name="Picture 7"/>
          <p:cNvPicPr>
            <a:picLocks noChangeAspect="1" noChangeArrowheads="1"/>
          </p:cNvPicPr>
          <p:nvPr/>
        </p:nvPicPr>
        <p:blipFill>
          <a:blip r:embed="rId8" cstate="print">
            <a:clrChange>
              <a:clrFrom>
                <a:srgbClr val="FFFFFF"/>
              </a:clrFrom>
              <a:clrTo>
                <a:srgbClr val="FFFFFF">
                  <a:alpha val="0"/>
                </a:srgbClr>
              </a:clrTo>
            </a:clrChange>
            <a:extLst>
              <a:ext uri="{BEBA8EAE-BF5A-486C-A8C5-ECC9F3942E4B}">
                <a14:imgProps xmlns:a14="http://schemas.microsoft.com/office/drawing/2010/main">
                  <a14:imgLayer r:embed="rId9">
                    <a14:imgEffect>
                      <a14:sharpenSoften amount="-1000"/>
                    </a14:imgEffect>
                    <a14:imgEffect>
                      <a14:brightnessContrast bright="46000" contrast="-37000"/>
                    </a14:imgEffect>
                  </a14:imgLayer>
                </a14:imgProps>
              </a:ext>
              <a:ext uri="{28A0092B-C50C-407E-A947-70E740481C1C}">
                <a14:useLocalDpi xmlns:a14="http://schemas.microsoft.com/office/drawing/2010/main" val="0"/>
              </a:ext>
            </a:extLst>
          </a:blip>
          <a:srcRect/>
          <a:stretch>
            <a:fillRect/>
          </a:stretch>
        </p:blipFill>
        <p:spPr bwMode="auto">
          <a:xfrm>
            <a:off x="79375" y="3324651"/>
            <a:ext cx="571796" cy="8643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11" name="TextBox 10"/>
          <p:cNvSpPr txBox="1"/>
          <p:nvPr/>
        </p:nvSpPr>
        <p:spPr>
          <a:xfrm>
            <a:off x="706324" y="3199547"/>
            <a:ext cx="2207014" cy="261610"/>
          </a:xfrm>
          <a:prstGeom prst="rect">
            <a:avLst/>
          </a:prstGeom>
          <a:noFill/>
        </p:spPr>
        <p:txBody>
          <a:bodyPr wrap="square" rtlCol="0">
            <a:spAutoFit/>
          </a:bodyPr>
          <a:lstStyle/>
          <a:p>
            <a:pPr algn="just"/>
            <a:r>
              <a:rPr lang="en-US" sz="1100" b="1" dirty="0" smtClean="0"/>
              <a:t>ROUTINE HEALTH CARE</a:t>
            </a:r>
            <a:endParaRPr lang="en-US" b="1" dirty="0" smtClean="0"/>
          </a:p>
        </p:txBody>
      </p:sp>
      <p:sp>
        <p:nvSpPr>
          <p:cNvPr id="18" name="TextBox 17"/>
          <p:cNvSpPr txBox="1"/>
          <p:nvPr/>
        </p:nvSpPr>
        <p:spPr>
          <a:xfrm>
            <a:off x="65795" y="4876822"/>
            <a:ext cx="3744205" cy="1107996"/>
          </a:xfrm>
          <a:prstGeom prst="rect">
            <a:avLst/>
          </a:prstGeom>
          <a:noFill/>
        </p:spPr>
        <p:txBody>
          <a:bodyPr wrap="square" rtlCol="0">
            <a:spAutoFit/>
          </a:bodyPr>
          <a:lstStyle/>
          <a:p>
            <a:pPr marL="171450" indent="-171450" algn="just">
              <a:buFont typeface="Arial" pitchFamily="34" charset="0"/>
              <a:buChar char="•"/>
            </a:pPr>
            <a:r>
              <a:rPr lang="en-US" sz="1100" b="1" dirty="0"/>
              <a:t>66.9% </a:t>
            </a:r>
            <a:r>
              <a:rPr lang="en-US" sz="1100" dirty="0"/>
              <a:t>do not have a regular health care provider that speaks </a:t>
            </a:r>
            <a:r>
              <a:rPr lang="en-US" sz="1100" dirty="0" smtClean="0"/>
              <a:t>Thai</a:t>
            </a:r>
            <a:endParaRPr lang="en-US" sz="1100" b="1" dirty="0" smtClean="0">
              <a:solidFill>
                <a:prstClr val="black"/>
              </a:solidFill>
            </a:endParaRPr>
          </a:p>
          <a:p>
            <a:pPr marL="171450" lvl="0" indent="-171450" algn="just">
              <a:buFont typeface="Arial" pitchFamily="34" charset="0"/>
              <a:buChar char="•"/>
            </a:pPr>
            <a:r>
              <a:rPr lang="en-US" sz="1100" b="1" dirty="0" smtClean="0">
                <a:solidFill>
                  <a:prstClr val="black"/>
                </a:solidFill>
              </a:rPr>
              <a:t>39.1</a:t>
            </a:r>
            <a:r>
              <a:rPr lang="en-US" sz="1100" b="1" dirty="0">
                <a:solidFill>
                  <a:prstClr val="black"/>
                </a:solidFill>
              </a:rPr>
              <a:t>%</a:t>
            </a:r>
            <a:r>
              <a:rPr lang="en-US" sz="1100" dirty="0">
                <a:solidFill>
                  <a:prstClr val="black"/>
                </a:solidFill>
              </a:rPr>
              <a:t> reported difficulties communicating to their regular health care providers because of </a:t>
            </a:r>
            <a:r>
              <a:rPr lang="en-US" sz="1100" dirty="0" smtClean="0">
                <a:solidFill>
                  <a:prstClr val="black"/>
                </a:solidFill>
              </a:rPr>
              <a:t>language</a:t>
            </a:r>
          </a:p>
          <a:p>
            <a:pPr marL="171450" lvl="0" indent="-171450" algn="just">
              <a:buFont typeface="Arial" pitchFamily="34" charset="0"/>
              <a:buChar char="•"/>
            </a:pPr>
            <a:r>
              <a:rPr lang="en-US" sz="1100" b="1" dirty="0" smtClean="0">
                <a:solidFill>
                  <a:prstClr val="black"/>
                </a:solidFill>
              </a:rPr>
              <a:t>21.4%</a:t>
            </a:r>
            <a:r>
              <a:rPr lang="en-US" sz="1100" dirty="0" smtClean="0">
                <a:solidFill>
                  <a:prstClr val="black"/>
                </a:solidFill>
              </a:rPr>
              <a:t> need an interpreter when they go to a hospital or health clinic</a:t>
            </a:r>
            <a:endParaRPr lang="en-US" sz="1100" b="1" dirty="0">
              <a:solidFill>
                <a:prstClr val="black"/>
              </a:solidFill>
            </a:endParaRPr>
          </a:p>
        </p:txBody>
      </p:sp>
      <p:sp>
        <p:nvSpPr>
          <p:cNvPr id="75" name="Rectangle 74"/>
          <p:cNvSpPr/>
          <p:nvPr/>
        </p:nvSpPr>
        <p:spPr>
          <a:xfrm>
            <a:off x="365273" y="6344423"/>
            <a:ext cx="3048000" cy="276999"/>
          </a:xfrm>
          <a:prstGeom prst="rect">
            <a:avLst/>
          </a:prstGeom>
        </p:spPr>
        <p:txBody>
          <a:bodyPr wrap="square">
            <a:spAutoFit/>
          </a:bodyPr>
          <a:lstStyle/>
          <a:p>
            <a:pPr algn="just"/>
            <a:r>
              <a:rPr lang="en-US" sz="1200" b="1" dirty="0" smtClean="0"/>
              <a:t>LOW RATES OF HEALTH SCREENINGS</a:t>
            </a:r>
            <a:endParaRPr lang="en-US" sz="1200" dirty="0"/>
          </a:p>
        </p:txBody>
      </p:sp>
      <p:sp>
        <p:nvSpPr>
          <p:cNvPr id="21" name="TextBox 20"/>
          <p:cNvSpPr txBox="1"/>
          <p:nvPr/>
        </p:nvSpPr>
        <p:spPr>
          <a:xfrm>
            <a:off x="119315" y="6621422"/>
            <a:ext cx="3591405" cy="1200329"/>
          </a:xfrm>
          <a:prstGeom prst="rect">
            <a:avLst/>
          </a:prstGeom>
          <a:noFill/>
        </p:spPr>
        <p:txBody>
          <a:bodyPr wrap="square" rtlCol="0">
            <a:spAutoFit/>
          </a:bodyPr>
          <a:lstStyle/>
          <a:p>
            <a:r>
              <a:rPr lang="en-US" sz="1200" dirty="0" smtClean="0"/>
              <a:t>Thai CHRNA survey respondents reported comparatively </a:t>
            </a:r>
            <a:r>
              <a:rPr lang="en-US" sz="1200" b="1" dirty="0" smtClean="0"/>
              <a:t>lower rates of health screenings</a:t>
            </a:r>
          </a:p>
          <a:p>
            <a:pPr marL="171450" indent="-171450" algn="just">
              <a:buFont typeface="Arial" pitchFamily="34" charset="0"/>
              <a:buChar char="•"/>
            </a:pPr>
            <a:r>
              <a:rPr lang="en-US" sz="1200" b="1" dirty="0" smtClean="0"/>
              <a:t>75.3% </a:t>
            </a:r>
            <a:r>
              <a:rPr lang="en-US" sz="1200" dirty="0" smtClean="0"/>
              <a:t>have been screened for high cholesterol compared to </a:t>
            </a:r>
            <a:r>
              <a:rPr lang="en-US" sz="1200" b="1" dirty="0" smtClean="0"/>
              <a:t>80%</a:t>
            </a:r>
            <a:r>
              <a:rPr lang="en-US" sz="1200" dirty="0" smtClean="0"/>
              <a:t> of New Yorkers**</a:t>
            </a:r>
          </a:p>
          <a:p>
            <a:pPr marL="171450" indent="-171450" algn="just">
              <a:buFont typeface="Arial" pitchFamily="34" charset="0"/>
              <a:buChar char="•"/>
            </a:pPr>
            <a:r>
              <a:rPr lang="en-US" sz="1200" b="1" dirty="0" smtClean="0"/>
              <a:t>79.0%</a:t>
            </a:r>
            <a:r>
              <a:rPr lang="en-US" sz="1200" dirty="0" smtClean="0"/>
              <a:t> have been screened for high blood pressure compared to </a:t>
            </a:r>
            <a:r>
              <a:rPr lang="en-US" sz="1200" b="1" dirty="0" smtClean="0"/>
              <a:t>94.7% </a:t>
            </a:r>
            <a:r>
              <a:rPr lang="en-US" sz="1200" dirty="0" smtClean="0"/>
              <a:t>of New Yorkers**</a:t>
            </a:r>
            <a:endParaRPr lang="en-US" sz="1200" b="1" dirty="0"/>
          </a:p>
        </p:txBody>
      </p:sp>
      <p:sp>
        <p:nvSpPr>
          <p:cNvPr id="22" name="TextBox 21"/>
          <p:cNvSpPr txBox="1"/>
          <p:nvPr/>
        </p:nvSpPr>
        <p:spPr>
          <a:xfrm>
            <a:off x="4191000" y="8382000"/>
            <a:ext cx="711371" cy="384721"/>
          </a:xfrm>
          <a:prstGeom prst="rect">
            <a:avLst/>
          </a:prstGeom>
          <a:noFill/>
        </p:spPr>
        <p:txBody>
          <a:bodyPr wrap="square" rtlCol="0">
            <a:spAutoFit/>
          </a:bodyPr>
          <a:lstStyle/>
          <a:p>
            <a:endParaRPr lang="en-US" dirty="0"/>
          </a:p>
        </p:txBody>
      </p:sp>
      <p:graphicFrame>
        <p:nvGraphicFramePr>
          <p:cNvPr id="91" name="Chart 90"/>
          <p:cNvGraphicFramePr>
            <a:graphicFrameLocks/>
          </p:cNvGraphicFramePr>
          <p:nvPr>
            <p:extLst>
              <p:ext uri="{D42A27DB-BD31-4B8C-83A1-F6EECF244321}">
                <p14:modId xmlns:p14="http://schemas.microsoft.com/office/powerpoint/2010/main" val="1656414514"/>
              </p:ext>
            </p:extLst>
          </p:nvPr>
        </p:nvGraphicFramePr>
        <p:xfrm>
          <a:off x="3835400" y="6413068"/>
          <a:ext cx="3444206" cy="3007692"/>
        </p:xfrm>
        <a:graphic>
          <a:graphicData uri="http://schemas.openxmlformats.org/drawingml/2006/chart">
            <c:chart xmlns:c="http://schemas.openxmlformats.org/drawingml/2006/chart" xmlns:r="http://schemas.openxmlformats.org/officeDocument/2006/relationships" r:id="rId10"/>
          </a:graphicData>
        </a:graphic>
      </p:graphicFrame>
      <p:sp>
        <p:nvSpPr>
          <p:cNvPr id="24" name="TextBox 23"/>
          <p:cNvSpPr txBox="1"/>
          <p:nvPr/>
        </p:nvSpPr>
        <p:spPr>
          <a:xfrm>
            <a:off x="107950" y="7789530"/>
            <a:ext cx="3849968" cy="1569660"/>
          </a:xfrm>
          <a:prstGeom prst="rect">
            <a:avLst/>
          </a:prstGeom>
          <a:noFill/>
        </p:spPr>
        <p:txBody>
          <a:bodyPr wrap="square" rtlCol="0">
            <a:spAutoFit/>
          </a:bodyPr>
          <a:lstStyle/>
          <a:p>
            <a:pPr algn="just"/>
            <a:r>
              <a:rPr lang="en-US" sz="1200" dirty="0" smtClean="0"/>
              <a:t>Of the Thai survey respondents:</a:t>
            </a:r>
          </a:p>
          <a:p>
            <a:pPr marL="171450" indent="-171450" algn="just">
              <a:buFont typeface="Arial" pitchFamily="34" charset="0"/>
              <a:buChar char="•"/>
            </a:pPr>
            <a:r>
              <a:rPr lang="en-US" sz="1200" b="1" dirty="0" smtClean="0"/>
              <a:t>25%</a:t>
            </a:r>
            <a:r>
              <a:rPr lang="en-US" sz="1200" dirty="0" smtClean="0"/>
              <a:t> have never or do not know if they have ever been screened for diabetes</a:t>
            </a:r>
            <a:endParaRPr lang="en-US" sz="1200" b="1" dirty="0" smtClean="0"/>
          </a:p>
          <a:p>
            <a:pPr marL="171450" indent="-171450" algn="just">
              <a:buFont typeface="Arial" pitchFamily="34" charset="0"/>
              <a:buChar char="•"/>
            </a:pPr>
            <a:r>
              <a:rPr lang="en-US" sz="1200" b="1" dirty="0" smtClean="0"/>
              <a:t>Only 52.6% </a:t>
            </a:r>
            <a:r>
              <a:rPr lang="en-US" sz="1200" dirty="0" smtClean="0"/>
              <a:t>have ever been screened for tuberculosis</a:t>
            </a:r>
          </a:p>
          <a:p>
            <a:pPr marL="171450" indent="-171450" algn="just">
              <a:buFont typeface="Arial" pitchFamily="34" charset="0"/>
              <a:buChar char="•"/>
            </a:pPr>
            <a:r>
              <a:rPr lang="en-US" sz="1200" b="1" dirty="0" smtClean="0"/>
              <a:t>Only 56.4%</a:t>
            </a:r>
            <a:r>
              <a:rPr lang="en-US" sz="1200" dirty="0" smtClean="0"/>
              <a:t> have been screened for Hepatitis B</a:t>
            </a:r>
          </a:p>
          <a:p>
            <a:pPr marL="171450" indent="-171450" algn="just">
              <a:buFont typeface="Arial" pitchFamily="34" charset="0"/>
              <a:buChar char="•"/>
            </a:pPr>
            <a:r>
              <a:rPr lang="en-US" sz="1200" b="1" dirty="0" smtClean="0"/>
              <a:t>Only 42.8%</a:t>
            </a:r>
            <a:r>
              <a:rPr lang="en-US" sz="1200" dirty="0" smtClean="0"/>
              <a:t> have been screened for Hepatitis C</a:t>
            </a:r>
          </a:p>
          <a:p>
            <a:pPr marL="171450" indent="-171450" algn="just">
              <a:buFont typeface="Arial" pitchFamily="34" charset="0"/>
              <a:buChar char="•"/>
            </a:pPr>
            <a:r>
              <a:rPr lang="en-US" sz="1200" b="1" dirty="0" smtClean="0"/>
              <a:t>Only 41.8%</a:t>
            </a:r>
            <a:r>
              <a:rPr lang="en-US" sz="1200" dirty="0" smtClean="0"/>
              <a:t> have been screened for HIV</a:t>
            </a:r>
            <a:endParaRPr lang="en-US" sz="1200" b="1" dirty="0" smtClean="0"/>
          </a:p>
        </p:txBody>
      </p:sp>
      <p:sp>
        <p:nvSpPr>
          <p:cNvPr id="93" name="TextBox 92"/>
          <p:cNvSpPr txBox="1"/>
          <p:nvPr/>
        </p:nvSpPr>
        <p:spPr>
          <a:xfrm>
            <a:off x="892891" y="9495741"/>
            <a:ext cx="6462868" cy="338554"/>
          </a:xfrm>
          <a:prstGeom prst="rect">
            <a:avLst/>
          </a:prstGeom>
          <a:noFill/>
        </p:spPr>
        <p:txBody>
          <a:bodyPr wrap="square" rtlCol="0">
            <a:spAutoFit/>
          </a:bodyPr>
          <a:lstStyle/>
          <a:p>
            <a:r>
              <a:rPr lang="en-US" sz="800" i="1" dirty="0"/>
              <a:t>**All New York City comparison data derived from the New York City Department of Health and Mental Hygiene’s </a:t>
            </a:r>
            <a:r>
              <a:rPr lang="en-US" sz="800" i="1" dirty="0" err="1"/>
              <a:t>EpiQuery</a:t>
            </a:r>
            <a:r>
              <a:rPr lang="en-US" sz="800" i="1" dirty="0"/>
              <a:t>: </a:t>
            </a:r>
          </a:p>
          <a:p>
            <a:r>
              <a:rPr lang="en-US" sz="800" i="1" dirty="0"/>
              <a:t>NYC Interactive Health, 2013 NYC Community Health Survey data at </a:t>
            </a:r>
            <a:r>
              <a:rPr lang="en-US" sz="800" i="1" dirty="0">
                <a:hlinkClick r:id="rId11"/>
              </a:rPr>
              <a:t>http://on.nyc.gov/1Cf1RAt</a:t>
            </a:r>
            <a:r>
              <a:rPr lang="en-US" sz="800" i="1" dirty="0"/>
              <a:t>. </a:t>
            </a:r>
          </a:p>
        </p:txBody>
      </p:sp>
      <p:pic>
        <p:nvPicPr>
          <p:cNvPr id="95" name="Picture 6" descr="First Aid, Help, Medical Care, Plus, Sign, Symbol, Icon"/>
          <p:cNvPicPr>
            <a:picLocks noChangeAspect="1" noChangeArrowheads="1"/>
          </p:cNvPicPr>
          <p:nvPr/>
        </p:nvPicPr>
        <p:blipFill>
          <a:blip r:embed="rId4" cstate="print">
            <a:clrChange>
              <a:clrFrom>
                <a:srgbClr val="FFFFFF"/>
              </a:clrFrom>
              <a:clrTo>
                <a:srgbClr val="FFFFFF">
                  <a:alpha val="0"/>
                </a:srgbClr>
              </a:clrTo>
            </a:clrChange>
            <a:duotone>
              <a:schemeClr val="accent1">
                <a:shade val="45000"/>
                <a:satMod val="135000"/>
              </a:schemeClr>
              <a:prstClr val="white"/>
            </a:duotone>
            <a:extLst>
              <a:ext uri="{BEBA8EAE-BF5A-486C-A8C5-ECC9F3942E4B}">
                <a14:imgProps xmlns:a14="http://schemas.microsoft.com/office/drawing/2010/main">
                  <a14:imgLayer r:embed="rId5">
                    <a14:imgEffect>
                      <a14:sharpenSoften amount="-25000"/>
                    </a14:imgEffect>
                  </a14:imgLayer>
                </a14:imgProps>
              </a:ext>
              <a:ext uri="{28A0092B-C50C-407E-A947-70E740481C1C}">
                <a14:useLocalDpi xmlns:a14="http://schemas.microsoft.com/office/drawing/2010/main" val="0"/>
              </a:ext>
            </a:extLst>
          </a:blip>
          <a:srcRect/>
          <a:stretch>
            <a:fillRect/>
          </a:stretch>
        </p:blipFill>
        <p:spPr bwMode="auto">
          <a:xfrm>
            <a:off x="6519596" y="3791448"/>
            <a:ext cx="605106" cy="605106"/>
          </a:xfrm>
          <a:prstGeom prst="rect">
            <a:avLst/>
          </a:prstGeom>
          <a:noFill/>
          <a:extLst>
            <a:ext uri="{909E8E84-426E-40DD-AFC4-6F175D3DCCD1}">
              <a14:hiddenFill xmlns:a14="http://schemas.microsoft.com/office/drawing/2010/main">
                <a:solidFill>
                  <a:srgbClr val="FFFFFF"/>
                </a:solidFill>
              </a14:hiddenFill>
            </a:ext>
          </a:extLst>
        </p:spPr>
      </p:pic>
      <p:cxnSp>
        <p:nvCxnSpPr>
          <p:cNvPr id="40" name="Straight Connector 39"/>
          <p:cNvCxnSpPr/>
          <p:nvPr/>
        </p:nvCxnSpPr>
        <p:spPr>
          <a:xfrm>
            <a:off x="169052" y="4616135"/>
            <a:ext cx="7027441" cy="0"/>
          </a:xfrm>
          <a:prstGeom prst="line">
            <a:avLst/>
          </a:prstGeom>
          <a:ln w="25400">
            <a:solidFill>
              <a:srgbClr val="30709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2033890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8"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 y="5351415"/>
            <a:ext cx="7315200" cy="207265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cxnSp>
        <p:nvCxnSpPr>
          <p:cNvPr id="46" name="Straight Connector 45"/>
          <p:cNvCxnSpPr/>
          <p:nvPr/>
        </p:nvCxnSpPr>
        <p:spPr>
          <a:xfrm>
            <a:off x="152400" y="2228850"/>
            <a:ext cx="7050114" cy="0"/>
          </a:xfrm>
          <a:prstGeom prst="line">
            <a:avLst/>
          </a:prstGeom>
          <a:ln w="25400">
            <a:solidFill>
              <a:srgbClr val="307090"/>
            </a:solidFill>
          </a:ln>
        </p:spPr>
        <p:style>
          <a:lnRef idx="1">
            <a:schemeClr val="accent1"/>
          </a:lnRef>
          <a:fillRef idx="0">
            <a:schemeClr val="accent1"/>
          </a:fillRef>
          <a:effectRef idx="0">
            <a:schemeClr val="accent1"/>
          </a:effectRef>
          <a:fontRef idx="minor">
            <a:schemeClr val="tx1"/>
          </a:fontRef>
        </p:style>
      </p:cxnSp>
      <p:cxnSp>
        <p:nvCxnSpPr>
          <p:cNvPr id="56" name="Straight Connector 55"/>
          <p:cNvCxnSpPr/>
          <p:nvPr/>
        </p:nvCxnSpPr>
        <p:spPr>
          <a:xfrm>
            <a:off x="110232" y="3973935"/>
            <a:ext cx="7067528" cy="0"/>
          </a:xfrm>
          <a:prstGeom prst="line">
            <a:avLst/>
          </a:prstGeom>
          <a:ln w="25400">
            <a:solidFill>
              <a:srgbClr val="307090"/>
            </a:solidFill>
          </a:ln>
        </p:spPr>
        <p:style>
          <a:lnRef idx="1">
            <a:schemeClr val="accent1"/>
          </a:lnRef>
          <a:fillRef idx="0">
            <a:schemeClr val="accent1"/>
          </a:fillRef>
          <a:effectRef idx="0">
            <a:schemeClr val="accent1"/>
          </a:effectRef>
          <a:fontRef idx="minor">
            <a:schemeClr val="tx1"/>
          </a:fontRef>
        </p:style>
      </p:cxnSp>
      <p:sp>
        <p:nvSpPr>
          <p:cNvPr id="44" name="Rectangle 43"/>
          <p:cNvSpPr/>
          <p:nvPr/>
        </p:nvSpPr>
        <p:spPr>
          <a:xfrm>
            <a:off x="471680" y="403974"/>
            <a:ext cx="389288" cy="62663"/>
          </a:xfrm>
          <a:prstGeom prst="rect">
            <a:avLst/>
          </a:prstGeom>
        </p:spPr>
        <p:txBody>
          <a:bodyPr wrap="square">
            <a:spAutoFit/>
          </a:bodyPr>
          <a:lstStyle/>
          <a:p>
            <a:pPr algn="ctr"/>
            <a:endParaRPr lang="en-US" sz="1000" b="1" dirty="0">
              <a:solidFill>
                <a:schemeClr val="accent5">
                  <a:lumMod val="50000"/>
                </a:schemeClr>
              </a:solidFill>
            </a:endParaRPr>
          </a:p>
        </p:txBody>
      </p:sp>
      <p:sp>
        <p:nvSpPr>
          <p:cNvPr id="68" name="Rectangle 67"/>
          <p:cNvSpPr/>
          <p:nvPr/>
        </p:nvSpPr>
        <p:spPr>
          <a:xfrm>
            <a:off x="2539096" y="2313801"/>
            <a:ext cx="2209800" cy="276999"/>
          </a:xfrm>
          <a:prstGeom prst="rect">
            <a:avLst/>
          </a:prstGeom>
        </p:spPr>
        <p:txBody>
          <a:bodyPr wrap="square">
            <a:spAutoFit/>
          </a:bodyPr>
          <a:lstStyle/>
          <a:p>
            <a:pPr algn="just"/>
            <a:r>
              <a:rPr lang="en-US" sz="1200" b="1" dirty="0" smtClean="0"/>
              <a:t>ALCOHOL CONSUMPTION</a:t>
            </a:r>
          </a:p>
        </p:txBody>
      </p:sp>
      <p:sp>
        <p:nvSpPr>
          <p:cNvPr id="54" name="TextBox 53"/>
          <p:cNvSpPr txBox="1"/>
          <p:nvPr/>
        </p:nvSpPr>
        <p:spPr>
          <a:xfrm>
            <a:off x="6068732" y="9802654"/>
            <a:ext cx="1240192" cy="215444"/>
          </a:xfrm>
          <a:prstGeom prst="rect">
            <a:avLst/>
          </a:prstGeom>
          <a:noFill/>
        </p:spPr>
        <p:txBody>
          <a:bodyPr wrap="square" rtlCol="0">
            <a:spAutoFit/>
          </a:bodyPr>
          <a:lstStyle/>
          <a:p>
            <a:pPr algn="r"/>
            <a:r>
              <a:rPr lang="en-US" sz="800" dirty="0" smtClean="0"/>
              <a:t>Thai CHRNA</a:t>
            </a:r>
            <a:endParaRPr lang="en-US" sz="800" dirty="0"/>
          </a:p>
        </p:txBody>
      </p:sp>
      <p:sp>
        <p:nvSpPr>
          <p:cNvPr id="78" name="TextBox 77"/>
          <p:cNvSpPr txBox="1"/>
          <p:nvPr/>
        </p:nvSpPr>
        <p:spPr>
          <a:xfrm>
            <a:off x="3309199" y="9813608"/>
            <a:ext cx="701797" cy="246221"/>
          </a:xfrm>
          <a:prstGeom prst="rect">
            <a:avLst/>
          </a:prstGeom>
          <a:noFill/>
        </p:spPr>
        <p:txBody>
          <a:bodyPr wrap="square" rtlCol="0">
            <a:spAutoFit/>
          </a:bodyPr>
          <a:lstStyle/>
          <a:p>
            <a:pPr algn="ctr"/>
            <a:r>
              <a:rPr lang="en-US" sz="1000" dirty="0"/>
              <a:t>3</a:t>
            </a:r>
            <a:endParaRPr lang="en-US" sz="1000" dirty="0" smtClean="0"/>
          </a:p>
        </p:txBody>
      </p:sp>
      <p:graphicFrame>
        <p:nvGraphicFramePr>
          <p:cNvPr id="49" name="Chart 48"/>
          <p:cNvGraphicFramePr>
            <a:graphicFrameLocks/>
          </p:cNvGraphicFramePr>
          <p:nvPr>
            <p:extLst>
              <p:ext uri="{D42A27DB-BD31-4B8C-83A1-F6EECF244321}">
                <p14:modId xmlns:p14="http://schemas.microsoft.com/office/powerpoint/2010/main" val="1699276936"/>
              </p:ext>
            </p:extLst>
          </p:nvPr>
        </p:nvGraphicFramePr>
        <p:xfrm>
          <a:off x="3767832" y="381162"/>
          <a:ext cx="3323432" cy="1805826"/>
        </p:xfrm>
        <a:graphic>
          <a:graphicData uri="http://schemas.openxmlformats.org/drawingml/2006/chart">
            <c:chart xmlns:c="http://schemas.openxmlformats.org/drawingml/2006/chart" xmlns:r="http://schemas.openxmlformats.org/officeDocument/2006/relationships" r:id="rId4"/>
          </a:graphicData>
        </a:graphic>
      </p:graphicFrame>
      <p:sp>
        <p:nvSpPr>
          <p:cNvPr id="6" name="TextBox 5"/>
          <p:cNvSpPr txBox="1"/>
          <p:nvPr/>
        </p:nvSpPr>
        <p:spPr>
          <a:xfrm>
            <a:off x="110232" y="202313"/>
            <a:ext cx="1215849" cy="276999"/>
          </a:xfrm>
          <a:prstGeom prst="rect">
            <a:avLst/>
          </a:prstGeom>
          <a:noFill/>
        </p:spPr>
        <p:txBody>
          <a:bodyPr wrap="square" rtlCol="0">
            <a:spAutoFit/>
          </a:bodyPr>
          <a:lstStyle/>
          <a:p>
            <a:r>
              <a:rPr lang="en-US" sz="1200" b="1" dirty="0" smtClean="0"/>
              <a:t>SMOKING</a:t>
            </a:r>
            <a:endParaRPr lang="en-US" sz="1200" b="1" dirty="0"/>
          </a:p>
        </p:txBody>
      </p:sp>
      <p:sp>
        <p:nvSpPr>
          <p:cNvPr id="7" name="TextBox 6"/>
          <p:cNvSpPr txBox="1"/>
          <p:nvPr/>
        </p:nvSpPr>
        <p:spPr>
          <a:xfrm>
            <a:off x="152400" y="476162"/>
            <a:ext cx="3615432" cy="1615827"/>
          </a:xfrm>
          <a:prstGeom prst="rect">
            <a:avLst/>
          </a:prstGeom>
          <a:noFill/>
        </p:spPr>
        <p:txBody>
          <a:bodyPr wrap="square" rtlCol="0">
            <a:spAutoFit/>
          </a:bodyPr>
          <a:lstStyle/>
          <a:p>
            <a:pPr algn="just"/>
            <a:r>
              <a:rPr lang="en-US" sz="1100" dirty="0" smtClean="0"/>
              <a:t>Overall, Thai CHRNA respondents report lower rates of smoking when compared to the all CHRNA respondents and New Yorkers in 2006**</a:t>
            </a:r>
          </a:p>
          <a:p>
            <a:pPr marL="171450" indent="-171450" algn="just">
              <a:buFont typeface="Arial" pitchFamily="34" charset="0"/>
              <a:buChar char="•"/>
            </a:pPr>
            <a:r>
              <a:rPr lang="en-US" sz="1100" b="1" dirty="0" smtClean="0"/>
              <a:t>Only 7.6% </a:t>
            </a:r>
            <a:r>
              <a:rPr lang="en-US" sz="1100" dirty="0" smtClean="0"/>
              <a:t>of respondents reported being current smokers and of the smokers …</a:t>
            </a:r>
            <a:endParaRPr lang="en-US" sz="1100" b="1" dirty="0" smtClean="0"/>
          </a:p>
          <a:p>
            <a:pPr marL="667309" lvl="1" indent="-171450" algn="just">
              <a:buFont typeface="Arial" pitchFamily="34" charset="0"/>
              <a:buChar char="•"/>
            </a:pPr>
            <a:r>
              <a:rPr lang="en-US" sz="1100" b="1" dirty="0" smtClean="0"/>
              <a:t>42.9%</a:t>
            </a:r>
            <a:r>
              <a:rPr lang="en-US" sz="1100" dirty="0" smtClean="0"/>
              <a:t> smoked 1-5 cigarettes per day</a:t>
            </a:r>
          </a:p>
          <a:p>
            <a:pPr marL="667309" lvl="1" indent="-171450" algn="just">
              <a:buFont typeface="Arial" pitchFamily="34" charset="0"/>
              <a:buChar char="•"/>
            </a:pPr>
            <a:r>
              <a:rPr lang="en-US" sz="1100" b="1" dirty="0" smtClean="0"/>
              <a:t>28.6% </a:t>
            </a:r>
            <a:r>
              <a:rPr lang="en-US" sz="1100" dirty="0" smtClean="0"/>
              <a:t>smoked 6-10 cigarettes per day</a:t>
            </a:r>
          </a:p>
          <a:p>
            <a:pPr marL="667309" lvl="1" indent="-171450" algn="just">
              <a:buFont typeface="Arial" pitchFamily="34" charset="0"/>
              <a:buChar char="•"/>
            </a:pPr>
            <a:r>
              <a:rPr lang="en-US" sz="1100" b="1" dirty="0" smtClean="0"/>
              <a:t>14.3% </a:t>
            </a:r>
            <a:r>
              <a:rPr lang="en-US" sz="1100" dirty="0" smtClean="0"/>
              <a:t>smoked 11-20 cigarettes per day, which is considered </a:t>
            </a:r>
            <a:r>
              <a:rPr lang="en-US" sz="1100" b="1" dirty="0" smtClean="0"/>
              <a:t>heavy smoking</a:t>
            </a:r>
            <a:endParaRPr lang="en-US" sz="1100" b="1" dirty="0"/>
          </a:p>
        </p:txBody>
      </p:sp>
      <p:graphicFrame>
        <p:nvGraphicFramePr>
          <p:cNvPr id="60" name="Chart 59"/>
          <p:cNvGraphicFramePr>
            <a:graphicFrameLocks/>
          </p:cNvGraphicFramePr>
          <p:nvPr>
            <p:extLst>
              <p:ext uri="{D42A27DB-BD31-4B8C-83A1-F6EECF244321}">
                <p14:modId xmlns:p14="http://schemas.microsoft.com/office/powerpoint/2010/main" val="2302032386"/>
              </p:ext>
            </p:extLst>
          </p:nvPr>
        </p:nvGraphicFramePr>
        <p:xfrm>
          <a:off x="154343" y="2590800"/>
          <a:ext cx="3541913" cy="1414494"/>
        </p:xfrm>
        <a:graphic>
          <a:graphicData uri="http://schemas.openxmlformats.org/drawingml/2006/chart">
            <c:chart xmlns:c="http://schemas.openxmlformats.org/drawingml/2006/chart" xmlns:r="http://schemas.openxmlformats.org/officeDocument/2006/relationships" r:id="rId5"/>
          </a:graphicData>
        </a:graphic>
      </p:graphicFrame>
      <p:sp>
        <p:nvSpPr>
          <p:cNvPr id="9" name="TextBox 8"/>
          <p:cNvSpPr txBox="1"/>
          <p:nvPr/>
        </p:nvSpPr>
        <p:spPr>
          <a:xfrm>
            <a:off x="3702051" y="2590800"/>
            <a:ext cx="3510861" cy="1277273"/>
          </a:xfrm>
          <a:prstGeom prst="rect">
            <a:avLst/>
          </a:prstGeom>
          <a:noFill/>
        </p:spPr>
        <p:txBody>
          <a:bodyPr wrap="square" rtlCol="0">
            <a:spAutoFit/>
          </a:bodyPr>
          <a:lstStyle/>
          <a:p>
            <a:pPr algn="just"/>
            <a:r>
              <a:rPr lang="en-US" sz="1100" dirty="0" smtClean="0"/>
              <a:t>Overall, Thai CHRNA respondents report lower rates of weekly alcohol consumption when compared to all CHRNA respondents</a:t>
            </a:r>
          </a:p>
          <a:p>
            <a:pPr marL="171450" indent="-171450" algn="just">
              <a:buFont typeface="Arial" pitchFamily="34" charset="0"/>
              <a:buChar char="•"/>
            </a:pPr>
            <a:r>
              <a:rPr lang="en-US" sz="1100" b="1" dirty="0" smtClean="0"/>
              <a:t>72.9%</a:t>
            </a:r>
            <a:r>
              <a:rPr lang="en-US" sz="1100" dirty="0" smtClean="0"/>
              <a:t> of respondents don’t drink weekly</a:t>
            </a:r>
          </a:p>
          <a:p>
            <a:pPr marL="171450" indent="-171450" algn="just">
              <a:buFont typeface="Arial" pitchFamily="34" charset="0"/>
              <a:buChar char="•"/>
            </a:pPr>
            <a:r>
              <a:rPr lang="en-US" sz="1100" b="1" dirty="0" smtClean="0"/>
              <a:t>17.1%</a:t>
            </a:r>
            <a:r>
              <a:rPr lang="en-US" sz="1100" dirty="0" smtClean="0"/>
              <a:t> of respondents drink 1-3 drinks per week</a:t>
            </a:r>
          </a:p>
          <a:p>
            <a:pPr marL="171450" indent="-171450" algn="just">
              <a:buFont typeface="Arial" pitchFamily="34" charset="0"/>
              <a:buChar char="•"/>
            </a:pPr>
            <a:r>
              <a:rPr lang="en-US" sz="1100" b="1" dirty="0" smtClean="0"/>
              <a:t>7.7%</a:t>
            </a:r>
            <a:r>
              <a:rPr lang="en-US" sz="1100" dirty="0" smtClean="0"/>
              <a:t> of respondents drink 4-7 drinks per week</a:t>
            </a:r>
          </a:p>
          <a:p>
            <a:pPr marL="171450" indent="-171450" algn="just">
              <a:buFont typeface="Arial" pitchFamily="34" charset="0"/>
              <a:buChar char="•"/>
            </a:pPr>
            <a:r>
              <a:rPr lang="en-US" sz="1100" b="1" dirty="0" smtClean="0"/>
              <a:t>2.3%</a:t>
            </a:r>
            <a:r>
              <a:rPr lang="en-US" sz="1100" dirty="0" smtClean="0"/>
              <a:t> of respondents drink 8-15 drinks per week</a:t>
            </a:r>
            <a:endParaRPr lang="en-US" sz="1100" b="1" dirty="0" smtClean="0"/>
          </a:p>
        </p:txBody>
      </p:sp>
      <p:sp>
        <p:nvSpPr>
          <p:cNvPr id="52" name="TextBox 51"/>
          <p:cNvSpPr txBox="1"/>
          <p:nvPr/>
        </p:nvSpPr>
        <p:spPr>
          <a:xfrm>
            <a:off x="780698" y="7085520"/>
            <a:ext cx="5970672" cy="338554"/>
          </a:xfrm>
          <a:prstGeom prst="rect">
            <a:avLst/>
          </a:prstGeom>
          <a:noFill/>
        </p:spPr>
        <p:txBody>
          <a:bodyPr wrap="square" rtlCol="0">
            <a:spAutoFit/>
          </a:bodyPr>
          <a:lstStyle/>
          <a:p>
            <a:r>
              <a:rPr lang="en-US" sz="800" i="1" dirty="0"/>
              <a:t>**All New York City comparison data derived from the New York City Department of Health and Mental Hygiene’s </a:t>
            </a:r>
            <a:r>
              <a:rPr lang="en-US" sz="800" i="1" dirty="0" err="1"/>
              <a:t>EpiQuery</a:t>
            </a:r>
            <a:r>
              <a:rPr lang="en-US" sz="800" i="1" dirty="0"/>
              <a:t>: </a:t>
            </a:r>
          </a:p>
          <a:p>
            <a:r>
              <a:rPr lang="en-US" sz="800" i="1" dirty="0"/>
              <a:t>NYC Interactive Health, 2013 NYC Community Health Survey data at </a:t>
            </a:r>
            <a:r>
              <a:rPr lang="en-US" sz="800" i="1" dirty="0">
                <a:hlinkClick r:id="rId6"/>
              </a:rPr>
              <a:t>http://on.nyc.gov/1Cf1RAt</a:t>
            </a:r>
            <a:r>
              <a:rPr lang="en-US" sz="800" i="1" dirty="0"/>
              <a:t>. </a:t>
            </a:r>
          </a:p>
        </p:txBody>
      </p:sp>
      <p:sp>
        <p:nvSpPr>
          <p:cNvPr id="12" name="TextBox 11"/>
          <p:cNvSpPr txBox="1"/>
          <p:nvPr/>
        </p:nvSpPr>
        <p:spPr>
          <a:xfrm>
            <a:off x="66740" y="4005294"/>
            <a:ext cx="3577256" cy="276999"/>
          </a:xfrm>
          <a:prstGeom prst="rect">
            <a:avLst/>
          </a:prstGeom>
          <a:noFill/>
        </p:spPr>
        <p:txBody>
          <a:bodyPr wrap="square" rtlCol="0">
            <a:spAutoFit/>
          </a:bodyPr>
          <a:lstStyle/>
          <a:p>
            <a:r>
              <a:rPr lang="en-US" sz="1200" b="1" dirty="0" smtClean="0"/>
              <a:t>MENTAL HEALTH: AN UNMET NEED</a:t>
            </a:r>
            <a:endParaRPr lang="en-US" sz="1200" b="1" dirty="0"/>
          </a:p>
        </p:txBody>
      </p:sp>
      <p:sp>
        <p:nvSpPr>
          <p:cNvPr id="14" name="TextBox 13"/>
          <p:cNvSpPr txBox="1"/>
          <p:nvPr/>
        </p:nvSpPr>
        <p:spPr>
          <a:xfrm>
            <a:off x="154343" y="4250934"/>
            <a:ext cx="7086600" cy="1107996"/>
          </a:xfrm>
          <a:prstGeom prst="rect">
            <a:avLst/>
          </a:prstGeom>
          <a:noFill/>
        </p:spPr>
        <p:txBody>
          <a:bodyPr wrap="square" rtlCol="0">
            <a:spAutoFit/>
          </a:bodyPr>
          <a:lstStyle/>
          <a:p>
            <a:pPr algn="just"/>
            <a:r>
              <a:rPr lang="en-US" sz="1100" dirty="0" smtClean="0"/>
              <a:t>A depression screening was used to determine how respondents would describe their feelings in the past two weeks:</a:t>
            </a:r>
          </a:p>
          <a:p>
            <a:pPr marL="171450" indent="-171450" algn="just">
              <a:buFont typeface="Arial" pitchFamily="34" charset="0"/>
              <a:buChar char="•"/>
            </a:pPr>
            <a:r>
              <a:rPr lang="en-US" sz="1100" b="1" dirty="0" smtClean="0"/>
              <a:t>23.2%</a:t>
            </a:r>
            <a:r>
              <a:rPr lang="en-US" sz="1100" dirty="0" smtClean="0"/>
              <a:t> reported feeling little interest or pleasure in doing things for several days</a:t>
            </a:r>
          </a:p>
          <a:p>
            <a:pPr marL="171450" indent="-171450" algn="just">
              <a:buFont typeface="Arial" pitchFamily="34" charset="0"/>
              <a:buChar char="•"/>
            </a:pPr>
            <a:r>
              <a:rPr lang="en-US" sz="1100" b="1" dirty="0" smtClean="0"/>
              <a:t>9.4%</a:t>
            </a:r>
            <a:r>
              <a:rPr lang="en-US" sz="1100" dirty="0" smtClean="0"/>
              <a:t> reported feeling little interest or pleasure in doing things for more than half the days or nearly every day</a:t>
            </a:r>
          </a:p>
          <a:p>
            <a:pPr marL="171450" indent="-171450" algn="just">
              <a:buFont typeface="Arial" pitchFamily="34" charset="0"/>
              <a:buChar char="•"/>
            </a:pPr>
            <a:r>
              <a:rPr lang="en-US" sz="1100" b="1" dirty="0" smtClean="0"/>
              <a:t>23.9%</a:t>
            </a:r>
            <a:r>
              <a:rPr lang="en-US" sz="1100" dirty="0" smtClean="0"/>
              <a:t> reported feeling down, depressed, or hopeless for several days</a:t>
            </a:r>
          </a:p>
          <a:p>
            <a:pPr marL="171450" indent="-171450" algn="just">
              <a:buFont typeface="Arial" pitchFamily="34" charset="0"/>
              <a:buChar char="•"/>
            </a:pPr>
            <a:r>
              <a:rPr lang="en-US" sz="1100" b="1" dirty="0" smtClean="0"/>
              <a:t>7.8%</a:t>
            </a:r>
            <a:r>
              <a:rPr lang="en-US" sz="1100" dirty="0" smtClean="0"/>
              <a:t> reported feeling down, depressed, or hopeless for more than half the days or nearly every day</a:t>
            </a:r>
          </a:p>
        </p:txBody>
      </p:sp>
      <p:cxnSp>
        <p:nvCxnSpPr>
          <p:cNvPr id="57" name="Straight Connector 56"/>
          <p:cNvCxnSpPr/>
          <p:nvPr/>
        </p:nvCxnSpPr>
        <p:spPr>
          <a:xfrm>
            <a:off x="126334" y="5351415"/>
            <a:ext cx="7067528" cy="0"/>
          </a:xfrm>
          <a:prstGeom prst="line">
            <a:avLst/>
          </a:prstGeom>
          <a:ln w="25400">
            <a:solidFill>
              <a:srgbClr val="307090"/>
            </a:solidFill>
          </a:ln>
        </p:spPr>
        <p:style>
          <a:lnRef idx="1">
            <a:schemeClr val="accent1"/>
          </a:lnRef>
          <a:fillRef idx="0">
            <a:schemeClr val="accent1"/>
          </a:fillRef>
          <a:effectRef idx="0">
            <a:schemeClr val="accent1"/>
          </a:effectRef>
          <a:fontRef idx="minor">
            <a:schemeClr val="tx1"/>
          </a:fontRef>
        </p:style>
      </p:cxnSp>
      <p:sp>
        <p:nvSpPr>
          <p:cNvPr id="15" name="TextBox 14"/>
          <p:cNvSpPr txBox="1"/>
          <p:nvPr/>
        </p:nvSpPr>
        <p:spPr>
          <a:xfrm>
            <a:off x="329554" y="5387505"/>
            <a:ext cx="6872960" cy="1738938"/>
          </a:xfrm>
          <a:prstGeom prst="rect">
            <a:avLst/>
          </a:prstGeom>
          <a:noFill/>
        </p:spPr>
        <p:txBody>
          <a:bodyPr wrap="square" rtlCol="0">
            <a:spAutoFit/>
          </a:bodyPr>
          <a:lstStyle/>
          <a:p>
            <a:pPr algn="ctr"/>
            <a:r>
              <a:rPr lang="en-US" sz="1200" b="1" dirty="0" smtClean="0"/>
              <a:t>CONCLUSION</a:t>
            </a:r>
          </a:p>
          <a:p>
            <a:pPr algn="just"/>
            <a:r>
              <a:rPr lang="en-US" sz="1100" dirty="0" smtClean="0"/>
              <a:t>The THAI CHRNA results support the literature findings that significant health disparities exist Asian American subgroups. Low levels of English proficiency, low levels of health screenings, and significant barriers to health care were noted in the Thai community. Rates of alcohol and tobacco use were lower in the Thai community compared to the other Asian American groups surveyed through the CHRNA.</a:t>
            </a:r>
          </a:p>
          <a:p>
            <a:pPr algn="just"/>
            <a:endParaRPr lang="en-US" sz="700" dirty="0"/>
          </a:p>
          <a:p>
            <a:pPr algn="just"/>
            <a:r>
              <a:rPr lang="en-US" sz="1100" dirty="0" smtClean="0"/>
              <a:t>Health Promotion</a:t>
            </a:r>
          </a:p>
          <a:p>
            <a:pPr marL="171450" indent="-171450" algn="just">
              <a:buFont typeface="Arial" pitchFamily="34" charset="0"/>
              <a:buChar char="•"/>
            </a:pPr>
            <a:r>
              <a:rPr lang="en-US" sz="1100" dirty="0" smtClean="0"/>
              <a:t>Developing community-based health promotion and preventive healthcare (such as screening activities) in partnership with Thai community-based organizations is essential to improving the health and well-being of the Thai community.</a:t>
            </a:r>
            <a:endParaRPr lang="en-US" sz="1100" dirty="0"/>
          </a:p>
        </p:txBody>
      </p:sp>
      <p:grpSp>
        <p:nvGrpSpPr>
          <p:cNvPr id="61" name="Group 60"/>
          <p:cNvGrpSpPr/>
          <p:nvPr/>
        </p:nvGrpSpPr>
        <p:grpSpPr>
          <a:xfrm>
            <a:off x="236523" y="7679162"/>
            <a:ext cx="2845345" cy="2134446"/>
            <a:chOff x="6395976" y="7475570"/>
            <a:chExt cx="2062224" cy="1084146"/>
          </a:xfrm>
        </p:grpSpPr>
        <p:pic>
          <p:nvPicPr>
            <p:cNvPr id="79" name="Picture 9" descr="J:\CSAAH\Promotional Materials\Graphics\Logos\CSAAHlogo2014_UPDATED.jpg"/>
            <p:cNvPicPr>
              <a:picLocks noChangeAspect="1" noChangeArrowheads="1"/>
            </p:cNvPicPr>
            <p:nvPr/>
          </p:nvPicPr>
          <p:blipFill rotWithShape="1">
            <a:blip r:embed="rId7" cstate="print">
              <a:extLst>
                <a:ext uri="{28A0092B-C50C-407E-A947-70E740481C1C}">
                  <a14:useLocalDpi xmlns:a14="http://schemas.microsoft.com/office/drawing/2010/main" val="0"/>
                </a:ext>
              </a:extLst>
            </a:blip>
            <a:srcRect l="6664" t="22897" r="4476" b="10658"/>
            <a:stretch/>
          </p:blipFill>
          <p:spPr bwMode="auto">
            <a:xfrm>
              <a:off x="6395976" y="7475570"/>
              <a:ext cx="1833624" cy="1058830"/>
            </a:xfrm>
            <a:prstGeom prst="rect">
              <a:avLst/>
            </a:prstGeom>
            <a:noFill/>
            <a:ln>
              <a:noFill/>
            </a:ln>
            <a:extLst>
              <a:ext uri="{909E8E84-426E-40DD-AFC4-6F175D3DCCD1}">
                <a14:hiddenFill xmlns:a14="http://schemas.microsoft.com/office/drawing/2010/main">
                  <a:solidFill>
                    <a:srgbClr val="FFFFFF"/>
                  </a:solidFill>
                </a14:hiddenFill>
              </a:ext>
            </a:extLst>
          </p:spPr>
        </p:pic>
        <p:sp>
          <p:nvSpPr>
            <p:cNvPr id="80" name="Rectangle 79"/>
            <p:cNvSpPr/>
            <p:nvPr/>
          </p:nvSpPr>
          <p:spPr>
            <a:xfrm>
              <a:off x="6515100" y="8305800"/>
              <a:ext cx="1943100" cy="253916"/>
            </a:xfrm>
            <a:prstGeom prst="rect">
              <a:avLst/>
            </a:prstGeom>
          </p:spPr>
          <p:txBody>
            <a:bodyPr wrap="square">
              <a:spAutoFit/>
            </a:bodyPr>
            <a:lstStyle/>
            <a:p>
              <a:r>
                <a:rPr lang="en-US" sz="1050" b="1" dirty="0" smtClean="0">
                  <a:solidFill>
                    <a:srgbClr val="C00000"/>
                  </a:solidFill>
                </a:rPr>
                <a:t>asian-health.med.nyu.edu </a:t>
              </a:r>
              <a:endParaRPr lang="en-US" sz="1050" dirty="0">
                <a:solidFill>
                  <a:srgbClr val="C00000"/>
                </a:solidFill>
              </a:endParaRPr>
            </a:p>
          </p:txBody>
        </p:sp>
      </p:grpSp>
      <p:sp>
        <p:nvSpPr>
          <p:cNvPr id="81" name="Rectangle 80"/>
          <p:cNvSpPr/>
          <p:nvPr/>
        </p:nvSpPr>
        <p:spPr>
          <a:xfrm>
            <a:off x="3086101" y="7580599"/>
            <a:ext cx="3890910" cy="784830"/>
          </a:xfrm>
          <a:prstGeom prst="rect">
            <a:avLst/>
          </a:prstGeom>
        </p:spPr>
        <p:txBody>
          <a:bodyPr wrap="square">
            <a:spAutoFit/>
          </a:bodyPr>
          <a:lstStyle/>
          <a:p>
            <a:pPr algn="just"/>
            <a:r>
              <a:rPr lang="en-US" sz="1100" dirty="0"/>
              <a:t>The </a:t>
            </a:r>
            <a:r>
              <a:rPr lang="en-US" sz="1100" dirty="0" smtClean="0"/>
              <a:t>mission of the NYU Center </a:t>
            </a:r>
            <a:r>
              <a:rPr lang="en-US" sz="1100" dirty="0"/>
              <a:t>for the Study of Asian American Health </a:t>
            </a:r>
            <a:r>
              <a:rPr lang="en-US" sz="1100" dirty="0" smtClean="0"/>
              <a:t>(CSAAH)</a:t>
            </a:r>
            <a:r>
              <a:rPr lang="en-US" sz="1100" dirty="0"/>
              <a:t> is to reduce health disparities in the Asian American community through research, training and </a:t>
            </a:r>
            <a:r>
              <a:rPr lang="en-US" sz="1100" dirty="0" smtClean="0"/>
              <a:t>partnerships</a:t>
            </a:r>
            <a:r>
              <a:rPr lang="en-US" sz="1200" dirty="0" smtClean="0"/>
              <a:t>.</a:t>
            </a:r>
            <a:endParaRPr lang="en-US" sz="1200" dirty="0"/>
          </a:p>
        </p:txBody>
      </p:sp>
      <p:sp>
        <p:nvSpPr>
          <p:cNvPr id="82" name="Rounded Rectangle 81"/>
          <p:cNvSpPr/>
          <p:nvPr/>
        </p:nvSpPr>
        <p:spPr>
          <a:xfrm>
            <a:off x="3200400" y="8365429"/>
            <a:ext cx="3973232" cy="1398337"/>
          </a:xfrm>
          <a:prstGeom prst="roundRect">
            <a:avLst>
              <a:gd name="adj" fmla="val 9477"/>
            </a:avLst>
          </a:prstGeom>
          <a:solidFill>
            <a:srgbClr val="58A6A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050" b="1" dirty="0" smtClean="0">
                <a:latin typeface="Arial" pitchFamily="34" charset="0"/>
                <a:cs typeface="Arial" pitchFamily="34" charset="0"/>
              </a:rPr>
              <a:t>For </a:t>
            </a:r>
            <a:r>
              <a:rPr lang="en-US" sz="1050" b="1" dirty="0">
                <a:latin typeface="Arial" pitchFamily="34" charset="0"/>
                <a:cs typeface="Arial" pitchFamily="34" charset="0"/>
              </a:rPr>
              <a:t>more </a:t>
            </a:r>
            <a:r>
              <a:rPr lang="en-US" sz="1050" b="1" dirty="0" smtClean="0">
                <a:latin typeface="Arial" pitchFamily="34" charset="0"/>
                <a:cs typeface="Arial" pitchFamily="34" charset="0"/>
              </a:rPr>
              <a:t>information about this project, please contact</a:t>
            </a:r>
            <a:r>
              <a:rPr lang="en-US" sz="1050" b="1" dirty="0">
                <a:latin typeface="Arial" pitchFamily="34" charset="0"/>
                <a:cs typeface="Arial" pitchFamily="34" charset="0"/>
              </a:rPr>
              <a:t> </a:t>
            </a:r>
            <a:r>
              <a:rPr lang="en-US" sz="1050" b="1" dirty="0" smtClean="0">
                <a:latin typeface="Arial" pitchFamily="34" charset="0"/>
                <a:cs typeface="Arial" pitchFamily="34" charset="0"/>
              </a:rPr>
              <a:t>:</a:t>
            </a:r>
            <a:endParaRPr lang="en-US" sz="1050" dirty="0" smtClean="0">
              <a:latin typeface="Arial" pitchFamily="34" charset="0"/>
              <a:cs typeface="Arial" pitchFamily="34" charset="0"/>
            </a:endParaRPr>
          </a:p>
          <a:p>
            <a:endParaRPr lang="en-US" sz="1050" dirty="0" smtClean="0">
              <a:latin typeface="Arial" pitchFamily="34" charset="0"/>
              <a:cs typeface="Arial" pitchFamily="34" charset="0"/>
            </a:endParaRPr>
          </a:p>
          <a:p>
            <a:r>
              <a:rPr lang="en-US" sz="1050" dirty="0" smtClean="0">
                <a:latin typeface="Arial" pitchFamily="34" charset="0"/>
                <a:cs typeface="Arial" pitchFamily="34" charset="0"/>
              </a:rPr>
              <a:t>Catlin </a:t>
            </a:r>
            <a:r>
              <a:rPr lang="en-US" sz="1050" dirty="0" err="1">
                <a:latin typeface="Arial" pitchFamily="34" charset="0"/>
                <a:cs typeface="Arial" pitchFamily="34" charset="0"/>
              </a:rPr>
              <a:t>Rideout</a:t>
            </a:r>
            <a:r>
              <a:rPr lang="en-US" sz="1050" dirty="0">
                <a:latin typeface="Arial" pitchFamily="34" charset="0"/>
                <a:cs typeface="Arial" pitchFamily="34" charset="0"/>
              </a:rPr>
              <a:t>, MPH</a:t>
            </a:r>
            <a:br>
              <a:rPr lang="en-US" sz="1050" dirty="0">
                <a:latin typeface="Arial" pitchFamily="34" charset="0"/>
                <a:cs typeface="Arial" pitchFamily="34" charset="0"/>
              </a:rPr>
            </a:br>
            <a:r>
              <a:rPr lang="en-US" sz="1050" dirty="0">
                <a:latin typeface="Arial" pitchFamily="34" charset="0"/>
                <a:cs typeface="Arial" pitchFamily="34" charset="0"/>
              </a:rPr>
              <a:t>Program </a:t>
            </a:r>
            <a:r>
              <a:rPr lang="en-US" sz="1050" dirty="0" smtClean="0">
                <a:latin typeface="Arial" pitchFamily="34" charset="0"/>
                <a:cs typeface="Arial" pitchFamily="34" charset="0"/>
              </a:rPr>
              <a:t>Manager | Outreach </a:t>
            </a:r>
            <a:r>
              <a:rPr lang="en-US" sz="1050" dirty="0">
                <a:latin typeface="Arial" pitchFamily="34" charset="0"/>
                <a:cs typeface="Arial" pitchFamily="34" charset="0"/>
              </a:rPr>
              <a:t>and Training Core</a:t>
            </a:r>
          </a:p>
          <a:p>
            <a:r>
              <a:rPr lang="en-US" sz="1050" dirty="0" smtClean="0">
                <a:latin typeface="Arial" pitchFamily="34" charset="0"/>
                <a:cs typeface="Arial" pitchFamily="34" charset="0"/>
              </a:rPr>
              <a:t>Center for the Study of Asian American Health</a:t>
            </a:r>
          </a:p>
          <a:p>
            <a:r>
              <a:rPr lang="en-US" sz="1050" b="1" u="sng" dirty="0" smtClean="0">
                <a:latin typeface="Arial" pitchFamily="34" charset="0"/>
                <a:cs typeface="Arial" pitchFamily="34" charset="0"/>
                <a:hlinkClick r:id="rId8"/>
              </a:rPr>
              <a:t>catlin.rideout@nyumc.org</a:t>
            </a:r>
            <a:endParaRPr lang="en-US" sz="1050" b="1" u="sng" dirty="0" smtClean="0">
              <a:latin typeface="Arial" pitchFamily="34" charset="0"/>
              <a:cs typeface="Arial" pitchFamily="34" charset="0"/>
            </a:endParaRPr>
          </a:p>
          <a:p>
            <a:r>
              <a:rPr lang="en-US" sz="1050" dirty="0" smtClean="0">
                <a:latin typeface="Arial" pitchFamily="34" charset="0"/>
                <a:cs typeface="Arial" pitchFamily="34" charset="0"/>
              </a:rPr>
              <a:t>212-263-7869</a:t>
            </a:r>
          </a:p>
        </p:txBody>
      </p:sp>
    </p:spTree>
    <p:extLst>
      <p:ext uri="{BB962C8B-B14F-4D97-AF65-F5344CB8AC3E}">
        <p14:creationId xmlns:p14="http://schemas.microsoft.com/office/powerpoint/2010/main" val="220137779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4542</TotalTime>
  <Words>1250</Words>
  <Application>Microsoft Office PowerPoint</Application>
  <PresentationFormat>Custom</PresentationFormat>
  <Paragraphs>137</Paragraphs>
  <Slides>3</Slides>
  <Notes>3</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PowerPoint Presentation</vt:lpstr>
      <vt:lpstr>PowerPoint Presentation</vt:lpstr>
      <vt:lpstr>PowerPoint Presentation</vt:lpstr>
    </vt:vector>
  </TitlesOfParts>
  <Company>Columbia University Medical Center</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[Event Title] [Event Subtitle]</dc:title>
  <dc:creator>Anne Foulke</dc:creator>
  <cp:lastModifiedBy>admin</cp:lastModifiedBy>
  <cp:revision>401</cp:revision>
  <cp:lastPrinted>2015-06-19T16:44:32Z</cp:lastPrinted>
  <dcterms:created xsi:type="dcterms:W3CDTF">2008-11-06T18:03:33Z</dcterms:created>
  <dcterms:modified xsi:type="dcterms:W3CDTF">2015-11-11T20:02:31Z</dcterms:modified>
</cp:coreProperties>
</file>