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315200" cy="10058400"/>
  <p:notesSz cx="6881813" cy="9296400"/>
  <p:defaultTextStyle>
    <a:defPPr>
      <a:defRPr lang="en-US"/>
    </a:defPPr>
    <a:lvl1pPr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95859" indent="-20201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91718" indent="-404033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88598" indent="-607071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84457" indent="-80908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1469212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1763055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2056897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2350740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  <p:cmAuthor id="1" name="Admi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42"/>
    <a:srgbClr val="307090"/>
    <a:srgbClr val="FFCCCC"/>
    <a:srgbClr val="F8F200"/>
    <a:srgbClr val="58A6A6"/>
    <a:srgbClr val="437C7D"/>
    <a:srgbClr val="674F71"/>
    <a:srgbClr val="F97551"/>
    <a:srgbClr val="FF860D"/>
    <a:srgbClr val="FF9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65" autoAdjust="0"/>
    <p:restoredTop sz="97150" autoAdjust="0"/>
  </p:normalViewPr>
  <p:slideViewPr>
    <p:cSldViewPr>
      <p:cViewPr varScale="1">
        <p:scale>
          <a:sx n="79" d="100"/>
          <a:sy n="79" d="100"/>
        </p:scale>
        <p:origin x="-3870" y="-144"/>
      </p:cViewPr>
      <p:guideLst>
        <p:guide orient="horz" pos="316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06296982552206"/>
          <c:y val="6.6640138877349792E-2"/>
          <c:w val="0.30142057082199658"/>
          <c:h val="0.833399652806625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ln>
              <a:noFill/>
            </a:ln>
          </c:spPr>
          <c:explosion val="6"/>
          <c:dPt>
            <c:idx val="0"/>
            <c:bubble3D val="0"/>
            <c:spPr>
              <a:solidFill>
                <a:srgbClr val="58A6A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C3675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9330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437C7D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30709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11188323687209"/>
                  <c:y val="0.169105288136447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4687137242349E-2"/>
                  <c:y val="-0.217244087543417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776027930639"/>
                  <c:y val="2.25242441169428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86908288789E-2"/>
                  <c:y val="0.136491415671597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Full time</c:v>
                </c:pt>
                <c:pt idx="1">
                  <c:v>Part time</c:v>
                </c:pt>
                <c:pt idx="2">
                  <c:v>Do not work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0.23699999999999999</c:v>
                </c:pt>
                <c:pt idx="2">
                  <c:v>0.47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11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3123958974501715"/>
          <c:y val="9.9258825227053094E-2"/>
          <c:w val="0.36442184310294601"/>
          <c:h val="0.71292872477414804"/>
        </c:manualLayout>
      </c:layout>
      <c:overlay val="0"/>
      <c:txPr>
        <a:bodyPr/>
        <a:lstStyle/>
        <a:p>
          <a:pPr>
            <a:defRPr sz="1100" baseline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0156324888037E-2"/>
          <c:y val="0.1455663869421169"/>
          <c:w val="0.5309530267299295"/>
          <c:h val="0.875947970441903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pop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-3.2024358242720631E-2"/>
                  <c:y val="0.12207728607304223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8087634944627E-2"/>
                  <c:y val="0.1485854336041488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385753535420872"/>
                  <c:y val="6.4217970467045166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617374843990959"/>
                  <c:y val="-4.2168729399159166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172055760312052"/>
                  <c:y val="-7.6854139828904211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66%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Sheet1!$A$2:$A$6</c:f>
              <c:strCache>
                <c:ptCount val="5"/>
                <c:pt idx="0">
                  <c:v>5 years or less</c:v>
                </c:pt>
                <c:pt idx="1">
                  <c:v>6 - 10 years</c:v>
                </c:pt>
                <c:pt idx="2">
                  <c:v>11 - 15 years</c:v>
                </c:pt>
                <c:pt idx="3">
                  <c:v>16 - 20 years</c:v>
                </c:pt>
                <c:pt idx="4">
                  <c:v>Greater than 20 years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5.7</c:v>
                </c:pt>
                <c:pt idx="1">
                  <c:v>9.1</c:v>
                </c:pt>
                <c:pt idx="2">
                  <c:v>9.1</c:v>
                </c:pt>
                <c:pt idx="3">
                  <c:v>10.199999999999999</c:v>
                </c:pt>
                <c:pt idx="4">
                  <c:v>65.900000000000006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4241830341195"/>
          <c:y val="0.27787559890215746"/>
          <c:w val="0.30464335050026381"/>
          <c:h val="0.59633955107210201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2"/>
          <c:dPt>
            <c:idx val="0"/>
            <c:bubble3D val="0"/>
            <c:explosion val="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Sheet1!$A$1:$A$2</c:f>
              <c:numCache>
                <c:formatCode>General</c:formatCode>
                <c:ptCount val="2"/>
                <c:pt idx="0">
                  <c:v>59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explosion val="7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explosion val="7"/>
          </c:dPt>
          <c:dPt>
            <c:idx val="2"/>
            <c:bubble3D val="0"/>
            <c:explosion val="7"/>
            <c:spPr>
              <a:solidFill>
                <a:srgbClr val="307090"/>
              </a:solidFill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Public</c:v>
                </c:pt>
                <c:pt idx="1">
                  <c:v>Private</c:v>
                </c:pt>
                <c:pt idx="2">
                  <c:v>No insurance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</c:v>
                </c:pt>
                <c:pt idx="1">
                  <c:v>21</c:v>
                </c:pt>
                <c:pt idx="2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79679310378481E-2"/>
          <c:y val="0.11775177554842657"/>
          <c:w val="0.91603879404382293"/>
          <c:h val="0.65913069847146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Newspapers</c:v>
                </c:pt>
                <c:pt idx="1">
                  <c:v>Health care provider</c:v>
                </c:pt>
                <c:pt idx="2">
                  <c:v>Friends</c:v>
                </c:pt>
                <c:pt idx="3">
                  <c:v>Family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</c:v>
                </c:pt>
                <c:pt idx="1">
                  <c:v>0.31</c:v>
                </c:pt>
                <c:pt idx="2">
                  <c:v>0.36</c:v>
                </c:pt>
                <c:pt idx="3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590976"/>
        <c:axId val="152600960"/>
      </c:barChart>
      <c:catAx>
        <c:axId val="152590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600960"/>
        <c:crosses val="autoZero"/>
        <c:auto val="1"/>
        <c:lblAlgn val="ctr"/>
        <c:lblOffset val="100"/>
        <c:noMultiLvlLbl val="0"/>
      </c:catAx>
      <c:valAx>
        <c:axId val="152600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5259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c:spPr>
          <c:explosion val="16"/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1"/>
                <c:pt idx="0">
                  <c:v>Cardiovascular disease is a major concern (for self or for family)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0.51</c:v>
                </c:pt>
                <c:pt idx="1">
                  <c:v>0.49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Vietnamese CHRNA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0.51</c:v>
                </c:pt>
                <c:pt idx="1">
                  <c:v>0.57999999999999996</c:v>
                </c:pt>
                <c:pt idx="2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Yorkers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0.75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2804736"/>
        <c:axId val="152900736"/>
      </c:barChart>
      <c:catAx>
        <c:axId val="152804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2900736"/>
        <c:crosses val="autoZero"/>
        <c:auto val="1"/>
        <c:lblAlgn val="ctr"/>
        <c:lblOffset val="100"/>
        <c:noMultiLvlLbl val="0"/>
      </c:catAx>
      <c:valAx>
        <c:axId val="15290073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2804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60986633693761"/>
          <c:y val="0.22314834642902245"/>
          <c:w val="0.462510871584981"/>
          <c:h val="0.63702373696608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Fall asleep during the day</c:v>
                </c:pt>
                <c:pt idx="1">
                  <c:v>7-9 hours</c:v>
                </c:pt>
                <c:pt idx="2">
                  <c:v>&lt; 7 hours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0.39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52928"/>
        <c:axId val="144254464"/>
      </c:barChart>
      <c:catAx>
        <c:axId val="144252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44254464"/>
        <c:crosses val="autoZero"/>
        <c:auto val="1"/>
        <c:lblAlgn val="ctr"/>
        <c:lblOffset val="100"/>
        <c:tickLblSkip val="1"/>
        <c:noMultiLvlLbl val="0"/>
      </c:catAx>
      <c:valAx>
        <c:axId val="14425446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4425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2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Sheet1!$A$10:$A$14</c:f>
              <c:strCache>
                <c:ptCount val="5"/>
                <c:pt idx="0">
                  <c:v>Buddhism </c:v>
                </c:pt>
                <c:pt idx="1">
                  <c:v>Catholicism </c:v>
                </c:pt>
                <c:pt idx="2">
                  <c:v>Christianity </c:v>
                </c:pt>
                <c:pt idx="3">
                  <c:v>Other </c:v>
                </c:pt>
                <c:pt idx="4">
                  <c:v>No religion 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60</c:v>
                </c:pt>
                <c:pt idx="1">
                  <c:v>6</c:v>
                </c:pt>
                <c:pt idx="2">
                  <c:v>21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135091864120424"/>
          <c:y val="2.6536297492805672E-2"/>
          <c:w val="0.260443460192476"/>
          <c:h val="0.968880552673271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8117AE-B2DA-411A-BFE4-DFC3DA9407CA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696913"/>
            <a:ext cx="25352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299"/>
            <a:ext cx="5505450" cy="4183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DAE10C-7F66-4C09-A97B-C8BC39FA2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59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71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859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4457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647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7976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305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634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Saw personal doctor in past year,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**New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- 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Smoking status by Sex 2013, New York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City.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~Prevalence of diabetes (Age-adjusted) Diabetes</a:t>
            </a:r>
            <a:r>
              <a:rPr lang="en-US" b="0" baseline="0" dirty="0" smtClean="0"/>
              <a:t> defined as: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Having a fasting plasma glucose of 126 mg/</a:t>
            </a:r>
            <a:r>
              <a:rPr lang="en-US" sz="13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higher, or (2) Participant self report that a health care provider had ever told them that they had diabetes (other than during pregnancy for women). </a:t>
            </a:r>
            <a: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Colon cancer screening (colonoscopy),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.\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Community Health Survey Trends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r>
              <a:rPr lang="en-US" baseline="0" dirty="0" smtClean="0"/>
              <a:t> Breast cancer 2012,  pap smear 2010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algn="just"/>
            <a:r>
              <a:rPr lang="en-US" sz="1400" u="sng" dirty="0" smtClean="0"/>
              <a:t>NYC rates</a:t>
            </a:r>
          </a:p>
          <a:p>
            <a:pPr algn="just"/>
            <a:r>
              <a:rPr lang="en-US" sz="1400" dirty="0" smtClean="0"/>
              <a:t>Mammogram 74.5% (Breast cancer screening (mammography), Trends (Age-adjusted) Results restricted to women aged 40 and older.)</a:t>
            </a:r>
          </a:p>
          <a:p>
            <a:pPr algn="just"/>
            <a:r>
              <a:rPr lang="en-US" sz="1400" dirty="0" smtClean="0"/>
              <a:t>Pap smear 78.4% Cervical cancer screening (Pap test), Trends (Age-adjusted) – women only</a:t>
            </a:r>
          </a:p>
          <a:p>
            <a:pPr algn="just"/>
            <a:r>
              <a:rPr lang="en-US" sz="1400" dirty="0" smtClean="0"/>
              <a:t>Colonoscopy 69%</a:t>
            </a:r>
          </a:p>
          <a:p>
            <a:pPr algn="just"/>
            <a:r>
              <a:rPr lang="en-US" sz="1400" dirty="0" smtClean="0"/>
              <a:t>Prostate exam</a:t>
            </a:r>
            <a:r>
              <a:rPr lang="en-US" sz="1400" baseline="0" dirty="0" smtClean="0"/>
              <a:t> ??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Influenza (flu) vaccination,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3124626"/>
            <a:ext cx="621792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CC89-8F38-495D-A936-E627510C6D92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353B-43FE-4ACB-8A50-D1CBC8657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8579-DC98-47BD-8F03-E74A85A4328C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82F3-444F-4AFE-96F9-96B9C7FC3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4"/>
            <a:ext cx="164592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4"/>
            <a:ext cx="481584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CB1C-CAF7-4D17-BD6E-00BB8D4E5F0B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3DD7-DFF5-47E0-91FF-D108C964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1596-0996-4E0C-835D-EDE6F0171F5F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C0D8-5FC5-4C86-9097-B463A6423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5"/>
            <a:ext cx="621792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926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9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6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9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3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6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7AC1-C3F8-4C88-AA50-B2B41F3E2D0C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8C05-858C-4ABB-9064-C5178647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368D-BA70-460D-93AD-CC32530F0F24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A4DE-E081-44FF-BDEF-252F02227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51499"/>
            <a:ext cx="3232151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189818"/>
            <a:ext cx="3232151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8"/>
            <a:ext cx="323342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B762-D38E-4E53-B707-B24EAC791761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26E0-BAAE-4648-9B43-E60A0703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7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39FA-2BBD-431C-AC9B-177851C81233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59FF-F66A-4824-8BC2-0FC6D2E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3C08-C2AA-4AE3-B521-41CDF60222F0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015D-0B47-4B0D-9CE6-D4D26A30D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5"/>
            <a:ext cx="2406651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400476"/>
            <a:ext cx="4089401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4"/>
            <a:ext cx="2406651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DA6B-C269-4E3F-B101-8D987627C7DF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0BE-0873-47C5-93FA-D350846E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7040880"/>
            <a:ext cx="438912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98739"/>
            <a:ext cx="43891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30" indent="0">
              <a:buNone/>
              <a:defRPr sz="3000"/>
            </a:lvl2pPr>
            <a:lvl3pPr marL="992659" indent="0">
              <a:buNone/>
              <a:defRPr sz="2600"/>
            </a:lvl3pPr>
            <a:lvl4pPr marL="1488988" indent="0">
              <a:buNone/>
              <a:defRPr sz="2200"/>
            </a:lvl4pPr>
            <a:lvl5pPr marL="1985317" indent="0">
              <a:buNone/>
              <a:defRPr sz="2200"/>
            </a:lvl5pPr>
            <a:lvl6pPr marL="2481647" indent="0">
              <a:buNone/>
              <a:defRPr sz="2200"/>
            </a:lvl6pPr>
            <a:lvl7pPr marL="2977976" indent="0">
              <a:buNone/>
              <a:defRPr sz="2200"/>
            </a:lvl7pPr>
            <a:lvl8pPr marL="3474305" indent="0">
              <a:buNone/>
              <a:defRPr sz="2200"/>
            </a:lvl8pPr>
            <a:lvl9pPr marL="3970634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872096"/>
            <a:ext cx="438912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55B-AC60-4777-82E3-55972287BA5A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FAF8-594B-4105-8951-E5516AF0A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3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5403" y="403039"/>
            <a:ext cx="6584394" cy="16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403" y="2347053"/>
            <a:ext cx="6584394" cy="663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404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l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F42AD-D1FC-437F-9FE0-3480EFD753C1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499" y="9321653"/>
            <a:ext cx="2316202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ct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997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15A648-C1BD-4448-A283-E31D421A2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171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293842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587685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881527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175370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384" indent="-371384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026" indent="-310167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668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52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40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811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14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47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798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3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59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988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1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4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976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305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634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chart" Target="../charts/chart4.xml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hyperlink" Target="http://1.usa.gov/1zdBlfa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c.gov/features/aapihepatitisb/" TargetMode="External"/><Relationship Id="rId5" Type="http://schemas.openxmlformats.org/officeDocument/2006/relationships/hyperlink" Target="http://on.nyc.gov/1Cf1RAt" TargetMode="External"/><Relationship Id="rId4" Type="http://schemas.openxmlformats.org/officeDocument/2006/relationships/hyperlink" Target="mailto:catlin.rideout@nyum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15200" cy="83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2400"/>
            <a:ext cx="7315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381000" y="152400"/>
            <a:ext cx="66382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Vietnamese CHRNA</a:t>
            </a:r>
          </a:p>
          <a:p>
            <a:pPr algn="ctr"/>
            <a:r>
              <a:rPr lang="en-US" b="1" dirty="0" smtClean="0"/>
              <a:t>(Community Health Resources and Needs Assessment)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657600" y="3421559"/>
            <a:ext cx="3181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45% have </a:t>
            </a:r>
            <a:r>
              <a:rPr lang="en-US" sz="1100" dirty="0"/>
              <a:t>less than a high school </a:t>
            </a:r>
            <a:r>
              <a:rPr lang="en-US" sz="1100" dirty="0" smtClean="0"/>
              <a:t>education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21% have </a:t>
            </a:r>
            <a:r>
              <a:rPr lang="en-US" sz="1100" dirty="0"/>
              <a:t>some college </a:t>
            </a:r>
            <a:r>
              <a:rPr lang="en-US" sz="1100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13% are </a:t>
            </a:r>
            <a:r>
              <a:rPr lang="en-US" sz="1100" dirty="0"/>
              <a:t>college </a:t>
            </a:r>
            <a:r>
              <a:rPr lang="en-US" sz="1100" dirty="0" smtClean="0"/>
              <a:t>graduates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438400" y="7772400"/>
            <a:ext cx="2268177" cy="27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GENERAL HEALTH</a:t>
            </a:r>
            <a:endParaRPr lang="en-US" sz="1100" b="1" dirty="0"/>
          </a:p>
        </p:txBody>
      </p:sp>
      <p:sp>
        <p:nvSpPr>
          <p:cNvPr id="83" name="Rectangle 82"/>
          <p:cNvSpPr/>
          <p:nvPr/>
        </p:nvSpPr>
        <p:spPr>
          <a:xfrm>
            <a:off x="22860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DEMOGRAPHIC INFORMATION</a:t>
            </a:r>
            <a:endParaRPr lang="en-US" sz="11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733800" y="2558762"/>
            <a:ext cx="3471865" cy="794038"/>
            <a:chOff x="3425461" y="3078699"/>
            <a:chExt cx="3288420" cy="722991"/>
          </a:xfrm>
        </p:grpSpPr>
        <p:sp>
          <p:nvSpPr>
            <p:cNvPr id="91" name="Rectangle 90"/>
            <p:cNvSpPr/>
            <p:nvPr/>
          </p:nvSpPr>
          <p:spPr>
            <a:xfrm>
              <a:off x="3457713" y="3078699"/>
              <a:ext cx="3256168" cy="722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LOW ENGLISH LANGUAGE PROFICIENCY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An </a:t>
              </a:r>
              <a:r>
                <a:rPr lang="en-US" sz="1100" dirty="0"/>
                <a:t>overwhelming majority (</a:t>
              </a:r>
              <a:r>
                <a:rPr lang="en-US" sz="1100" dirty="0" smtClean="0"/>
                <a:t>80%) </a:t>
              </a:r>
              <a:r>
                <a:rPr lang="en-US" sz="1100" dirty="0"/>
                <a:t>speak English less than “very well”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57% speak English “</a:t>
              </a:r>
              <a:r>
                <a:rPr lang="en-US" sz="1100" dirty="0"/>
                <a:t>not well” or “not at </a:t>
              </a:r>
              <a:r>
                <a:rPr lang="en-US" sz="1100" dirty="0" smtClean="0"/>
                <a:t>all”</a:t>
              </a:r>
              <a:endParaRPr lang="en-US" sz="1100" b="1" dirty="0"/>
            </a:p>
          </p:txBody>
        </p:sp>
        <p:sp>
          <p:nvSpPr>
            <p:cNvPr id="54" name="Rounded Rectangular Callout 53"/>
            <p:cNvSpPr/>
            <p:nvPr/>
          </p:nvSpPr>
          <p:spPr>
            <a:xfrm>
              <a:off x="3425461" y="3088444"/>
              <a:ext cx="3207898" cy="676408"/>
            </a:xfrm>
            <a:prstGeom prst="wedgeRoundRectCallout">
              <a:avLst>
                <a:gd name="adj1" fmla="val 1881"/>
                <a:gd name="adj2" fmla="val 58838"/>
                <a:gd name="adj3" fmla="val 16667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9467" y="5791199"/>
            <a:ext cx="3289296" cy="1676402"/>
            <a:chOff x="3577615" y="5300990"/>
            <a:chExt cx="3289296" cy="1721373"/>
          </a:xfrm>
        </p:grpSpPr>
        <p:sp>
          <p:nvSpPr>
            <p:cNvPr id="8" name="Rectangle 7"/>
            <p:cNvSpPr/>
            <p:nvPr/>
          </p:nvSpPr>
          <p:spPr>
            <a:xfrm>
              <a:off x="3577615" y="5484497"/>
              <a:ext cx="3280386" cy="44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smtClean="0"/>
                <a:t>43</a:t>
              </a:r>
              <a:r>
                <a:rPr lang="en-US" sz="1100" b="1" dirty="0" smtClean="0"/>
                <a:t>%</a:t>
              </a:r>
              <a:r>
                <a:rPr lang="en-US" sz="1100" dirty="0" smtClean="0"/>
                <a:t> </a:t>
              </a:r>
              <a:r>
                <a:rPr lang="en-US" sz="1100" dirty="0"/>
                <a:t>of participants were </a:t>
              </a:r>
              <a:r>
                <a:rPr lang="en-US" sz="1100" dirty="0" smtClean="0"/>
                <a:t>working-age </a:t>
              </a:r>
              <a:r>
                <a:rPr lang="en-US" sz="1100" dirty="0"/>
                <a:t>adults between 18 to 64 years old.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581400" y="5300990"/>
              <a:ext cx="3285511" cy="1721373"/>
              <a:chOff x="3428196" y="3927663"/>
              <a:chExt cx="3285511" cy="1721373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428196" y="3927663"/>
                <a:ext cx="315857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EMPLOYMENT</a:t>
                </a:r>
                <a:endParaRPr lang="en-US" sz="1100" dirty="0"/>
              </a:p>
            </p:txBody>
          </p:sp>
          <p:graphicFrame>
            <p:nvGraphicFramePr>
              <p:cNvPr id="94" name="Chart 93"/>
              <p:cNvGraphicFramePr/>
              <p:nvPr>
                <p:extLst>
                  <p:ext uri="{D42A27DB-BD31-4B8C-83A1-F6EECF244321}">
                    <p14:modId xmlns:p14="http://schemas.microsoft.com/office/powerpoint/2010/main" val="1627140716"/>
                  </p:ext>
                </p:extLst>
              </p:nvPr>
            </p:nvGraphicFramePr>
            <p:xfrm>
              <a:off x="3552161" y="4474907"/>
              <a:ext cx="3161546" cy="117412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</p:grpSp>
      <p:grpSp>
        <p:nvGrpSpPr>
          <p:cNvPr id="17" name="Group 16"/>
          <p:cNvGrpSpPr/>
          <p:nvPr/>
        </p:nvGrpSpPr>
        <p:grpSpPr>
          <a:xfrm>
            <a:off x="121052" y="8068072"/>
            <a:ext cx="3266127" cy="1663933"/>
            <a:chOff x="3778651" y="7848600"/>
            <a:chExt cx="3266127" cy="1663933"/>
          </a:xfrm>
        </p:grpSpPr>
        <p:sp>
          <p:nvSpPr>
            <p:cNvPr id="50" name="Rectangle 49"/>
            <p:cNvSpPr/>
            <p:nvPr/>
          </p:nvSpPr>
          <p:spPr>
            <a:xfrm>
              <a:off x="3778651" y="7848600"/>
              <a:ext cx="326612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PERCEIVED HEALTH STATUS</a:t>
              </a:r>
            </a:p>
            <a:p>
              <a:pPr algn="just"/>
              <a:r>
                <a:rPr lang="en-US" sz="1100" dirty="0" smtClean="0"/>
                <a:t>Vietnamese CHNRA respondents were</a:t>
              </a:r>
              <a:r>
                <a:rPr lang="en-US" sz="1100" dirty="0"/>
                <a:t> </a:t>
              </a:r>
              <a:r>
                <a:rPr lang="en-US" sz="1100" dirty="0" smtClean="0"/>
                <a:t>asked to rate their health status:</a:t>
              </a:r>
              <a:endParaRPr lang="en-US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06214" y="8476764"/>
              <a:ext cx="2061185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5</a:t>
              </a:r>
              <a:r>
                <a:rPr lang="en-US" sz="1100" b="1" dirty="0"/>
                <a:t>9</a:t>
              </a:r>
              <a:r>
                <a:rPr lang="en-US" sz="1100" b="1" dirty="0" smtClean="0"/>
                <a:t>%</a:t>
              </a:r>
              <a:r>
                <a:rPr lang="en-US" sz="1100" dirty="0" smtClean="0"/>
                <a:t> describe </a:t>
              </a:r>
              <a:r>
                <a:rPr lang="en-US" sz="1100" dirty="0"/>
                <a:t>their health status as </a:t>
              </a:r>
              <a:r>
                <a:rPr lang="en-US" sz="1100" b="1" dirty="0"/>
                <a:t>GOOD</a:t>
              </a:r>
              <a:r>
                <a:rPr lang="en-US" sz="1100" dirty="0"/>
                <a:t>, </a:t>
              </a:r>
              <a:r>
                <a:rPr lang="en-US" sz="1100" b="1" dirty="0"/>
                <a:t>VERY GOOD</a:t>
              </a:r>
              <a:r>
                <a:rPr lang="en-US" sz="1100" dirty="0"/>
                <a:t>, or </a:t>
              </a:r>
              <a:r>
                <a:rPr lang="en-US" sz="1100" b="1" dirty="0"/>
                <a:t>EXCELLENT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61025" y="9076928"/>
              <a:ext cx="1730174" cy="43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41% </a:t>
              </a:r>
              <a:r>
                <a:rPr lang="en-US" sz="1100" dirty="0" smtClean="0"/>
                <a:t>rated their health as </a:t>
              </a:r>
              <a:r>
                <a:rPr lang="en-US" sz="1100" b="1" dirty="0" smtClean="0"/>
                <a:t>FAIR</a:t>
              </a:r>
              <a:r>
                <a:rPr lang="en-US" sz="1100" dirty="0" smtClean="0"/>
                <a:t> or </a:t>
              </a:r>
              <a:r>
                <a:rPr lang="en-US" sz="1100" b="1" dirty="0" smtClean="0"/>
                <a:t>POOR</a:t>
              </a:r>
              <a:endParaRPr lang="en-US" sz="1100" b="1" dirty="0"/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3748662" y="4953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3387179" y="8164071"/>
            <a:ext cx="4599482" cy="1524000"/>
            <a:chOff x="3124200" y="8162836"/>
            <a:chExt cx="4599482" cy="1524000"/>
          </a:xfrm>
        </p:grpSpPr>
        <p:grpSp>
          <p:nvGrpSpPr>
            <p:cNvPr id="81" name="Group 80"/>
            <p:cNvGrpSpPr/>
            <p:nvPr/>
          </p:nvGrpSpPr>
          <p:grpSpPr>
            <a:xfrm>
              <a:off x="3124200" y="8162836"/>
              <a:ext cx="4599482" cy="1524000"/>
              <a:chOff x="3124200" y="8162836"/>
              <a:chExt cx="4599482" cy="1524000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3124200" y="8162836"/>
                <a:ext cx="4599482" cy="1207532"/>
                <a:chOff x="3118501" y="8074968"/>
                <a:chExt cx="4599482" cy="1207532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3194701" y="8074968"/>
                  <a:ext cx="3587129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rgbClr val="437C7D"/>
                      </a:solidFill>
                    </a:rPr>
                    <a:t>DID YOU KNOW?</a:t>
                  </a:r>
                  <a:endParaRPr lang="en-US" sz="1100" dirty="0" smtClean="0">
                    <a:solidFill>
                      <a:srgbClr val="437C7D"/>
                    </a:solidFill>
                  </a:endParaRPr>
                </a:p>
                <a:p>
                  <a:r>
                    <a:rPr lang="en-US" sz="1100" dirty="0"/>
                    <a:t>T</a:t>
                  </a:r>
                  <a:r>
                    <a:rPr lang="en-US" sz="1100" dirty="0" smtClean="0"/>
                    <a:t>he top health concerns among Vietnamese CHRNA respondents were:</a:t>
                  </a:r>
                  <a:endParaRPr lang="en-US" sz="1100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118501" y="8623757"/>
                  <a:ext cx="71686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indent="-457200">
                    <a:buFont typeface="Wingdings" pitchFamily="2" charset="2"/>
                    <a:buChar char="ü"/>
                  </a:pPr>
                  <a:r>
                    <a:rPr lang="en-US" sz="20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  <a:endParaRPr lang="en-US" sz="20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118501" y="8913168"/>
                  <a:ext cx="4599482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itchFamily="2" charset="2"/>
                    <a:buChar char="ü"/>
                  </a:pPr>
                  <a:r>
                    <a:rPr lang="en-US" sz="18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Cancer (32%)</a:t>
                  </a:r>
                  <a:endParaRPr lang="en-US" sz="18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90" name="Rectangle 89"/>
              <p:cNvSpPr/>
              <p:nvPr/>
            </p:nvSpPr>
            <p:spPr>
              <a:xfrm>
                <a:off x="3352800" y="9348282"/>
                <a:ext cx="40097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endParaRPr lang="en-US" sz="16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3429000" y="8696236"/>
              <a:ext cx="35060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 Cardiovascular disease (51%)</a:t>
              </a:r>
              <a:endParaRPr lang="en-US" sz="1800" b="1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0" y="77724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062" y="5715000"/>
            <a:ext cx="358140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0393" y="4369713"/>
            <a:ext cx="3107741" cy="430887"/>
            <a:chOff x="-583806" y="6862020"/>
            <a:chExt cx="3107741" cy="430887"/>
          </a:xfrm>
        </p:grpSpPr>
        <p:grpSp>
          <p:nvGrpSpPr>
            <p:cNvPr id="72" name="Group 71"/>
            <p:cNvGrpSpPr/>
            <p:nvPr/>
          </p:nvGrpSpPr>
          <p:grpSpPr>
            <a:xfrm>
              <a:off x="1244990" y="6867603"/>
              <a:ext cx="1278945" cy="307778"/>
              <a:chOff x="-1673386" y="1773854"/>
              <a:chExt cx="1225443" cy="26085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-1016550" y="1773855"/>
                <a:ext cx="568607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49% 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-1673386" y="1773854"/>
                <a:ext cx="520993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51%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-583806" y="6862020"/>
              <a:ext cx="29652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VIETNAMESE CHRNA</a:t>
              </a:r>
            </a:p>
            <a:p>
              <a:r>
                <a:rPr lang="en-US" sz="1100" b="1" dirty="0" smtClean="0"/>
                <a:t>RESPONDENTS were…</a:t>
              </a:r>
              <a:endParaRPr lang="en-US" sz="11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599" y="901005"/>
            <a:ext cx="6856565" cy="1438855"/>
            <a:chOff x="3660" y="1032808"/>
            <a:chExt cx="6629401" cy="1438855"/>
          </a:xfrm>
        </p:grpSpPr>
        <p:sp>
          <p:nvSpPr>
            <p:cNvPr id="56" name="Rectangle 55"/>
            <p:cNvSpPr/>
            <p:nvPr/>
          </p:nvSpPr>
          <p:spPr>
            <a:xfrm>
              <a:off x="3660" y="1032808"/>
              <a:ext cx="6565634" cy="14388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/>
                <a:t>Between </a:t>
              </a:r>
              <a:r>
                <a:rPr lang="en-US" sz="1100" dirty="0" smtClean="0"/>
                <a:t>2013 and 2015, the Center for the Study of Asian American Health (CSAAH) and Mekong NYC </a:t>
              </a:r>
              <a:r>
                <a:rPr lang="en-US" sz="1100" dirty="0"/>
                <a:t>collected </a:t>
              </a:r>
              <a:r>
                <a:rPr lang="en-US" sz="1100" dirty="0" smtClean="0"/>
                <a:t>103 </a:t>
              </a:r>
              <a:r>
                <a:rPr lang="en-US" sz="1100" dirty="0"/>
                <a:t>surveys in the </a:t>
              </a:r>
              <a:r>
                <a:rPr lang="en-US" sz="1100" dirty="0" smtClean="0"/>
                <a:t>Vietnamese </a:t>
              </a:r>
              <a:r>
                <a:rPr lang="en-US" sz="1100" dirty="0"/>
                <a:t>community in New York </a:t>
              </a:r>
              <a:r>
                <a:rPr lang="en-US" sz="1100" dirty="0" smtClean="0"/>
                <a:t>City. The </a:t>
              </a:r>
              <a:r>
                <a:rPr lang="en-US" sz="1100" dirty="0"/>
                <a:t>Vietnamese community in NYC is focused in </a:t>
              </a:r>
              <a:r>
                <a:rPr lang="en-US" sz="1100" dirty="0" smtClean="0"/>
                <a:t>Brooklyn (31%), Queens (26%), and the Bronx (22%).</a:t>
              </a:r>
              <a:r>
                <a:rPr lang="en-US" sz="1100" baseline="30000" dirty="0" smtClean="0"/>
                <a:t>1</a:t>
              </a:r>
              <a:r>
                <a:rPr lang="en-US" sz="1100" dirty="0" smtClean="0"/>
                <a:t> The 2010 Census counted 16, 378 Vietnamese in the New York Metro Area and the population has grown 23% from 2000 to 2010. CHRNA survey findings indicate that the majority (</a:t>
              </a:r>
              <a:r>
                <a:rPr lang="en-US" sz="1100" dirty="0"/>
                <a:t>86%) </a:t>
              </a:r>
              <a:r>
                <a:rPr lang="en-US" sz="1100" dirty="0" smtClean="0"/>
                <a:t>of Vietnamese respondents were foreign-born, </a:t>
              </a:r>
              <a:r>
                <a:rPr lang="en-US" sz="1100" dirty="0"/>
                <a:t>97% </a:t>
              </a:r>
              <a:r>
                <a:rPr lang="en-US" sz="1100" dirty="0" smtClean="0"/>
                <a:t>of whom were </a:t>
              </a:r>
              <a:r>
                <a:rPr lang="en-US" sz="1100" dirty="0"/>
                <a:t>born in Vietnam. Among the immigrants, over half have lived in the U.S. for longer than 20 years.</a:t>
              </a:r>
            </a:p>
            <a:p>
              <a:pPr algn="just"/>
              <a:endParaRPr lang="en-US" sz="1050" dirty="0" smtClean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661" y="1046203"/>
              <a:ext cx="6629400" cy="1322051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684493" y="4974785"/>
            <a:ext cx="3486893" cy="1654615"/>
            <a:chOff x="3471533" y="3050665"/>
            <a:chExt cx="3409902" cy="884641"/>
          </a:xfrm>
        </p:grpSpPr>
        <p:sp>
          <p:nvSpPr>
            <p:cNvPr id="117" name="Rectangle 116"/>
            <p:cNvSpPr/>
            <p:nvPr/>
          </p:nvSpPr>
          <p:spPr>
            <a:xfrm>
              <a:off x="3471533" y="3161907"/>
              <a:ext cx="3409902" cy="773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44% of survey respondents reported less than $25,000 in annual household income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24% reported </a:t>
              </a:r>
              <a:r>
                <a:rPr lang="en-US" sz="1100" dirty="0"/>
                <a:t>an annual household income between $25,000 and $55,000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/>
                <a:t>About </a:t>
              </a:r>
              <a:r>
                <a:rPr lang="en-US" sz="1100" dirty="0" smtClean="0"/>
                <a:t>14% </a:t>
              </a:r>
              <a:r>
                <a:rPr lang="en-US" sz="1100" dirty="0"/>
                <a:t>have an annual household income greater than $55,000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17% did not know or declined to answer the question</a:t>
              </a:r>
              <a:endParaRPr lang="en-US" sz="11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500028" y="3050665"/>
              <a:ext cx="1183122" cy="1398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100" b="1" dirty="0" smtClean="0"/>
                <a:t>LOW INCOME</a:t>
              </a:r>
              <a:endParaRPr lang="en-US" sz="11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694394" y="6647896"/>
            <a:ext cx="3514088" cy="972104"/>
            <a:chOff x="152400" y="6807737"/>
            <a:chExt cx="3514088" cy="972104"/>
          </a:xfrm>
        </p:grpSpPr>
        <p:sp>
          <p:nvSpPr>
            <p:cNvPr id="89" name="Rectangle 88"/>
            <p:cNvSpPr/>
            <p:nvPr/>
          </p:nvSpPr>
          <p:spPr>
            <a:xfrm>
              <a:off x="152400" y="7010400"/>
              <a:ext cx="351408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Among Vietnamese respondents who work: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36% work &lt; 34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24% work 35-40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33% </a:t>
              </a:r>
              <a:r>
                <a:rPr lang="en-US" sz="1100" dirty="0"/>
                <a:t>work </a:t>
              </a:r>
              <a:r>
                <a:rPr lang="en-US" sz="1100" dirty="0" smtClean="0"/>
                <a:t>≥ 40 hours per week</a:t>
              </a:r>
              <a:endParaRPr lang="en-US" sz="11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78143" y="6807737"/>
              <a:ext cx="14318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100" b="1" dirty="0" smtClean="0"/>
                <a:t>WORKING HOURS</a:t>
              </a:r>
              <a:endParaRPr lang="en-US" sz="1100" b="1" dirty="0"/>
            </a:p>
          </p:txBody>
        </p:sp>
      </p:grpSp>
      <p:pic>
        <p:nvPicPr>
          <p:cNvPr id="1028" name="Picture 4" descr="File:Graduation hat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39713"/>
            <a:ext cx="835254" cy="3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403"/>
            <a:ext cx="289031" cy="5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4/4e/Aiga_toiletsq_men.svg/339px-Aiga_toiletsq_me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509" y="4218837"/>
            <a:ext cx="411728" cy="5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 63"/>
          <p:cNvSpPr/>
          <p:nvPr/>
        </p:nvSpPr>
        <p:spPr>
          <a:xfrm>
            <a:off x="33013" y="7341513"/>
            <a:ext cx="36844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Of the respondents who do not work, 24% are retired and 15% are a homemaker</a:t>
            </a:r>
            <a:r>
              <a:rPr lang="en-US" sz="1100" b="1" dirty="0" smtClean="0"/>
              <a:t>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3437911" y="9231868"/>
            <a:ext cx="4599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1800" b="1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Respiratory problems (</a:t>
            </a:r>
            <a:r>
              <a:rPr lang="en-US" sz="1800" b="1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28%)</a:t>
            </a:r>
            <a:endParaRPr lang="en-US" sz="1800" b="1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52401" y="2507162"/>
            <a:ext cx="3720137" cy="3134621"/>
            <a:chOff x="3476569" y="5417426"/>
            <a:chExt cx="3548811" cy="1591347"/>
          </a:xfrm>
        </p:grpSpPr>
        <p:sp>
          <p:nvSpPr>
            <p:cNvPr id="69" name="Rectangle 68"/>
            <p:cNvSpPr/>
            <p:nvPr/>
          </p:nvSpPr>
          <p:spPr>
            <a:xfrm>
              <a:off x="3476569" y="5417426"/>
              <a:ext cx="3343771" cy="476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A majority of foreign-born Vietnamese CHRNA respondents have lived in U.S. for more than two decades. Conflict or persecution in Vietnam and family reasons were the top reasons for coming to the U.S. </a:t>
              </a:r>
              <a:endParaRPr lang="en-US" sz="1100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3476569" y="5722866"/>
              <a:ext cx="3548811" cy="1285907"/>
              <a:chOff x="3323365" y="4349539"/>
              <a:chExt cx="3548811" cy="128590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021496" y="4434744"/>
                <a:ext cx="1947509" cy="131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100" b="1" dirty="0" smtClean="0"/>
                  <a:t>Years Living in the U.S.</a:t>
                </a:r>
                <a:endParaRPr lang="en-US" sz="1100" dirty="0"/>
              </a:p>
            </p:txBody>
          </p:sp>
          <p:graphicFrame>
            <p:nvGraphicFramePr>
              <p:cNvPr id="85" name="Chart 84"/>
              <p:cNvGraphicFramePr/>
              <p:nvPr>
                <p:extLst>
                  <p:ext uri="{D42A27DB-BD31-4B8C-83A1-F6EECF244321}">
                    <p14:modId xmlns:p14="http://schemas.microsoft.com/office/powerpoint/2010/main" val="1358939527"/>
                  </p:ext>
                </p:extLst>
              </p:nvPr>
            </p:nvGraphicFramePr>
            <p:xfrm>
              <a:off x="3323365" y="4349539"/>
              <a:ext cx="3548811" cy="128590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  <p:graphicFrame>
        <p:nvGraphicFramePr>
          <p:cNvPr id="57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395652"/>
              </p:ext>
            </p:extLst>
          </p:nvPr>
        </p:nvGraphicFramePr>
        <p:xfrm>
          <a:off x="1216277" y="8314705"/>
          <a:ext cx="2855607" cy="183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0"/>
            <a:ext cx="7481062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Rectangle 108"/>
          <p:cNvSpPr/>
          <p:nvPr/>
        </p:nvSpPr>
        <p:spPr>
          <a:xfrm>
            <a:off x="2781300" y="5924490"/>
            <a:ext cx="1836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HEALTH PROFILE</a:t>
            </a:r>
            <a:endParaRPr lang="en-US" sz="1200" b="1" dirty="0"/>
          </a:p>
        </p:txBody>
      </p:sp>
      <p:sp>
        <p:nvSpPr>
          <p:cNvPr id="107" name="Rectangle 106"/>
          <p:cNvSpPr/>
          <p:nvPr/>
        </p:nvSpPr>
        <p:spPr>
          <a:xfrm>
            <a:off x="152400" y="6248400"/>
            <a:ext cx="3308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B</a:t>
            </a:r>
            <a:r>
              <a:rPr lang="en-US" sz="1100" dirty="0" smtClean="0"/>
              <a:t>ody </a:t>
            </a:r>
            <a:r>
              <a:rPr lang="en-US" sz="1100" dirty="0"/>
              <a:t>mass index (BMI) is a measure of body fat based on height and weight that applies to adult men and </a:t>
            </a:r>
            <a:r>
              <a:rPr lang="en-US" sz="1100" dirty="0" smtClean="0"/>
              <a:t>women. According </a:t>
            </a:r>
            <a:r>
              <a:rPr lang="en-US" sz="1100" dirty="0"/>
              <a:t>to standard </a:t>
            </a:r>
            <a:r>
              <a:rPr lang="en-US" sz="1100" dirty="0" smtClean="0"/>
              <a:t>BMI </a:t>
            </a:r>
            <a:r>
              <a:rPr lang="en-US" sz="1100" dirty="0"/>
              <a:t>measurements, </a:t>
            </a:r>
            <a:r>
              <a:rPr lang="en-US" sz="1100" dirty="0" smtClean="0"/>
              <a:t>about 31% of Vietnamese respondents are </a:t>
            </a:r>
            <a:r>
              <a:rPr lang="en-US" sz="1100" dirty="0"/>
              <a:t>overweight, with </a:t>
            </a:r>
            <a:r>
              <a:rPr lang="en-US" sz="1100" dirty="0" smtClean="0"/>
              <a:t>3% </a:t>
            </a:r>
            <a:r>
              <a:rPr lang="en-US" sz="1100" dirty="0"/>
              <a:t>registering as </a:t>
            </a:r>
            <a:r>
              <a:rPr lang="en-US" sz="1100" dirty="0" smtClean="0"/>
              <a:t>obese. In comparison, 33% of New Yorkers are overweight and 23% are obese.</a:t>
            </a:r>
            <a:r>
              <a:rPr lang="en-US" sz="1100" baseline="30000" dirty="0"/>
              <a:t> 2</a:t>
            </a:r>
            <a:endParaRPr lang="en-US" sz="1100" dirty="0" smtClean="0"/>
          </a:p>
          <a:p>
            <a:pPr algn="just"/>
            <a:r>
              <a:rPr lang="en-US" sz="1100" dirty="0"/>
              <a:t>When using </a:t>
            </a:r>
            <a:r>
              <a:rPr lang="en-US" sz="1100" dirty="0" smtClean="0"/>
              <a:t>Asian </a:t>
            </a:r>
            <a:r>
              <a:rPr lang="en-US" sz="1100" dirty="0"/>
              <a:t>BMI </a:t>
            </a:r>
            <a:r>
              <a:rPr lang="en-US" sz="1100" dirty="0" smtClean="0"/>
              <a:t>standards, </a:t>
            </a:r>
            <a:r>
              <a:rPr lang="en-US" sz="1100" dirty="0"/>
              <a:t>the proportions </a:t>
            </a:r>
            <a:r>
              <a:rPr lang="en-US" sz="1100" dirty="0" smtClean="0"/>
              <a:t>of overweight </a:t>
            </a:r>
            <a:r>
              <a:rPr lang="en-US" sz="1100" dirty="0"/>
              <a:t>and </a:t>
            </a:r>
            <a:r>
              <a:rPr lang="en-US" sz="1100" dirty="0" smtClean="0"/>
              <a:t>obese Vietnamese respondents shift to 41% </a:t>
            </a:r>
            <a:r>
              <a:rPr lang="en-US" sz="1100" dirty="0"/>
              <a:t>and </a:t>
            </a:r>
            <a:r>
              <a:rPr lang="en-US" sz="1100" dirty="0" smtClean="0"/>
              <a:t>16%, respectively.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-76200" y="576590"/>
            <a:ext cx="40332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HEALTH INSURANCE COVERAGE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2583116" y="299591"/>
            <a:ext cx="19886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HEALTH CARE ACCESS</a:t>
            </a:r>
            <a:endParaRPr lang="en-US" sz="12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-48326" y="714108"/>
            <a:ext cx="3931406" cy="2333892"/>
            <a:chOff x="-26728" y="412023"/>
            <a:chExt cx="3931406" cy="2333892"/>
          </a:xfrm>
        </p:grpSpPr>
        <p:sp>
          <p:nvSpPr>
            <p:cNvPr id="49" name="Rectangle 48"/>
            <p:cNvSpPr/>
            <p:nvPr/>
          </p:nvSpPr>
          <p:spPr>
            <a:xfrm>
              <a:off x="35118" y="2088423"/>
              <a:ext cx="151048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21% </a:t>
              </a:r>
              <a:r>
                <a:rPr lang="en-US" sz="1100" dirty="0" smtClean="0"/>
                <a:t>have </a:t>
              </a:r>
            </a:p>
            <a:p>
              <a:pPr algn="ctr"/>
              <a:r>
                <a:rPr lang="en-US" sz="1100" b="1" dirty="0" smtClean="0"/>
                <a:t>private </a:t>
              </a:r>
              <a:r>
                <a:rPr lang="en-US" sz="1100" b="1" dirty="0"/>
                <a:t>or </a:t>
              </a:r>
              <a:r>
                <a:rPr lang="en-US" sz="1100" b="1" dirty="0" smtClean="0"/>
                <a:t>employer</a:t>
              </a:r>
              <a:endParaRPr lang="en-US" sz="1100" dirty="0"/>
            </a:p>
            <a:p>
              <a:pPr algn="ctr"/>
              <a:r>
                <a:rPr lang="en-US" sz="1100" dirty="0" smtClean="0"/>
                <a:t>coverage </a:t>
              </a:r>
              <a:endParaRPr lang="en-US" sz="11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78998" y="412023"/>
              <a:ext cx="182568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63% </a:t>
              </a:r>
              <a:r>
                <a:rPr lang="en-US" sz="1100" dirty="0" smtClean="0"/>
                <a:t>are</a:t>
              </a:r>
              <a:r>
                <a:rPr lang="en-US" sz="1100" b="1" dirty="0" smtClean="0"/>
                <a:t> </a:t>
              </a:r>
              <a:r>
                <a:rPr lang="en-US" sz="1100" dirty="0" smtClean="0"/>
                <a:t>enrolled in</a:t>
              </a:r>
            </a:p>
            <a:p>
              <a:pPr algn="ctr"/>
              <a:r>
                <a:rPr lang="en-US" sz="1100" b="1" dirty="0" smtClean="0"/>
                <a:t>public </a:t>
              </a:r>
              <a:r>
                <a:rPr lang="en-US" sz="1100" b="1" dirty="0"/>
                <a:t>or government </a:t>
              </a:r>
              <a:r>
                <a:rPr lang="en-US" sz="1100" dirty="0"/>
                <a:t>insurance </a:t>
              </a:r>
              <a:r>
                <a:rPr lang="en-US" sz="1100" dirty="0" smtClean="0"/>
                <a:t>coverage (Medicaid</a:t>
              </a:r>
              <a:r>
                <a:rPr lang="en-US" sz="1100" dirty="0"/>
                <a:t>, </a:t>
              </a:r>
              <a:r>
                <a:rPr lang="en-US" sz="1100" dirty="0" smtClean="0"/>
                <a:t>Medicare, other)</a:t>
              </a:r>
              <a:endParaRPr lang="en-US" sz="1100" dirty="0"/>
            </a:p>
          </p:txBody>
        </p:sp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1838248416"/>
                </p:ext>
              </p:extLst>
            </p:nvPr>
          </p:nvGraphicFramePr>
          <p:xfrm>
            <a:off x="1083106" y="993315"/>
            <a:ext cx="2191400" cy="175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" name="Rectangle 1"/>
            <p:cNvSpPr/>
            <p:nvPr/>
          </p:nvSpPr>
          <p:spPr>
            <a:xfrm>
              <a:off x="-26728" y="756284"/>
              <a:ext cx="193208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15%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do </a:t>
              </a:r>
              <a:r>
                <a:rPr lang="en-US" sz="1100" b="1" dirty="0"/>
                <a:t>not </a:t>
              </a:r>
              <a:r>
                <a:rPr lang="en-US" sz="1100" b="1" dirty="0" smtClean="0"/>
                <a:t>have</a:t>
              </a:r>
            </a:p>
            <a:p>
              <a:pPr algn="ctr"/>
              <a:r>
                <a:rPr lang="en-US" sz="1100" dirty="0" smtClean="0"/>
                <a:t>health insurance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1694" y="3352802"/>
            <a:ext cx="3505906" cy="2423004"/>
            <a:chOff x="223906" y="2747011"/>
            <a:chExt cx="3353506" cy="1982023"/>
          </a:xfrm>
        </p:grpSpPr>
        <p:sp>
          <p:nvSpPr>
            <p:cNvPr id="41" name="Rectangle 40"/>
            <p:cNvSpPr/>
            <p:nvPr/>
          </p:nvSpPr>
          <p:spPr>
            <a:xfrm>
              <a:off x="223906" y="3218463"/>
              <a:ext cx="3353506" cy="1510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82%</a:t>
              </a:r>
              <a:r>
                <a:rPr lang="en-US" sz="1100" dirty="0" smtClean="0"/>
                <a:t> saw </a:t>
              </a:r>
              <a:r>
                <a:rPr lang="en-US" sz="1100" dirty="0"/>
                <a:t>a health care provider</a:t>
              </a:r>
              <a:r>
                <a:rPr lang="en-US" sz="1100" dirty="0" smtClean="0"/>
                <a:t> for a </a:t>
              </a:r>
              <a:r>
                <a:rPr lang="en-US" sz="1100" b="1" dirty="0" smtClean="0"/>
                <a:t>routine physical checkup in the past year</a:t>
              </a:r>
              <a:r>
                <a:rPr lang="en-US" sz="1100" dirty="0" smtClean="0"/>
                <a:t>, </a:t>
              </a:r>
              <a:r>
                <a:rPr lang="en-US" sz="1100" dirty="0"/>
                <a:t> </a:t>
              </a:r>
              <a:r>
                <a:rPr lang="en-US" sz="1100" dirty="0" smtClean="0"/>
                <a:t>which is below 88% of all New Yorkers overall</a:t>
              </a:r>
              <a:r>
                <a:rPr lang="en-US" sz="1100" baseline="30000" dirty="0"/>
                <a:t>2</a:t>
              </a:r>
              <a:endParaRPr lang="en-US" sz="1100" baseline="300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endParaRPr lang="en-US" sz="400" dirty="0"/>
            </a:p>
            <a:p>
              <a:pPr algn="just"/>
              <a:r>
                <a:rPr lang="en-US" sz="1100" dirty="0" smtClean="0"/>
                <a:t>When Vietnamese CHRNA respondents </a:t>
              </a:r>
              <a:r>
                <a:rPr lang="en-US" sz="1100" b="1" dirty="0" smtClean="0"/>
                <a:t>feel sick or become injured: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31% see a </a:t>
              </a:r>
              <a:r>
                <a:rPr lang="en-US" sz="1100" b="1" dirty="0"/>
                <a:t>private </a:t>
              </a:r>
              <a:r>
                <a:rPr lang="en-US" sz="1100" b="1" dirty="0" smtClean="0"/>
                <a:t>doctor or healthcare provider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23% go to a hospital emergency room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14% visit a community health center or public clinic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11% take medicine without medical consultation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13% do nothing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" y="2747011"/>
              <a:ext cx="990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ROUTINE CHECKUPS</a:t>
              </a:r>
              <a:endParaRPr lang="en-US" sz="11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4095376" y="5274675"/>
            <a:ext cx="2991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10000" y="533400"/>
            <a:ext cx="3162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</a:t>
            </a:r>
            <a:r>
              <a:rPr lang="en-US" sz="1100" b="1" dirty="0"/>
              <a:t>INFORMATION</a:t>
            </a:r>
          </a:p>
          <a:p>
            <a:pPr algn="just"/>
            <a:r>
              <a:rPr lang="en-US" sz="1100" dirty="0" smtClean="0"/>
              <a:t>The Vietnamese </a:t>
            </a:r>
            <a:r>
              <a:rPr lang="en-US" sz="1100" dirty="0"/>
              <a:t>CHRNA </a:t>
            </a:r>
            <a:r>
              <a:rPr lang="en-US" sz="1100" dirty="0" smtClean="0"/>
              <a:t>respondents get their health </a:t>
            </a:r>
            <a:r>
              <a:rPr lang="en-US" sz="1100" dirty="0"/>
              <a:t>information </a:t>
            </a:r>
            <a:r>
              <a:rPr lang="en-US" sz="1100" dirty="0" smtClean="0"/>
              <a:t>and hear about  </a:t>
            </a:r>
            <a:r>
              <a:rPr lang="en-US" sz="1100" dirty="0"/>
              <a:t>services </a:t>
            </a:r>
            <a:r>
              <a:rPr lang="en-US" sz="1100" dirty="0" smtClean="0"/>
              <a:t>primarily from:</a:t>
            </a:r>
            <a:endParaRPr lang="en-US" sz="1100" dirty="0"/>
          </a:p>
        </p:txBody>
      </p:sp>
      <p:sp>
        <p:nvSpPr>
          <p:cNvPr id="70" name="Rectangle 69"/>
          <p:cNvSpPr/>
          <p:nvPr/>
        </p:nvSpPr>
        <p:spPr>
          <a:xfrm>
            <a:off x="3746501" y="4770568"/>
            <a:ext cx="34162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21%</a:t>
            </a:r>
            <a:r>
              <a:rPr lang="en-US" sz="1100" dirty="0" smtClean="0"/>
              <a:t> of Vietnamese CHRNA respondents reporting difficulty obtaining necessary </a:t>
            </a:r>
            <a:r>
              <a:rPr lang="en-US" sz="1100" dirty="0"/>
              <a:t>medical care, </a:t>
            </a:r>
            <a:r>
              <a:rPr lang="en-US" sz="1100" dirty="0" smtClean="0"/>
              <a:t>tests, </a:t>
            </a:r>
            <a:r>
              <a:rPr lang="en-US" sz="1100" dirty="0"/>
              <a:t>or treatments </a:t>
            </a:r>
            <a:r>
              <a:rPr lang="en-US" sz="1100" dirty="0" smtClean="0"/>
              <a:t>in </a:t>
            </a:r>
            <a:r>
              <a:rPr lang="en-US" sz="1100" dirty="0"/>
              <a:t>the last </a:t>
            </a:r>
            <a:r>
              <a:rPr lang="en-US" sz="1100" dirty="0" smtClean="0"/>
              <a:t>year. Reasons given were because of </a:t>
            </a:r>
            <a:r>
              <a:rPr lang="en-US" sz="1100" b="1" dirty="0" smtClean="0"/>
              <a:t>cost </a:t>
            </a:r>
            <a:r>
              <a:rPr lang="en-US" sz="1100" dirty="0" smtClean="0"/>
              <a:t>(25%), </a:t>
            </a:r>
            <a:r>
              <a:rPr lang="en-US" sz="1100" b="1" dirty="0" smtClean="0"/>
              <a:t>problems with insurance </a:t>
            </a:r>
            <a:r>
              <a:rPr lang="en-US" sz="1100" dirty="0" smtClean="0"/>
              <a:t>(38%), or </a:t>
            </a:r>
            <a:r>
              <a:rPr lang="en-US" sz="1100" b="1" dirty="0" smtClean="0"/>
              <a:t>problems getting to the doctor’s office </a:t>
            </a:r>
            <a:r>
              <a:rPr lang="en-US" sz="1100" dirty="0" smtClean="0"/>
              <a:t>(13%).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771901" y="2781488"/>
            <a:ext cx="270509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CARE PROVIDERS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 out of 10 do not have </a:t>
            </a:r>
            <a:r>
              <a:rPr lang="en-US" sz="1100" dirty="0"/>
              <a:t>a regular health care </a:t>
            </a:r>
            <a:r>
              <a:rPr lang="en-US" sz="1100" dirty="0" smtClean="0"/>
              <a:t>provider. </a:t>
            </a:r>
          </a:p>
          <a:p>
            <a:pPr algn="just"/>
            <a:r>
              <a:rPr lang="en-US" sz="1100" dirty="0" smtClean="0"/>
              <a:t>Among those with a regular provider: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n-US" sz="200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2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7%</a:t>
            </a:r>
            <a:r>
              <a:rPr lang="en-US" sz="1100" dirty="0" smtClean="0"/>
              <a:t> to some extent feel that </a:t>
            </a:r>
            <a:r>
              <a:rPr lang="en-US" sz="1100" b="1" dirty="0" smtClean="0"/>
              <a:t>their doctor looks down on them </a:t>
            </a:r>
            <a:r>
              <a:rPr lang="en-US" sz="1100" dirty="0" smtClean="0"/>
              <a:t>and the way they live their life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41% did not understand everything their doctor discussed</a:t>
            </a:r>
            <a:r>
              <a:rPr lang="en-US" sz="1100" dirty="0" smtClean="0"/>
              <a:t> with them during their last visit</a:t>
            </a:r>
            <a:endParaRPr lang="en-US" sz="11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34876" y="3124200"/>
            <a:ext cx="34227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75893" y="4566015"/>
            <a:ext cx="3294016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22701" y="2819400"/>
            <a:ext cx="33465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5943600"/>
            <a:ext cx="73089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52400" y="8153400"/>
            <a:ext cx="7156525" cy="1663244"/>
            <a:chOff x="158676" y="8553271"/>
            <a:chExt cx="7156525" cy="1663244"/>
          </a:xfrm>
        </p:grpSpPr>
        <p:sp>
          <p:nvSpPr>
            <p:cNvPr id="114" name="Rectangle 113"/>
            <p:cNvSpPr/>
            <p:nvPr/>
          </p:nvSpPr>
          <p:spPr>
            <a:xfrm>
              <a:off x="161851" y="8738681"/>
              <a:ext cx="7153350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3" algn="just"/>
              <a:r>
                <a:rPr lang="en-US" sz="1100" dirty="0" smtClean="0"/>
                <a:t>Sedentary lifestyle is related to many chronic diseases such as obesity, diabetes, heart diseases, and depression. </a:t>
              </a:r>
            </a:p>
            <a:p>
              <a:pPr marL="1660048" lvl="3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38%</a:t>
              </a:r>
              <a:r>
                <a:rPr lang="en-US" sz="1100" dirty="0" smtClean="0"/>
                <a:t> of Vietnamese respondents </a:t>
              </a:r>
              <a:r>
                <a:rPr lang="en-US" sz="1100" b="1" dirty="0" smtClean="0"/>
                <a:t>DO NOT</a:t>
              </a:r>
              <a:r>
                <a:rPr lang="en-US" sz="1100" dirty="0" smtClean="0"/>
                <a:t> engage in </a:t>
              </a:r>
              <a:r>
                <a:rPr lang="en-US" sz="1100" b="1" dirty="0" smtClean="0"/>
                <a:t>any</a:t>
              </a:r>
              <a:r>
                <a:rPr lang="en-US" sz="1100" dirty="0" smtClean="0"/>
                <a:t> weekly physical activity, compared to 26% of New Yorkers overall</a:t>
              </a:r>
              <a:r>
                <a:rPr lang="en-US" sz="1100" baseline="30000" dirty="0"/>
                <a:t>2</a:t>
              </a:r>
              <a:endParaRPr lang="en-US" sz="1100" dirty="0" smtClean="0"/>
            </a:p>
            <a:p>
              <a:pPr marL="1660048" lvl="3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52%</a:t>
              </a:r>
              <a:r>
                <a:rPr lang="en-US" sz="1100" dirty="0" smtClean="0"/>
                <a:t> engage in </a:t>
              </a:r>
              <a:r>
                <a:rPr lang="en-US" sz="1100" b="1" dirty="0" smtClean="0"/>
                <a:t>sufficient weekly physical activity</a:t>
              </a:r>
              <a:r>
                <a:rPr lang="en-US" sz="1100" dirty="0" smtClean="0"/>
                <a:t>, compared to 67% of New Yorkers.</a:t>
              </a:r>
              <a:r>
                <a:rPr lang="en-US" sz="1100" baseline="30000" dirty="0"/>
                <a:t> 2</a:t>
              </a:r>
              <a:r>
                <a:rPr lang="en-US" sz="1100" dirty="0" smtClean="0"/>
                <a:t> Sufficient physical activity means spending &gt;150 minutes per week engaging in </a:t>
              </a:r>
              <a:r>
                <a:rPr lang="en-US" sz="1100" dirty="0"/>
                <a:t>moderate physical activity, </a:t>
              </a:r>
              <a:r>
                <a:rPr lang="en-US" sz="1100" dirty="0" smtClean="0"/>
                <a:t>&gt; 75 </a:t>
              </a:r>
              <a:r>
                <a:rPr lang="en-US" sz="1100" dirty="0"/>
                <a:t>minutes a week </a:t>
              </a:r>
              <a:r>
                <a:rPr lang="en-US" sz="1100" dirty="0" smtClean="0"/>
                <a:t>engaging in </a:t>
              </a:r>
              <a:r>
                <a:rPr lang="en-US" sz="1100" dirty="0"/>
                <a:t>vigorous physical </a:t>
              </a:r>
              <a:r>
                <a:rPr lang="en-US" sz="1100" dirty="0" smtClean="0"/>
                <a:t>activity, or a combination of both</a:t>
              </a:r>
              <a:endParaRPr lang="en-US" sz="1100" dirty="0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76" y="9010471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76" y="9183997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158676" y="8553271"/>
              <a:ext cx="165827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PHYSICAL ACTIVITY</a:t>
              </a:r>
              <a:endParaRPr lang="en-US" sz="11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152400" y="6062990"/>
            <a:ext cx="2628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OVERWEIGHT/OBESITY</a:t>
            </a:r>
            <a:endParaRPr lang="en-US" sz="11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81450" y="6141184"/>
            <a:ext cx="3238500" cy="1520012"/>
            <a:chOff x="3924300" y="6758970"/>
            <a:chExt cx="3238500" cy="1520012"/>
          </a:xfrm>
        </p:grpSpPr>
        <p:sp>
          <p:nvSpPr>
            <p:cNvPr id="60" name="Rectangle 59"/>
            <p:cNvSpPr/>
            <p:nvPr/>
          </p:nvSpPr>
          <p:spPr>
            <a:xfrm>
              <a:off x="3924300" y="7001709"/>
              <a:ext cx="3238500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13%</a:t>
              </a:r>
              <a:r>
                <a:rPr lang="en-US" sz="1100" dirty="0" smtClean="0"/>
                <a:t> </a:t>
              </a:r>
              <a:r>
                <a:rPr lang="en-US" sz="1100" dirty="0"/>
                <a:t>of </a:t>
              </a:r>
              <a:r>
                <a:rPr lang="en-US" sz="1100" dirty="0" smtClean="0"/>
                <a:t>Vietnamese CHRNA respondents “always” or “usually” </a:t>
              </a:r>
              <a:r>
                <a:rPr lang="en-US" sz="1100" b="1" dirty="0" smtClean="0"/>
                <a:t>worry about having enough money to buy nutritious meals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35% reported that their homes are a 10-minute-walk or more away from a place to buy fresh fruits and vegetables</a:t>
              </a:r>
              <a:endParaRPr lang="en-US" sz="11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24300" y="6758970"/>
              <a:ext cx="26289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ACCESS TO HEALTHY FOOD</a:t>
              </a:r>
              <a:endParaRPr lang="en-US" sz="1100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3746501" y="4566015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BARRIERS TO HEALTH CARE</a:t>
            </a:r>
            <a:endParaRPr lang="en-US" sz="1100" dirty="0"/>
          </a:p>
        </p:txBody>
      </p:sp>
      <p:pic>
        <p:nvPicPr>
          <p:cNvPr id="72" name="Picture 71" descr="https://upload.wikimedia.org/wikipedia/commons/thumb/0/03/Checklist_Noun_project_5166.svg/2000px-Checklist_Noun_project_5166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0" y="3188301"/>
            <a:ext cx="596614" cy="62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First Aid, Help, Medical Care, Plus, Sign, Symbol,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2945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.freestockphotos.biz/pictures/15/15909-illustration-of-bananas-pv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68025"/>
            <a:ext cx="713975" cy="71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0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307975" y="-8683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cliparts.co/cliparts/Lcd/ooa/Lcdooan6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860" y="7707900"/>
            <a:ext cx="525340" cy="59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res.freestockphotos.biz/pictures/15/15176-illustration-of-a-carrot-pv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8430">
            <a:off x="5383869" y="7722536"/>
            <a:ext cx="1133366" cy="33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res.freestockphotos.biz/pictures/16/16749-illustration-of-broccoli-pv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077" y="7625005"/>
            <a:ext cx="663169" cy="68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sydneysleepdentistry.com.au/wp-content/uploads/2013/12/Obesity.Icon_.Child_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249294"/>
            <a:ext cx="784605" cy="12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" name="Chart 83"/>
          <p:cNvGraphicFramePr/>
          <p:nvPr>
            <p:extLst>
              <p:ext uri="{D42A27DB-BD31-4B8C-83A1-F6EECF244321}">
                <p14:modId xmlns:p14="http://schemas.microsoft.com/office/powerpoint/2010/main" val="1397145887"/>
              </p:ext>
            </p:extLst>
          </p:nvPr>
        </p:nvGraphicFramePr>
        <p:xfrm>
          <a:off x="3841751" y="1058369"/>
          <a:ext cx="3176467" cy="183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1026" name="Picture 2" descr="http://cliparts.co/cliparts/rcn/Kzz/rcnKzzBK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710">
            <a:off x="1954043" y="3121608"/>
            <a:ext cx="623825" cy="92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a/a7/PharmacistsMortar.svg/2000px-PharmacistsMortar.sv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097" y="3276600"/>
            <a:ext cx="774503" cy="6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Image result for emergency icon exclamation point trian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68381" y="4654509"/>
            <a:ext cx="3786567" cy="4878795"/>
            <a:chOff x="-4040276" y="2233642"/>
            <a:chExt cx="3701486" cy="4878795"/>
          </a:xfrm>
        </p:grpSpPr>
        <p:grpSp>
          <p:nvGrpSpPr>
            <p:cNvPr id="52" name="Group 51"/>
            <p:cNvGrpSpPr/>
            <p:nvPr/>
          </p:nvGrpSpPr>
          <p:grpSpPr>
            <a:xfrm>
              <a:off x="-4040276" y="2233642"/>
              <a:ext cx="3701486" cy="4878795"/>
              <a:chOff x="-306477" y="-489466"/>
              <a:chExt cx="3701486" cy="487879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-2" y="1419285"/>
                <a:ext cx="3333971" cy="2970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Over </a:t>
                </a:r>
                <a:r>
                  <a:rPr lang="en-US" sz="1100" b="1" dirty="0" smtClean="0"/>
                  <a:t>75%</a:t>
                </a:r>
                <a:r>
                  <a:rPr lang="en-US" sz="1100" dirty="0" smtClean="0"/>
                  <a:t> received a checkup or screening for </a:t>
                </a:r>
                <a:r>
                  <a:rPr lang="en-US" sz="1100" b="1" dirty="0" smtClean="0"/>
                  <a:t>cholesterol</a:t>
                </a:r>
                <a:r>
                  <a:rPr lang="en-US" sz="1100" dirty="0" smtClean="0"/>
                  <a:t>,</a:t>
                </a:r>
                <a:r>
                  <a:rPr lang="en-US" sz="1100" b="1" dirty="0" smtClean="0"/>
                  <a:t> </a:t>
                </a:r>
                <a:r>
                  <a:rPr lang="en-US" sz="1100" dirty="0" smtClean="0"/>
                  <a:t>57% in the last year 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30% were told they have </a:t>
                </a:r>
                <a:r>
                  <a:rPr lang="en-US" sz="1100" dirty="0"/>
                  <a:t>high </a:t>
                </a:r>
                <a:r>
                  <a:rPr lang="en-US" sz="1100" dirty="0" smtClean="0"/>
                  <a:t>cholesterol. Similarly, 30% of New Yorkers were told the same </a:t>
                </a:r>
                <a:r>
                  <a:rPr lang="en-US" sz="1100" dirty="0"/>
                  <a:t>thing by </a:t>
                </a:r>
                <a:r>
                  <a:rPr lang="en-US" sz="1100" dirty="0" smtClean="0"/>
                  <a:t>their physicians</a:t>
                </a:r>
                <a:r>
                  <a:rPr lang="en-US" sz="1100" baseline="30000" dirty="0"/>
                  <a:t>2</a:t>
                </a:r>
                <a:endParaRPr lang="en-US" sz="11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68% of respondents with high cholesterol are </a:t>
                </a:r>
                <a:r>
                  <a:rPr lang="en-US" sz="1100" dirty="0"/>
                  <a:t>currently taking medications for high </a:t>
                </a:r>
                <a:r>
                  <a:rPr lang="en-US" sz="1100" dirty="0" smtClean="0"/>
                  <a:t>cholesterol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92% of Vietnamese surveyed received </a:t>
                </a:r>
                <a:r>
                  <a:rPr lang="en-US" sz="1100" dirty="0"/>
                  <a:t>a checkup or screening for </a:t>
                </a:r>
                <a:r>
                  <a:rPr lang="en-US" sz="1100" b="1" dirty="0"/>
                  <a:t>blood </a:t>
                </a:r>
                <a:r>
                  <a:rPr lang="en-US" sz="1100" b="1" dirty="0" smtClean="0"/>
                  <a:t>pressure</a:t>
                </a:r>
                <a:r>
                  <a:rPr lang="en-US" sz="1100" dirty="0" smtClean="0"/>
                  <a:t>. 62% </a:t>
                </a:r>
                <a:r>
                  <a:rPr lang="en-US" sz="1100" dirty="0"/>
                  <a:t>had their blood pressure checked in the last </a:t>
                </a:r>
                <a:r>
                  <a:rPr lang="en-US" sz="1100" dirty="0" smtClean="0"/>
                  <a:t>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34% were </a:t>
                </a:r>
                <a:r>
                  <a:rPr lang="en-US" sz="1100" dirty="0"/>
                  <a:t>told they have high blood </a:t>
                </a:r>
                <a:r>
                  <a:rPr lang="en-US" sz="1100" dirty="0" smtClean="0"/>
                  <a:t>pressure, while 29% </a:t>
                </a:r>
                <a:r>
                  <a:rPr lang="en-US" sz="1100" dirty="0"/>
                  <a:t>of New Yorkers were told the same thing by their </a:t>
                </a:r>
                <a:r>
                  <a:rPr lang="en-US" sz="1100" dirty="0" smtClean="0"/>
                  <a:t>physicians</a:t>
                </a:r>
                <a:r>
                  <a:rPr lang="en-US" sz="1100" baseline="30000" dirty="0"/>
                  <a:t>2</a:t>
                </a:r>
                <a:endParaRPr lang="en-US" sz="11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72%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respondents with high blood pressure are currently </a:t>
                </a:r>
                <a:r>
                  <a:rPr lang="en-US" sz="1100" dirty="0"/>
                  <a:t>taking medications for high blood </a:t>
                </a:r>
                <a:r>
                  <a:rPr lang="en-US" sz="1100" dirty="0" smtClean="0"/>
                  <a:t>pressure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-306477" y="261113"/>
                <a:ext cx="3701486" cy="1272614"/>
                <a:chOff x="-306476" y="-454027"/>
                <a:chExt cx="3701486" cy="1272614"/>
              </a:xfrm>
            </p:grpSpPr>
            <p:graphicFrame>
              <p:nvGraphicFramePr>
                <p:cNvPr id="60" name="Chart 59"/>
                <p:cNvGraphicFramePr/>
                <p:nvPr>
                  <p:extLst>
                    <p:ext uri="{D42A27DB-BD31-4B8C-83A1-F6EECF244321}">
                      <p14:modId xmlns:p14="http://schemas.microsoft.com/office/powerpoint/2010/main" val="2444032597"/>
                    </p:ext>
                  </p:extLst>
                </p:nvPr>
              </p:nvGraphicFramePr>
              <p:xfrm>
                <a:off x="-306476" y="-454027"/>
                <a:ext cx="1524000" cy="127261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61" name="Rectangle 60"/>
                <p:cNvSpPr/>
                <p:nvPr/>
              </p:nvSpPr>
              <p:spPr>
                <a:xfrm>
                  <a:off x="914400" y="-58479"/>
                  <a:ext cx="2480610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100" dirty="0" smtClean="0"/>
                    <a:t>of respondents said CVD </a:t>
                  </a:r>
                  <a:r>
                    <a:rPr lang="en-US" sz="1100" dirty="0"/>
                    <a:t>is a </a:t>
                  </a:r>
                  <a:r>
                    <a:rPr lang="en-US" sz="1100" b="1" dirty="0"/>
                    <a:t>major concern</a:t>
                  </a:r>
                  <a:r>
                    <a:rPr lang="en-US" sz="1100" dirty="0"/>
                    <a:t> for themselves </a:t>
                  </a:r>
                  <a:r>
                    <a:rPr lang="en-US" sz="1100" dirty="0" smtClean="0"/>
                    <a:t>or for </a:t>
                  </a:r>
                  <a:r>
                    <a:rPr lang="en-US" sz="1100" dirty="0"/>
                    <a:t>their </a:t>
                  </a:r>
                  <a:r>
                    <a:rPr lang="en-US" sz="1100" dirty="0" smtClean="0"/>
                    <a:t>families</a:t>
                  </a:r>
                  <a:endParaRPr lang="en-US" sz="1100" dirty="0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-9364" y="-489466"/>
                <a:ext cx="3343334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/>
                  <a:t>RISK FOR CARDIOVASCULAR DISEASES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1100" dirty="0" smtClean="0"/>
                  <a:t>High cholesterol levels and high blood pressure are risk factors of cardiovascular diseases (CVD), which can lead to heart disease and stroke. </a:t>
                </a:r>
                <a:endParaRPr lang="en-US" sz="11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399" y="2287082"/>
                <a:ext cx="228600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US" sz="1100" dirty="0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-3279776" y="3370333"/>
              <a:ext cx="68665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51%</a:t>
              </a:r>
              <a:endParaRPr lang="en-US" sz="11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17360" y="298609"/>
            <a:ext cx="30661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ORAL HEALTH IS</a:t>
            </a:r>
          </a:p>
          <a:p>
            <a:pPr algn="ctr"/>
            <a:r>
              <a:rPr lang="en-US" sz="1200" b="1" dirty="0" smtClean="0"/>
              <a:t>A MAJOR HEALTH CONCERN</a:t>
            </a:r>
          </a:p>
          <a:p>
            <a:pPr algn="ctr"/>
            <a:endParaRPr lang="en-US" sz="400" dirty="0" smtClean="0"/>
          </a:p>
          <a:p>
            <a:pPr algn="ctr"/>
            <a:r>
              <a:rPr lang="en-US" sz="1100" dirty="0" smtClean="0"/>
              <a:t>Over half (54%) of Vietnamese respondents rate </a:t>
            </a:r>
            <a:r>
              <a:rPr lang="en-US" sz="1100" dirty="0"/>
              <a:t>their oral </a:t>
            </a:r>
            <a:r>
              <a:rPr lang="en-US" sz="1100" dirty="0" smtClean="0"/>
              <a:t>health as “POOR” </a:t>
            </a:r>
            <a:r>
              <a:rPr lang="en-US" sz="1100" dirty="0"/>
              <a:t>or </a:t>
            </a:r>
            <a:r>
              <a:rPr lang="en-US" sz="1100" dirty="0" smtClean="0"/>
              <a:t>“FAIR”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Only 41% have received an oral/dental health check-up in the past year</a:t>
            </a:r>
            <a:endParaRPr lang="en-US" sz="1100" dirty="0"/>
          </a:p>
        </p:txBody>
      </p:sp>
      <p:sp>
        <p:nvSpPr>
          <p:cNvPr id="77" name="Rectangle 76"/>
          <p:cNvSpPr/>
          <p:nvPr/>
        </p:nvSpPr>
        <p:spPr>
          <a:xfrm>
            <a:off x="3581400" y="4692609"/>
            <a:ext cx="362053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COMPARISON OF CANCER SCREENING RATES</a:t>
            </a:r>
          </a:p>
          <a:p>
            <a:pPr algn="just"/>
            <a:endParaRPr lang="en-US" sz="1100" b="1" dirty="0"/>
          </a:p>
          <a:p>
            <a:pPr algn="just"/>
            <a:endParaRPr lang="en-US" sz="1100" b="1" dirty="0" smtClean="0"/>
          </a:p>
          <a:p>
            <a:pPr algn="just"/>
            <a:endParaRPr lang="en-US" sz="1100" b="1" dirty="0"/>
          </a:p>
          <a:p>
            <a:pPr algn="just"/>
            <a:endParaRPr lang="en-US" sz="1100" b="1" dirty="0" smtClean="0"/>
          </a:p>
          <a:p>
            <a:pPr algn="just"/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algn="just"/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Only </a:t>
            </a:r>
            <a:r>
              <a:rPr lang="en-US" sz="1100" b="1" dirty="0" smtClean="0"/>
              <a:t>51%</a:t>
            </a:r>
            <a:r>
              <a:rPr lang="en-US" sz="1100" dirty="0" smtClean="0"/>
              <a:t> of Vietnamese CHRNA respondents 50+ years old have received a </a:t>
            </a:r>
            <a:r>
              <a:rPr lang="en-US" sz="1100" b="1" dirty="0" smtClean="0"/>
              <a:t>colonoscopy</a:t>
            </a:r>
            <a:r>
              <a:rPr lang="en-US" sz="1100" dirty="0" smtClean="0"/>
              <a:t>, while </a:t>
            </a:r>
            <a:r>
              <a:rPr lang="en-US" sz="1100" b="1" dirty="0" smtClean="0"/>
              <a:t>69%</a:t>
            </a:r>
            <a:r>
              <a:rPr lang="en-US" sz="1100" b="1" dirty="0"/>
              <a:t> </a:t>
            </a:r>
            <a:r>
              <a:rPr lang="en-US" sz="1100" dirty="0"/>
              <a:t>of New Yorkers 50+ years </a:t>
            </a:r>
            <a:r>
              <a:rPr lang="en-US" sz="1100" dirty="0" smtClean="0"/>
              <a:t>old received a colonoscopy in the past 10 years</a:t>
            </a:r>
            <a:r>
              <a:rPr lang="en-US" sz="1100" baseline="30000" dirty="0"/>
              <a:t>6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Approximately </a:t>
            </a:r>
            <a:r>
              <a:rPr lang="en-US" sz="1100" b="1" dirty="0" smtClean="0"/>
              <a:t>76%</a:t>
            </a:r>
            <a:r>
              <a:rPr lang="en-US" sz="1100" dirty="0" smtClean="0"/>
              <a:t> of female Vietnamese CHRNA respondents 21+ years have had </a:t>
            </a:r>
            <a:r>
              <a:rPr lang="en-US" sz="1100" dirty="0"/>
              <a:t>a </a:t>
            </a:r>
            <a:r>
              <a:rPr lang="en-US" sz="1100" b="1" dirty="0"/>
              <a:t>clinical breast </a:t>
            </a:r>
            <a:r>
              <a:rPr lang="en-US" sz="1100" b="1" dirty="0" smtClean="0"/>
              <a:t>exam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58%</a:t>
            </a:r>
            <a:r>
              <a:rPr lang="en-US" sz="1100" dirty="0" smtClean="0"/>
              <a:t> of female respondents 40+ years have had </a:t>
            </a:r>
            <a:r>
              <a:rPr lang="en-US" sz="1100" dirty="0"/>
              <a:t>a </a:t>
            </a:r>
            <a:r>
              <a:rPr lang="en-US" sz="1100" b="1" dirty="0" smtClean="0"/>
              <a:t>mammogram </a:t>
            </a:r>
            <a:r>
              <a:rPr lang="en-US" sz="1100" dirty="0" smtClean="0"/>
              <a:t>in the past 2 years, as compared to </a:t>
            </a:r>
            <a:r>
              <a:rPr lang="en-US" sz="1100" b="1" dirty="0" smtClean="0"/>
              <a:t>75% </a:t>
            </a:r>
            <a:r>
              <a:rPr lang="en-US" sz="1100" dirty="0" smtClean="0"/>
              <a:t>of New York women</a:t>
            </a:r>
            <a:r>
              <a:rPr lang="en-US" sz="1100" baseline="30000" dirty="0"/>
              <a:t>6</a:t>
            </a:r>
            <a:endParaRPr lang="en-US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54% </a:t>
            </a:r>
            <a:r>
              <a:rPr lang="en-US" sz="1100" dirty="0" smtClean="0"/>
              <a:t>of female Vietnamese CHRNA respondents have had a </a:t>
            </a:r>
            <a:r>
              <a:rPr lang="en-US" sz="1100" b="1" dirty="0" smtClean="0"/>
              <a:t>pap smear </a:t>
            </a:r>
            <a:r>
              <a:rPr lang="en-US" sz="1100" dirty="0" smtClean="0"/>
              <a:t>in the past 3 years, as compared to </a:t>
            </a:r>
            <a:r>
              <a:rPr lang="en-US" sz="1100" b="1" dirty="0" smtClean="0"/>
              <a:t>78%</a:t>
            </a:r>
            <a:r>
              <a:rPr lang="en-US" sz="1100" dirty="0" smtClean="0"/>
              <a:t> of New York women</a:t>
            </a:r>
            <a:r>
              <a:rPr lang="en-US" sz="1000" baseline="30000" dirty="0"/>
              <a:t>5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/>
              <a:t>Only 47% </a:t>
            </a:r>
            <a:r>
              <a:rPr lang="en-US" sz="1100" b="1" dirty="0"/>
              <a:t>— less than half — </a:t>
            </a:r>
            <a:r>
              <a:rPr lang="en-US" sz="1100" dirty="0"/>
              <a:t>of </a:t>
            </a:r>
            <a:r>
              <a:rPr lang="en-US" sz="1100" dirty="0" smtClean="0"/>
              <a:t>male Vietnamese CHRNA respondents 50</a:t>
            </a:r>
            <a:r>
              <a:rPr lang="en-US" sz="1100" dirty="0"/>
              <a:t>+ years have ever received a</a:t>
            </a:r>
            <a:r>
              <a:rPr lang="en-US" sz="1100" b="1" dirty="0"/>
              <a:t> prostate </a:t>
            </a:r>
            <a:r>
              <a:rPr lang="en-US" sz="1100" b="1" dirty="0" smtClean="0"/>
              <a:t>exam</a:t>
            </a:r>
            <a:endParaRPr lang="en-US" sz="11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3585963" y="2389916"/>
            <a:ext cx="3539768" cy="2084848"/>
            <a:chOff x="42167" y="71681"/>
            <a:chExt cx="3195837" cy="1961204"/>
          </a:xfrm>
        </p:grpSpPr>
        <p:grpSp>
          <p:nvGrpSpPr>
            <p:cNvPr id="92" name="Group 91"/>
            <p:cNvGrpSpPr/>
            <p:nvPr/>
          </p:nvGrpSpPr>
          <p:grpSpPr>
            <a:xfrm>
              <a:off x="42167" y="71681"/>
              <a:ext cx="3195837" cy="1961204"/>
              <a:chOff x="76199" y="5066621"/>
              <a:chExt cx="3195837" cy="1961204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76199" y="5066621"/>
                <a:ext cx="312419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OSTEOPEROSIS</a:t>
                </a:r>
                <a:endParaRPr lang="en-US" sz="1100" dirty="0" smtClean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6199" y="5985540"/>
                <a:ext cx="3195837" cy="1042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 smtClean="0"/>
                  <a:t>Early </a:t>
                </a:r>
                <a:r>
                  <a:rPr lang="en-US" sz="1100" dirty="0"/>
                  <a:t>screenings and </a:t>
                </a:r>
                <a:r>
                  <a:rPr lang="en-US" sz="1100" dirty="0" smtClean="0"/>
                  <a:t>intervention help to prevent negative health </a:t>
                </a:r>
                <a:r>
                  <a:rPr lang="en-US" sz="1100" dirty="0"/>
                  <a:t>outcomes </a:t>
                </a:r>
                <a:r>
                  <a:rPr lang="en-US" sz="1100" dirty="0" smtClean="0"/>
                  <a:t>such </a:t>
                </a:r>
                <a:r>
                  <a:rPr lang="en-US" sz="1100" dirty="0"/>
                  <a:t>as arthritis and joint </a:t>
                </a:r>
                <a:r>
                  <a:rPr lang="en-US" sz="1100" dirty="0" smtClean="0"/>
                  <a:t>injuries.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27% of </a:t>
                </a:r>
                <a:r>
                  <a:rPr lang="en-US" sz="1100" dirty="0"/>
                  <a:t>female </a:t>
                </a:r>
                <a:r>
                  <a:rPr lang="en-US" sz="1100" dirty="0" smtClean="0"/>
                  <a:t>Vietnamese CHRNA respondents 65+ years have </a:t>
                </a:r>
                <a:r>
                  <a:rPr lang="en-US" sz="1100" b="1" dirty="0" smtClean="0"/>
                  <a:t>never </a:t>
                </a:r>
                <a:r>
                  <a:rPr lang="en-US" sz="1100" b="1" dirty="0"/>
                  <a:t>received a checkup or</a:t>
                </a:r>
                <a:r>
                  <a:rPr lang="en-US" sz="1100" dirty="0"/>
                  <a:t> </a:t>
                </a:r>
                <a:r>
                  <a:rPr lang="en-US" sz="1100" b="1" dirty="0"/>
                  <a:t>screening</a:t>
                </a:r>
                <a:r>
                  <a:rPr lang="en-US" sz="1100" dirty="0"/>
                  <a:t> for </a:t>
                </a:r>
                <a:r>
                  <a:rPr lang="en-US" sz="1100" u="sng" dirty="0"/>
                  <a:t>bone mineral </a:t>
                </a:r>
                <a:r>
                  <a:rPr lang="en-US" sz="1100" u="sng" dirty="0" smtClean="0"/>
                  <a:t>density</a:t>
                </a:r>
                <a:endParaRPr lang="en-US" sz="1100" dirty="0" smtClean="0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76200" y="238036"/>
              <a:ext cx="2438400" cy="7238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Two risk factors that increase risk of osteoporosis in later life are: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/>
                <a:t>Being of Asian descent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 smtClean="0"/>
                <a:t>Being </a:t>
              </a:r>
              <a:r>
                <a:rPr lang="en-US" sz="1100" dirty="0"/>
                <a:t>female 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0479" y="1697502"/>
            <a:ext cx="3515231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/>
              <a:t>MENTAL </a:t>
            </a:r>
            <a:r>
              <a:rPr lang="en-US" sz="1100" b="1" dirty="0" smtClean="0"/>
              <a:t>HEALTH STATUS: UNMET NEED</a:t>
            </a:r>
          </a:p>
          <a:p>
            <a:pPr algn="just"/>
            <a:r>
              <a:rPr lang="en-US" sz="1100" dirty="0" smtClean="0"/>
              <a:t>A depression screening was used to determine how respondents would describe their feelings in the past 2 weeks:</a:t>
            </a:r>
          </a:p>
          <a:p>
            <a:endParaRPr lang="en-US" sz="400" dirty="0" smtClean="0"/>
          </a:p>
          <a:p>
            <a:pPr algn="ctr"/>
            <a:r>
              <a:rPr lang="en-US" sz="1100" b="1" dirty="0" smtClean="0"/>
              <a:t>17% of respondents may potentially benefit from mental health services, and 15% did not answer the depression risk questions</a:t>
            </a:r>
          </a:p>
          <a:p>
            <a:pPr algn="ctr"/>
            <a:endParaRPr lang="en-US" sz="4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From this at-risk group, about 18% are considered to have “moderately severe”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/>
              <a:t>65% </a:t>
            </a:r>
            <a:r>
              <a:rPr lang="en-US" sz="1100" dirty="0" smtClean="0"/>
              <a:t>are considered to have “moderate”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18% are considered to have “mild”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However, over 38% of respondents said they had never been screened for depression</a:t>
            </a:r>
          </a:p>
          <a:p>
            <a:pPr marL="667309" lvl="1" indent="-171450">
              <a:buFont typeface="Arial" pitchFamily="34" charset="0"/>
              <a:buChar char="•"/>
            </a:pPr>
            <a:r>
              <a:rPr lang="en-US" sz="1100" dirty="0" smtClean="0"/>
              <a:t>6% have been diagnosed with depression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40076" y="2343378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33019" y="15621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28408" y="4654509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63239" y="4540768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644645" y="268447"/>
            <a:ext cx="3594355" cy="2032069"/>
            <a:chOff x="3657600" y="135017"/>
            <a:chExt cx="3594355" cy="2032069"/>
          </a:xfrm>
        </p:grpSpPr>
        <p:sp>
          <p:nvSpPr>
            <p:cNvPr id="31" name="Rectangle 30"/>
            <p:cNvSpPr/>
            <p:nvPr/>
          </p:nvSpPr>
          <p:spPr>
            <a:xfrm>
              <a:off x="3668491" y="135017"/>
              <a:ext cx="35834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INCREASED RISK OF DIABETES</a:t>
              </a:r>
              <a:endParaRPr lang="en-US" sz="11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57600" y="320427"/>
              <a:ext cx="3429000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Frequent blood sugar level screenings are important to preventing and controlling diabetes</a:t>
              </a:r>
            </a:p>
            <a:p>
              <a:pPr algn="just"/>
              <a:endParaRPr lang="en-US" sz="4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Only 47% have previously received a check-up or screening for </a:t>
              </a:r>
              <a:r>
                <a:rPr lang="en-US" sz="1100" b="1" dirty="0" smtClean="0"/>
                <a:t>blood glucose </a:t>
              </a:r>
              <a:r>
                <a:rPr lang="en-US" sz="1100" dirty="0" smtClean="0"/>
                <a:t>in the past year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12% were told by a health care provider that they have diabetes, on par with the 11% of New Yorkers told the same thing</a:t>
              </a:r>
              <a:r>
                <a:rPr lang="en-US" sz="1100" baseline="30000" dirty="0"/>
                <a:t>2</a:t>
              </a:r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64% of respondents with diabetes are currently taking medications prescribed by a health care provider</a:t>
              </a:r>
              <a:endParaRPr lang="en-US" sz="1100" dirty="0"/>
            </a:p>
          </p:txBody>
        </p:sp>
      </p:grp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3967102216"/>
              </p:ext>
            </p:extLst>
          </p:nvPr>
        </p:nvGraphicFramePr>
        <p:xfrm>
          <a:off x="3714552" y="5024110"/>
          <a:ext cx="325897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7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222" y="2498398"/>
            <a:ext cx="454149" cy="83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3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7162800"/>
            <a:ext cx="731020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691503" y="7162800"/>
            <a:ext cx="20845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SOCIAL ENVIRONMENT</a:t>
            </a:r>
            <a:endParaRPr lang="en-US" sz="1100" b="1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3733800" y="381000"/>
            <a:ext cx="3429000" cy="850638"/>
            <a:chOff x="-279055" y="1002775"/>
            <a:chExt cx="3429000" cy="850638"/>
          </a:xfrm>
        </p:grpSpPr>
        <p:sp>
          <p:nvSpPr>
            <p:cNvPr id="139" name="Rectangle 138"/>
            <p:cNvSpPr/>
            <p:nvPr/>
          </p:nvSpPr>
          <p:spPr>
            <a:xfrm>
              <a:off x="-279055" y="1002775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SEASONAL FLU VACCINE</a:t>
              </a:r>
              <a:endParaRPr lang="en-US" sz="11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-279055" y="1253249"/>
              <a:ext cx="3429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61% </a:t>
              </a:r>
              <a:r>
                <a:rPr lang="en-US" sz="1100" dirty="0" smtClean="0"/>
                <a:t>of Vietnamese CHRNA respondents received the flu </a:t>
              </a:r>
              <a:r>
                <a:rPr lang="en-US" sz="1100" dirty="0"/>
                <a:t>vaccine in the past </a:t>
              </a:r>
              <a:r>
                <a:rPr lang="en-US" sz="1100" dirty="0" smtClean="0"/>
                <a:t>year, which is greater than the </a:t>
              </a:r>
              <a:r>
                <a:rPr lang="en-US" sz="1100" b="1" dirty="0" smtClean="0"/>
                <a:t>56%</a:t>
              </a:r>
              <a:r>
                <a:rPr lang="en-US" sz="1100" dirty="0" smtClean="0"/>
                <a:t> of all New Yorkers</a:t>
              </a:r>
              <a:r>
                <a:rPr lang="en-US" sz="1100" baseline="30000" dirty="0"/>
                <a:t>2</a:t>
              </a:r>
              <a:endParaRPr lang="en-US" sz="1100" dirty="0"/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234876" y="2667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52400" y="4648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95040" y="1371600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10439" y="374065"/>
            <a:ext cx="3584601" cy="2130593"/>
            <a:chOff x="134241" y="119390"/>
            <a:chExt cx="3584601" cy="2130593"/>
          </a:xfrm>
        </p:grpSpPr>
        <p:grpSp>
          <p:nvGrpSpPr>
            <p:cNvPr id="39" name="Group 38"/>
            <p:cNvGrpSpPr/>
            <p:nvPr/>
          </p:nvGrpSpPr>
          <p:grpSpPr>
            <a:xfrm>
              <a:off x="872516" y="126325"/>
              <a:ext cx="2846326" cy="2123658"/>
              <a:chOff x="4589258" y="1845836"/>
              <a:chExt cx="2683795" cy="212365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883468" y="1845836"/>
                <a:ext cx="2389585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b="1" dirty="0" smtClean="0"/>
                  <a:t>19% of Vietnamese CHRNA respondents are </a:t>
                </a:r>
                <a:r>
                  <a:rPr lang="en-US" sz="1100" b="1" dirty="0"/>
                  <a:t>current</a:t>
                </a:r>
                <a:r>
                  <a:rPr lang="en-US" sz="1100" dirty="0"/>
                  <a:t> </a:t>
                </a:r>
                <a:r>
                  <a:rPr lang="en-US" sz="1100" b="1" dirty="0" smtClean="0"/>
                  <a:t>smokers, </a:t>
                </a:r>
                <a:r>
                  <a:rPr lang="en-US" sz="1100" dirty="0" smtClean="0"/>
                  <a:t>compared to 16% of New Yorkers*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31% </a:t>
                </a:r>
                <a:r>
                  <a:rPr lang="en-US" sz="1100" dirty="0"/>
                  <a:t>of men are current </a:t>
                </a:r>
                <a:r>
                  <a:rPr lang="en-US" sz="1100" dirty="0" smtClean="0"/>
                  <a:t>smokers; this is more than the 20% of current male smokers </a:t>
                </a:r>
                <a:r>
                  <a:rPr lang="en-US" sz="1100" dirty="0"/>
                  <a:t>in New </a:t>
                </a:r>
                <a:r>
                  <a:rPr lang="en-US" sz="1100" dirty="0" smtClean="0"/>
                  <a:t>York*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/>
                  <a:t>8</a:t>
                </a:r>
                <a:r>
                  <a:rPr lang="en-US" sz="1100" dirty="0" smtClean="0"/>
                  <a:t>% of the women surveyed are current smokers; in comparison, 13% of New York women are current smokers*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89258" y="2527994"/>
                <a:ext cx="1037329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10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34241" y="119390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SMOKING</a:t>
              </a:r>
              <a:endParaRPr lang="en-US" sz="1100" dirty="0"/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0" y="71628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17306" y="7293605"/>
            <a:ext cx="3394968" cy="2918431"/>
            <a:chOff x="3657600" y="5812246"/>
            <a:chExt cx="3394968" cy="2918431"/>
          </a:xfrm>
        </p:grpSpPr>
        <p:sp>
          <p:nvSpPr>
            <p:cNvPr id="63" name="Rectangle 62"/>
            <p:cNvSpPr/>
            <p:nvPr/>
          </p:nvSpPr>
          <p:spPr>
            <a:xfrm>
              <a:off x="3657600" y="5929910"/>
              <a:ext cx="3394968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NEIGHBORHOOD</a:t>
              </a:r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63% of Vietnamese CHRNA Respondents believe people in their neighborhood </a:t>
              </a:r>
              <a:r>
                <a:rPr lang="en-US" sz="1100" b="1" dirty="0" smtClean="0"/>
                <a:t>are trustful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70% believe people in their neighborhood </a:t>
              </a:r>
              <a:r>
                <a:rPr lang="en-US" sz="1100" b="1" dirty="0" smtClean="0"/>
                <a:t>get along well together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57% believe their neighbors </a:t>
              </a:r>
              <a:r>
                <a:rPr lang="en-US" sz="1100" b="1" dirty="0" smtClean="0"/>
                <a:t>look out for each other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54% believe that their neighbors </a:t>
              </a:r>
              <a:r>
                <a:rPr lang="en-US" sz="1100" b="1" dirty="0" smtClean="0"/>
                <a:t>would offer assistance in the event of an emergency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25% </a:t>
              </a:r>
              <a:r>
                <a:rPr lang="en-US" sz="1100" dirty="0"/>
                <a:t>have been verbally or physically abused, or have had property damaged specifically because of race or ethnicity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endParaRPr lang="en-US" sz="1100" b="1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2" r="1"/>
            <a:stretch/>
          </p:blipFill>
          <p:spPr bwMode="auto">
            <a:xfrm>
              <a:off x="5144207" y="5812246"/>
              <a:ext cx="1184275" cy="646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8" name="Rectangle 67"/>
          <p:cNvSpPr/>
          <p:nvPr/>
        </p:nvSpPr>
        <p:spPr>
          <a:xfrm>
            <a:off x="152400" y="2693819"/>
            <a:ext cx="347523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ALCOHOL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More than </a:t>
            </a:r>
            <a:r>
              <a:rPr lang="en-US" sz="1100" b="1" dirty="0" smtClean="0"/>
              <a:t>a third </a:t>
            </a:r>
            <a:r>
              <a:rPr lang="en-US" sz="1100" dirty="0" smtClean="0"/>
              <a:t>of all respondents are </a:t>
            </a:r>
            <a:r>
              <a:rPr lang="en-US" sz="1100" b="1" dirty="0" smtClean="0"/>
              <a:t>current drinkers</a:t>
            </a:r>
          </a:p>
          <a:p>
            <a:pPr marL="667309" lvl="1" indent="-171450" algn="just">
              <a:buFont typeface="Arial" pitchFamily="34" charset="0"/>
              <a:buChar char="•"/>
            </a:pPr>
            <a:r>
              <a:rPr lang="en-US" sz="1100" dirty="0" smtClean="0"/>
              <a:t>Among them, nearly 66% have 1 or 2 drinks on the days they drink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About 52% of current drinkers have consumed 5 </a:t>
            </a:r>
            <a:r>
              <a:rPr lang="en-US" sz="1100" dirty="0"/>
              <a:t>or more drinks at least once in the past 30 </a:t>
            </a:r>
            <a:r>
              <a:rPr lang="en-US" sz="1100" dirty="0" smtClean="0"/>
              <a:t>days, which is considered binge drinking</a:t>
            </a:r>
          </a:p>
          <a:p>
            <a:pPr marL="667309" lvl="1" indent="-171450" algn="just">
              <a:buFont typeface="Arial" pitchFamily="34" charset="0"/>
              <a:buChar char="•"/>
            </a:pPr>
            <a:r>
              <a:rPr lang="en-US" sz="1100" dirty="0" smtClean="0"/>
              <a:t>In comparison, 18% of New Yorkers have had 5 or more drinks at least once in the past 30 days</a:t>
            </a:r>
            <a:r>
              <a:rPr lang="en-US" sz="1100" baseline="30000" dirty="0"/>
              <a:t>2</a:t>
            </a:r>
            <a:endParaRPr lang="en-US" sz="1100" dirty="0" smtClean="0"/>
          </a:p>
        </p:txBody>
      </p:sp>
      <p:grpSp>
        <p:nvGrpSpPr>
          <p:cNvPr id="69" name="Group 68"/>
          <p:cNvGrpSpPr/>
          <p:nvPr/>
        </p:nvGrpSpPr>
        <p:grpSpPr>
          <a:xfrm>
            <a:off x="152400" y="4700081"/>
            <a:ext cx="3429797" cy="2122915"/>
            <a:chOff x="3721182" y="2837745"/>
            <a:chExt cx="3662953" cy="1977591"/>
          </a:xfrm>
        </p:grpSpPr>
        <p:sp>
          <p:nvSpPr>
            <p:cNvPr id="70" name="Rectangle 69"/>
            <p:cNvSpPr/>
            <p:nvPr/>
          </p:nvSpPr>
          <p:spPr>
            <a:xfrm>
              <a:off x="3721182" y="3783188"/>
              <a:ext cx="3662953" cy="1032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HEPATITIS B</a:t>
              </a:r>
            </a:p>
            <a:p>
              <a:r>
                <a:rPr lang="en-US" sz="1100" dirty="0" smtClean="0"/>
                <a:t>Asian Americans are at higher risk for Hepatitis B, but many who are infected do not know it </a:t>
              </a:r>
              <a:r>
                <a:rPr lang="en-US" sz="1100" baseline="30000" dirty="0"/>
                <a:t>3</a:t>
              </a:r>
              <a:endParaRPr lang="en-US" sz="1100" baseline="300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71% of respondents have previously been </a:t>
              </a:r>
              <a:r>
                <a:rPr lang="en-US" sz="1100" dirty="0"/>
                <a:t>screened </a:t>
              </a:r>
              <a:r>
                <a:rPr lang="en-US" sz="1100" dirty="0" smtClean="0"/>
                <a:t>for </a:t>
              </a:r>
              <a:r>
                <a:rPr lang="en-US" sz="1100" dirty="0"/>
                <a:t>hepatitis </a:t>
              </a:r>
              <a:r>
                <a:rPr lang="en-US" sz="1100" dirty="0" smtClean="0"/>
                <a:t>B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1% of all participants have been diagnosed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0734" y="2837745"/>
              <a:ext cx="3496584" cy="874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TUBERCULOSIS</a:t>
              </a:r>
            </a:p>
            <a:p>
              <a:pPr algn="just"/>
              <a:r>
                <a:rPr lang="en-US" sz="1100" dirty="0" smtClean="0"/>
                <a:t>Approximately three quarters </a:t>
              </a:r>
              <a:r>
                <a:rPr lang="en-US" sz="1100" dirty="0"/>
                <a:t>of </a:t>
              </a:r>
              <a:r>
                <a:rPr lang="en-US" sz="1100" dirty="0" smtClean="0"/>
                <a:t>respondents have previously had a tuberculosis (TB) test.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1% were </a:t>
              </a:r>
              <a:r>
                <a:rPr lang="en-US" sz="1100" dirty="0"/>
                <a:t>told by a health care provider that they </a:t>
              </a:r>
              <a:r>
                <a:rPr lang="en-US" sz="1100" dirty="0" smtClean="0"/>
                <a:t>have the TB infection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117306" y="5715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27281" y="3339475"/>
            <a:ext cx="3816519" cy="3823325"/>
            <a:chOff x="3727281" y="2971800"/>
            <a:chExt cx="3816519" cy="3823325"/>
          </a:xfrm>
        </p:grpSpPr>
        <p:sp>
          <p:nvSpPr>
            <p:cNvPr id="3" name="Rectangle 2"/>
            <p:cNvSpPr/>
            <p:nvPr/>
          </p:nvSpPr>
          <p:spPr>
            <a:xfrm>
              <a:off x="3733800" y="6595070"/>
              <a:ext cx="3657600" cy="20005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endParaRPr lang="en-US" sz="7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727281" y="2971800"/>
              <a:ext cx="3816519" cy="3817610"/>
              <a:chOff x="150444" y="2702004"/>
              <a:chExt cx="3816519" cy="381761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152400" y="2702004"/>
                <a:ext cx="3814563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/>
                  <a:t>NOT MEETING SLEEP RECOMMENDATIONS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90995" y="2948731"/>
                <a:ext cx="3394968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 smtClean="0"/>
                  <a:t>Sleep supports healthy brain function to ensure good mental and physical health. A lack of adequate sleep can impact how well a person thinks, works, learns, or gets along with others.</a:t>
                </a:r>
                <a:r>
                  <a:rPr lang="en-US" sz="1100" baseline="30000" dirty="0" smtClean="0"/>
                  <a:t>4</a:t>
                </a:r>
                <a:r>
                  <a:rPr lang="en-US" sz="1100" dirty="0" smtClean="0"/>
                  <a:t> Only 39% of Vietnamese respondents reported getting the recommended number of hours of sleep.</a:t>
                </a:r>
                <a:endParaRPr lang="en-US" sz="1100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50444" y="4155688"/>
                <a:ext cx="14541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ym typeface="Wingdings" pitchFamily="2" charset="2"/>
                  </a:rPr>
                  <a:t>7-9 hours is the </a:t>
                </a:r>
                <a:r>
                  <a:rPr lang="en-US" sz="1100" b="1" dirty="0" smtClean="0"/>
                  <a:t>recommended</a:t>
                </a:r>
                <a:r>
                  <a:rPr lang="en-US" sz="1100" dirty="0" smtClean="0"/>
                  <a:t> amount for healthy adults</a:t>
                </a:r>
                <a:endParaRPr lang="en-US" sz="1100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56962" y="5534729"/>
                <a:ext cx="3429001" cy="984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58% of respondents self reported that they did not get enough rest or sleep at least once in the past 30 days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endParaRPr lang="en-US" sz="300" dirty="0" smtClean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23% reported taking sleeping pills, other drugs, or alcohol to help them sleep</a:t>
                </a: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541266" y="7600097"/>
            <a:ext cx="3512935" cy="2331964"/>
            <a:chOff x="-4887872" y="2117158"/>
            <a:chExt cx="3200399" cy="2331964"/>
          </a:xfrm>
        </p:grpSpPr>
        <p:sp>
          <p:nvSpPr>
            <p:cNvPr id="76" name="Rectangle 75"/>
            <p:cNvSpPr/>
            <p:nvPr/>
          </p:nvSpPr>
          <p:spPr>
            <a:xfrm>
              <a:off x="-4887872" y="2117158"/>
              <a:ext cx="320039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RELIGIOSITY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-4834106" y="2448574"/>
              <a:ext cx="1162949" cy="200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Among religious Vietnamese respondents, about a half worship at least once a week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US" sz="300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55% pray at least once a day</a:t>
              </a:r>
              <a:endParaRPr lang="en-US" sz="1100" dirty="0"/>
            </a:p>
          </p:txBody>
        </p:sp>
      </p:grpSp>
      <p:pic>
        <p:nvPicPr>
          <p:cNvPr id="52" name="Picture 2" descr="http://res.freestockphotos.biz/pictures/16/16158-illustration-of-a-black-and-white-smoking-symbol-pv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833685"/>
            <a:ext cx="955942" cy="10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66269593"/>
              </p:ext>
            </p:extLst>
          </p:nvPr>
        </p:nvGraphicFramePr>
        <p:xfrm>
          <a:off x="4738736" y="4350990"/>
          <a:ext cx="2459393" cy="182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3757247" y="1399163"/>
            <a:ext cx="3710353" cy="1877437"/>
            <a:chOff x="-279056" y="1002775"/>
            <a:chExt cx="3710353" cy="1877437"/>
          </a:xfrm>
        </p:grpSpPr>
        <p:sp>
          <p:nvSpPr>
            <p:cNvPr id="50" name="Rectangle 49"/>
            <p:cNvSpPr/>
            <p:nvPr/>
          </p:nvSpPr>
          <p:spPr>
            <a:xfrm>
              <a:off x="-279056" y="1002775"/>
              <a:ext cx="371035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COMPLEMENTARY AND ALTERNATIVE MEDICINE</a:t>
              </a:r>
              <a:endParaRPr lang="en-US" sz="11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267174" y="1264385"/>
              <a:ext cx="3429000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Vietnamese CHRNA respondents reported using various types of complementary and alternative medicine to maintain health or treat a health condition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39% have used herbal medicine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12% have gone to a traditional healer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9% have used acupuncture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28% have used other CAMs, such as yoga, massage therapy, and cupping</a:t>
              </a:r>
              <a:endParaRPr lang="en-US" sz="1100" dirty="0"/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3786656" y="3352800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967557"/>
              </p:ext>
            </p:extLst>
          </p:nvPr>
        </p:nvGraphicFramePr>
        <p:xfrm>
          <a:off x="4252957" y="7600097"/>
          <a:ext cx="3436543" cy="200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013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8015" y="6553200"/>
            <a:ext cx="4376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</a:t>
            </a:r>
            <a:r>
              <a:rPr lang="en-US" sz="1200" dirty="0" smtClean="0"/>
              <a:t>mission of the NYU Center </a:t>
            </a:r>
            <a:r>
              <a:rPr lang="en-US" sz="1200" dirty="0"/>
              <a:t>for the Study of Asian American Health </a:t>
            </a:r>
            <a:r>
              <a:rPr lang="en-US" sz="1200" dirty="0" smtClean="0"/>
              <a:t>(CSAAH</a:t>
            </a:r>
            <a:r>
              <a:rPr lang="en-US" sz="1200" dirty="0"/>
              <a:t>)  is to identify health priorities and reduce health disparities in the Asian American community through research, training and partnership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243016" y="6376251"/>
            <a:ext cx="2062224" cy="1084146"/>
            <a:chOff x="6395976" y="7475570"/>
            <a:chExt cx="2062224" cy="1084146"/>
          </a:xfrm>
        </p:grpSpPr>
        <p:pic>
          <p:nvPicPr>
            <p:cNvPr id="5" name="Picture 9" descr="J:\CSAAH\Promotional Materials\Graphics\Logos\CSAAHlogo2014_UPDATED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2897" r="4476" b="10658"/>
            <a:stretch/>
          </p:blipFill>
          <p:spPr bwMode="auto">
            <a:xfrm>
              <a:off x="6395976" y="7475570"/>
              <a:ext cx="1833624" cy="1058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6515100" y="8305800"/>
              <a:ext cx="19431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</a:rPr>
                <a:t>med.nyu.edu/</a:t>
              </a:r>
              <a:r>
                <a:rPr lang="en-US" sz="1050" dirty="0" err="1">
                  <a:solidFill>
                    <a:srgbClr val="C00000"/>
                  </a:solidFill>
                </a:rPr>
                <a:t>asian</a:t>
              </a:r>
              <a:r>
                <a:rPr lang="en-US" sz="1050" dirty="0">
                  <a:solidFill>
                    <a:srgbClr val="C00000"/>
                  </a:solidFill>
                </a:rPr>
                <a:t>-health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97756" y="152400"/>
            <a:ext cx="685800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CONCLUSION</a:t>
            </a:r>
            <a:endParaRPr lang="en-US" sz="1200" b="1" dirty="0" smtClean="0"/>
          </a:p>
          <a:p>
            <a:pPr algn="just"/>
            <a:r>
              <a:rPr lang="en-US" sz="1200" dirty="0" smtClean="0"/>
              <a:t>The Vietnamese CHRNA </a:t>
            </a:r>
            <a:r>
              <a:rPr lang="en-US" sz="1200" dirty="0"/>
              <a:t>results </a:t>
            </a:r>
            <a:r>
              <a:rPr lang="en-US" sz="1200" dirty="0" smtClean="0"/>
              <a:t>are aligned with the public health literature which indicates that significant health disparities exist in Asian American subgroups. CHRNA respondents reported low </a:t>
            </a:r>
            <a:r>
              <a:rPr lang="en-US" sz="1200" dirty="0"/>
              <a:t>levels of English language </a:t>
            </a:r>
            <a:r>
              <a:rPr lang="en-US" sz="1200" dirty="0" smtClean="0"/>
              <a:t>proficiency. Rates of certain types of health screenings for colon cancer and oral/dental health </a:t>
            </a:r>
            <a:r>
              <a:rPr lang="en-US" sz="1200" dirty="0"/>
              <a:t>were relatively </a:t>
            </a:r>
            <a:r>
              <a:rPr lang="en-US" sz="1200" dirty="0" smtClean="0"/>
              <a:t>low in the Vietnamese population surveyed compared to New Yorkers in general. The results also suggest a need for better resources concerning mental health, including screening and treatment of depression.</a:t>
            </a:r>
          </a:p>
          <a:p>
            <a:pPr algn="just"/>
            <a:endParaRPr lang="en-US" sz="1200" dirty="0" smtClean="0">
              <a:solidFill>
                <a:srgbClr val="FF0000"/>
              </a:solidFill>
            </a:endParaRPr>
          </a:p>
          <a:p>
            <a:pPr algn="just"/>
            <a:r>
              <a:rPr lang="en-US" sz="1200" b="1" dirty="0" smtClean="0"/>
              <a:t>Health Promotion </a:t>
            </a:r>
            <a:endParaRPr lang="en-US" sz="1200" b="1" dirty="0"/>
          </a:p>
          <a:p>
            <a:pPr algn="just"/>
            <a:r>
              <a:rPr lang="en-US" sz="1200" dirty="0" smtClean="0"/>
              <a:t>Developing community-based health </a:t>
            </a:r>
            <a:r>
              <a:rPr lang="en-US" sz="1200" dirty="0"/>
              <a:t>promotion and preventive healthcare </a:t>
            </a:r>
            <a:r>
              <a:rPr lang="en-US" sz="1200" dirty="0" smtClean="0"/>
              <a:t>(such as screening activities) </a:t>
            </a:r>
            <a:r>
              <a:rPr lang="en-US" sz="1200" dirty="0"/>
              <a:t>in partnerships with </a:t>
            </a:r>
            <a:r>
              <a:rPr lang="en-US" sz="1200" dirty="0" smtClean="0"/>
              <a:t>Vietnamese-serving community-based </a:t>
            </a:r>
            <a:r>
              <a:rPr lang="en-US" sz="1200" dirty="0"/>
              <a:t>organizations </a:t>
            </a:r>
            <a:r>
              <a:rPr lang="en-US" sz="1200" dirty="0" smtClean="0"/>
              <a:t>is essential </a:t>
            </a:r>
            <a:r>
              <a:rPr lang="en-US" sz="1200" dirty="0"/>
              <a:t>to </a:t>
            </a:r>
            <a:r>
              <a:rPr lang="en-US" sz="1200" dirty="0" smtClean="0"/>
              <a:t>improving the health and well-being of </a:t>
            </a:r>
            <a:r>
              <a:rPr lang="en-US" sz="1200" dirty="0"/>
              <a:t>the </a:t>
            </a:r>
            <a:r>
              <a:rPr lang="en-US" sz="1200" dirty="0" smtClean="0"/>
              <a:t>Vietnamese community.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52" y="4876800"/>
            <a:ext cx="1378634" cy="1197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10946" y="4984781"/>
            <a:ext cx="4413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Mekong </a:t>
            </a:r>
            <a:r>
              <a:rPr lang="en-US" sz="1200" dirty="0" smtClean="0"/>
              <a:t>aims to improve </a:t>
            </a:r>
            <a:r>
              <a:rPr lang="en-US" sz="1200" dirty="0"/>
              <a:t>the quality of life of the Southeast Asian community </a:t>
            </a:r>
            <a:r>
              <a:rPr lang="en-US" sz="1200" dirty="0" smtClean="0"/>
              <a:t>by </a:t>
            </a:r>
            <a:r>
              <a:rPr lang="en-US" sz="1200" dirty="0"/>
              <a:t>achieving equity through community organizing and healing, promoting arts, culture, and language, and creating a safety net by improving access to essential social services.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5778" y="8153400"/>
            <a:ext cx="3832822" cy="1447800"/>
          </a:xfrm>
          <a:prstGeom prst="roundRect">
            <a:avLst>
              <a:gd name="adj" fmla="val 9477"/>
            </a:avLst>
          </a:prstGeom>
          <a:solidFill>
            <a:srgbClr val="58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information about this project, please contact: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Catlin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Rideout, MPH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Manager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Center for the Study of Asian American Health</a:t>
            </a:r>
          </a:p>
          <a:p>
            <a:r>
              <a:rPr lang="en-US" sz="1100" b="1" u="sng" dirty="0" smtClean="0">
                <a:latin typeface="Arial" pitchFamily="34" charset="0"/>
                <a:cs typeface="Arial" pitchFamily="34" charset="0"/>
                <a:hlinkClick r:id="rId4"/>
              </a:rPr>
              <a:t>catlin.rideout@nyumc.org</a:t>
            </a:r>
            <a:endParaRPr lang="en-US" sz="11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212-263-7869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757" y="2553778"/>
            <a:ext cx="68580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latin typeface="Arial"/>
                <a:cs typeface="Arial"/>
              </a:rPr>
              <a:t>Citations: </a:t>
            </a:r>
          </a:p>
          <a:p>
            <a:r>
              <a:rPr lang="en-US" sz="1050" i="1" dirty="0">
                <a:latin typeface="Arial"/>
                <a:cs typeface="Arial"/>
              </a:rPr>
              <a:t>1. Asian American Federation, “Asian Americans in NYC, April 2013</a:t>
            </a:r>
          </a:p>
          <a:p>
            <a:r>
              <a:rPr lang="en-US" sz="1050" i="1" dirty="0">
                <a:latin typeface="Arial"/>
                <a:cs typeface="Arial"/>
              </a:rPr>
              <a:t>2. New York City comparison data derived from the New York City Department of Health and Mental Hygiene’s EpiQuery: NYC Interactive Health, 2013 NYC Community Health Survey data at </a:t>
            </a:r>
            <a:r>
              <a:rPr lang="en-US" sz="1050" i="1" dirty="0">
                <a:latin typeface="Arial"/>
                <a:cs typeface="Arial"/>
                <a:hlinkClick r:id="rId5"/>
              </a:rPr>
              <a:t>http://on.nyc.gov/1Cf1RAt</a:t>
            </a:r>
            <a:r>
              <a:rPr lang="en-US" sz="1050" i="1" dirty="0">
                <a:latin typeface="Arial"/>
                <a:cs typeface="Arial"/>
              </a:rPr>
              <a:t>.</a:t>
            </a:r>
          </a:p>
          <a:p>
            <a:r>
              <a:rPr lang="en-US" sz="1050" i="1" dirty="0">
                <a:latin typeface="Arial"/>
                <a:cs typeface="Arial"/>
              </a:rPr>
              <a:t>3. Center for Disease Control and Prevention. “Asian Americans and Hepatitis B” CDC Features. </a:t>
            </a:r>
            <a:r>
              <a:rPr lang="en-US" sz="1050" i="1" dirty="0">
                <a:latin typeface="Arial"/>
                <a:cs typeface="Arial"/>
                <a:hlinkClick r:id="rId6"/>
              </a:rPr>
              <a:t>http://www.cdc.gov/features/aapihepatitisb/</a:t>
            </a:r>
            <a:r>
              <a:rPr lang="en-US" sz="1050" i="1" dirty="0">
                <a:latin typeface="Arial"/>
                <a:cs typeface="Arial"/>
              </a:rPr>
              <a:t> </a:t>
            </a:r>
          </a:p>
          <a:p>
            <a:r>
              <a:rPr lang="en-US" sz="1050" i="1" dirty="0">
                <a:latin typeface="Arial"/>
                <a:cs typeface="Arial"/>
              </a:rPr>
              <a:t>4. National Institute of Health. "Why Is Sleep Important?" NHLBI, NIH. </a:t>
            </a:r>
            <a:r>
              <a:rPr lang="en-US" sz="1050" i="1" dirty="0">
                <a:latin typeface="Arial"/>
                <a:cs typeface="Arial"/>
                <a:hlinkClick r:id="rId7"/>
              </a:rPr>
              <a:t>http://1.usa.gov/1zdBlfa</a:t>
            </a:r>
            <a:r>
              <a:rPr lang="en-US" sz="1050" i="1" dirty="0">
                <a:latin typeface="Arial"/>
                <a:cs typeface="Arial"/>
              </a:rPr>
              <a:t>. </a:t>
            </a:r>
          </a:p>
          <a:p>
            <a:r>
              <a:rPr lang="en-US" sz="1050" i="1" dirty="0">
                <a:latin typeface="Arial"/>
                <a:cs typeface="Arial"/>
              </a:rPr>
              <a:t>5</a:t>
            </a:r>
            <a:r>
              <a:rPr lang="en-US" sz="1050" i="1" baseline="30000" dirty="0">
                <a:latin typeface="Arial"/>
                <a:cs typeface="Arial"/>
              </a:rPr>
              <a:t>. </a:t>
            </a:r>
            <a:r>
              <a:rPr lang="en-US" sz="1050" i="1" dirty="0">
                <a:latin typeface="Arial"/>
                <a:cs typeface="Arial"/>
              </a:rPr>
              <a:t>New York City comparison data derived from New York City Department of Health and Mental Hygiene’s EpiQuery: NYC Interactive Health, 2010 Survey Trends data at http://on.nyc.gov/1AnvDsL </a:t>
            </a:r>
          </a:p>
          <a:p>
            <a:r>
              <a:rPr lang="en-US" sz="1050" i="1" dirty="0">
                <a:latin typeface="Arial"/>
                <a:cs typeface="Arial"/>
              </a:rPr>
              <a:t>6.</a:t>
            </a:r>
            <a:r>
              <a:rPr lang="en-US" sz="1050" i="1" baseline="30000" dirty="0">
                <a:latin typeface="Arial"/>
                <a:cs typeface="Arial"/>
              </a:rPr>
              <a:t> </a:t>
            </a:r>
            <a:r>
              <a:rPr lang="en-US" sz="1050" i="1" dirty="0">
                <a:latin typeface="Arial"/>
                <a:cs typeface="Arial"/>
              </a:rPr>
              <a:t>New York City comparison data derived from New York City Department of Health and Mental Hygiene’s EpiQuery: NYC Interactive Health, 2012 Survey Trends data at http://on.nyc.gov/1AnvDsL </a:t>
            </a:r>
          </a:p>
          <a:p>
            <a:endParaRPr lang="en-US" sz="1050" i="1" dirty="0" smtClean="0">
              <a:latin typeface="Arial"/>
              <a:cs typeface="Arial"/>
            </a:endParaRPr>
          </a:p>
          <a:p>
            <a:r>
              <a:rPr lang="en-US" sz="1050" i="1" dirty="0" smtClean="0">
                <a:latin typeface="Arial"/>
                <a:cs typeface="Arial"/>
              </a:rPr>
              <a:t>This study was supported by P60MD000538 from the National </a:t>
            </a:r>
            <a:r>
              <a:rPr lang="en-US" sz="1050" i="1" dirty="0">
                <a:latin typeface="Arial"/>
                <a:cs typeface="Arial"/>
              </a:rPr>
              <a:t>Institutes of Health-National Institute on Minority Health and Health </a:t>
            </a:r>
            <a:r>
              <a:rPr lang="en-US" sz="1050" i="1" dirty="0" smtClean="0">
                <a:latin typeface="Arial"/>
                <a:cs typeface="Arial"/>
              </a:rPr>
              <a:t>Disparities</a:t>
            </a:r>
            <a:endParaRPr lang="en-US" sz="105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2554</Words>
  <Application>Microsoft Office PowerPoint</Application>
  <PresentationFormat>Custom</PresentationFormat>
  <Paragraphs>239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[Event Title] [Event Subtitle]</dc:title>
  <dc:creator>Anne Foulke</dc:creator>
  <cp:lastModifiedBy>Admin</cp:lastModifiedBy>
  <cp:revision>460</cp:revision>
  <cp:lastPrinted>2015-10-09T15:39:54Z</cp:lastPrinted>
  <dcterms:created xsi:type="dcterms:W3CDTF">2008-11-06T18:03:33Z</dcterms:created>
  <dcterms:modified xsi:type="dcterms:W3CDTF">2016-02-04T21:10:50Z</dcterms:modified>
</cp:coreProperties>
</file>