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D3C5"/>
    <a:srgbClr val="296399"/>
    <a:srgbClr val="E88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69"/>
    <p:restoredTop sz="96327"/>
  </p:normalViewPr>
  <p:slideViewPr>
    <p:cSldViewPr snapToGrid="0">
      <p:cViewPr varScale="1">
        <p:scale>
          <a:sx n="87" d="100"/>
          <a:sy n="87" d="100"/>
        </p:scale>
        <p:origin x="23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0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4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7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7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6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8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7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7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59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00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8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1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3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7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74058-6925-A24F-B208-64B8E056C99D}" type="datetimeFigureOut">
              <a:rPr lang="en-US" smtClean="0"/>
              <a:t>8/7/23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BABAD-6658-E94F-B2CE-5C0362A00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0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FC5390-2AEC-8C91-F1EA-48C6FA5C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498966-B3AF-797C-C739-C0310A01D7E3}"/>
              </a:ext>
            </a:extLst>
          </p:cNvPr>
          <p:cNvSpPr txBox="1"/>
          <p:nvPr/>
        </p:nvSpPr>
        <p:spPr>
          <a:xfrm>
            <a:off x="6187440" y="2756654"/>
            <a:ext cx="112471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Disaggregating patient </a:t>
            </a:r>
            <a:b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race and ethnicity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17F95F-2F50-F67B-2B87-5131335DC312}"/>
              </a:ext>
            </a:extLst>
          </p:cNvPr>
          <p:cNvSpPr txBox="1"/>
          <p:nvPr/>
        </p:nvSpPr>
        <p:spPr>
          <a:xfrm>
            <a:off x="6187440" y="5256014"/>
            <a:ext cx="112471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primer for community-based organizations and advocates </a:t>
            </a:r>
            <a:endParaRPr lang="en-US" sz="6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872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46A5479-3F57-0717-3253-380D4D8E4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230239-55B2-EA5F-87DD-F79740BEEE65}"/>
              </a:ext>
            </a:extLst>
          </p:cNvPr>
          <p:cNvSpPr/>
          <p:nvPr/>
        </p:nvSpPr>
        <p:spPr>
          <a:xfrm>
            <a:off x="9144001" y="0"/>
            <a:ext cx="9144000" cy="10287000"/>
          </a:xfrm>
          <a:prstGeom prst="rect">
            <a:avLst/>
          </a:prstGeom>
          <a:solidFill>
            <a:srgbClr val="96D3C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42615-3C2D-B7F7-7EA8-D810ED45F8AD}"/>
              </a:ext>
            </a:extLst>
          </p:cNvPr>
          <p:cNvSpPr txBox="1"/>
          <p:nvPr/>
        </p:nvSpPr>
        <p:spPr>
          <a:xfrm>
            <a:off x="1884039" y="3064638"/>
            <a:ext cx="54825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Analysis &amp; Reporting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F0F4A7-7077-CF02-4D38-5341231F1811}"/>
              </a:ext>
            </a:extLst>
          </p:cNvPr>
          <p:cNvSpPr txBox="1"/>
          <p:nvPr/>
        </p:nvSpPr>
        <p:spPr>
          <a:xfrm>
            <a:off x="2026920" y="8895695"/>
            <a:ext cx="50901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National Academies of Sciences, Engineering, and Medicine</a:t>
            </a:r>
          </a:p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nap.nationalacademies.org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/catalog/23576/framing-the-dialogue-on-race-and-ethnicity-to-advance-health-equity </a:t>
            </a:r>
          </a:p>
        </p:txBody>
      </p:sp>
      <p:pic>
        <p:nvPicPr>
          <p:cNvPr id="3" name="Picture 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9836E8D-6829-EA9C-F880-A746765C94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" b="559"/>
          <a:stretch/>
        </p:blipFill>
        <p:spPr>
          <a:xfrm>
            <a:off x="11196367" y="1226010"/>
            <a:ext cx="5207594" cy="783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99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D420AD-CD45-B887-299B-DDCABA74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Ethics and equity in data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7236F4-905E-D574-E715-77A9F9A89408}"/>
              </a:ext>
            </a:extLst>
          </p:cNvPr>
          <p:cNvSpPr txBox="1"/>
          <p:nvPr/>
        </p:nvSpPr>
        <p:spPr>
          <a:xfrm>
            <a:off x="6793724" y="1833351"/>
            <a:ext cx="106560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CBOs can work with technical experts to promote equity-driven methods to data analysis 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See toolkit for data managers/systems admins/analysts for recommended resources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Key talking points: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F4B2B-F013-5C65-A60A-5662E03F2CC4}"/>
              </a:ext>
            </a:extLst>
          </p:cNvPr>
          <p:cNvSpPr txBox="1"/>
          <p:nvPr/>
        </p:nvSpPr>
        <p:spPr>
          <a:xfrm>
            <a:off x="7144246" y="4002527"/>
            <a:ext cx="1038175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Self-reporting is a gold standard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Allow multiple category selection 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If feasible, allow open-ended (write-in) response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Space limitations are not an adequate excuse for excluding locally relevant populations from data collection forms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Balancing disclosure avoidance with data transparency for smaller populations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Ensuring imputation methods (addressing missing data) are meant for </a:t>
            </a: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group-level analysis, and should not be used to make inferences about individual-level race/ethnicity </a:t>
            </a:r>
          </a:p>
        </p:txBody>
      </p:sp>
      <p:pic>
        <p:nvPicPr>
          <p:cNvPr id="7" name="Picture 9" descr="Diagram&#10;&#10;Description automatically generated">
            <a:extLst>
              <a:ext uri="{FF2B5EF4-FFF2-40B4-BE49-F238E27FC236}">
                <a16:creationId xmlns:a16="http://schemas.microsoft.com/office/drawing/2014/main" id="{2E4BF66C-C6FB-EDA9-25E4-92E0AB4FC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8" t="5275" r="1759" b="1605"/>
          <a:stretch/>
        </p:blipFill>
        <p:spPr>
          <a:xfrm>
            <a:off x="988159" y="1833351"/>
            <a:ext cx="5126673" cy="6192859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D26FD9-9321-7BEF-74BB-FFDD2DA3F064}"/>
              </a:ext>
            </a:extLst>
          </p:cNvPr>
          <p:cNvSpPr txBox="1"/>
          <p:nvPr/>
        </p:nvSpPr>
        <p:spPr>
          <a:xfrm>
            <a:off x="988159" y="8203379"/>
            <a:ext cx="51266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 on ethics &amp; statistical methods from the Urban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Instiute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Racial Equity Analytics Lab. 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www.urban.org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/sites/default/files/publication/104512/ethics-and-empathy-in-using-imputation-to-disaggregate-data-for-racial-equity_1.pdf 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999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D420AD-CD45-B887-299B-DDCABA74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C26035-43ED-8259-89C3-88272DE093E5}"/>
              </a:ext>
            </a:extLst>
          </p:cNvPr>
          <p:cNvSpPr/>
          <p:nvPr/>
        </p:nvSpPr>
        <p:spPr>
          <a:xfrm>
            <a:off x="627925" y="4052747"/>
            <a:ext cx="7641119" cy="4070699"/>
          </a:xfrm>
          <a:prstGeom prst="rect">
            <a:avLst/>
          </a:prstGeom>
          <a:solidFill>
            <a:srgbClr val="96D3C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Asset framing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FF0CB9-EE77-75C2-A29B-C056BA4F94E4}"/>
              </a:ext>
            </a:extLst>
          </p:cNvPr>
          <p:cNvSpPr txBox="1"/>
          <p:nvPr/>
        </p:nvSpPr>
        <p:spPr>
          <a:xfrm>
            <a:off x="627925" y="2163554"/>
            <a:ext cx="170836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400" b="1" dirty="0">
                <a:latin typeface="Arial"/>
                <a:cs typeface="Arial"/>
              </a:rPr>
              <a:t>"Asset framing is a narrative model that defines people by their assets and aspirations before noting the challenges deficits. This model invests in people for their continued benefit to society"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E3B20-2E27-709C-39DC-EC6491910497}"/>
              </a:ext>
            </a:extLst>
          </p:cNvPr>
          <p:cNvSpPr txBox="1"/>
          <p:nvPr/>
        </p:nvSpPr>
        <p:spPr>
          <a:xfrm>
            <a:off x="1467295" y="2958685"/>
            <a:ext cx="16089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chemeClr val="bg1"/>
              </a:buClr>
            </a:pPr>
            <a:r>
              <a:rPr lang="en-US" sz="2400" b="1" dirty="0">
                <a:latin typeface="Arial"/>
                <a:cs typeface="Arial"/>
              </a:rPr>
              <a:t>(California Health Care Foundation)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EC8F1-F2B4-F8F8-FEC0-C58440509D90}"/>
              </a:ext>
            </a:extLst>
          </p:cNvPr>
          <p:cNvSpPr txBox="1"/>
          <p:nvPr/>
        </p:nvSpPr>
        <p:spPr>
          <a:xfrm>
            <a:off x="1054920" y="4312327"/>
            <a:ext cx="4652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DON'T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9274B2-E53E-5791-CF64-8FDFA4726704}"/>
              </a:ext>
            </a:extLst>
          </p:cNvPr>
          <p:cNvSpPr txBox="1"/>
          <p:nvPr/>
        </p:nvSpPr>
        <p:spPr>
          <a:xfrm>
            <a:off x="1397872" y="4984125"/>
            <a:ext cx="612383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Report disparities without context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Describe communities/groups as victims or define them by their challenges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Use stigmatizing language such as "disadvantaged" or "underprivileged"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AEA0F2-9C35-A401-7EBE-EA8073651E11}"/>
              </a:ext>
            </a:extLst>
          </p:cNvPr>
          <p:cNvSpPr/>
          <p:nvPr/>
        </p:nvSpPr>
        <p:spPr>
          <a:xfrm>
            <a:off x="8875058" y="4052747"/>
            <a:ext cx="8681421" cy="4070699"/>
          </a:xfrm>
          <a:prstGeom prst="rect">
            <a:avLst/>
          </a:prstGeom>
          <a:solidFill>
            <a:srgbClr val="96D3C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EA3F29-BC0C-3AB1-25A4-E7A938DE26A2}"/>
              </a:ext>
            </a:extLst>
          </p:cNvPr>
          <p:cNvSpPr txBox="1"/>
          <p:nvPr/>
        </p:nvSpPr>
        <p:spPr>
          <a:xfrm>
            <a:off x="9265604" y="4312327"/>
            <a:ext cx="46528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58ED1-A9C7-FE65-5C57-AD52AFB66D61}"/>
              </a:ext>
            </a:extLst>
          </p:cNvPr>
          <p:cNvSpPr txBox="1"/>
          <p:nvPr/>
        </p:nvSpPr>
        <p:spPr>
          <a:xfrm>
            <a:off x="9610162" y="4984125"/>
            <a:ext cx="741459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Preface reports about specific racial/ethnic communities with aspirational and positive language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Highlight assets and strengths with concrete examples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Foreground root causes of issues ("focus on the system")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E.g. poorly funded healthcare infrastructure 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69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46A5479-3F57-0717-3253-380D4D8E4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742615-3C2D-B7F7-7EA8-D810ED45F8AD}"/>
              </a:ext>
            </a:extLst>
          </p:cNvPr>
          <p:cNvSpPr txBox="1"/>
          <p:nvPr/>
        </p:nvSpPr>
        <p:spPr>
          <a:xfrm>
            <a:off x="1681160" y="3049398"/>
            <a:ext cx="578168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Monitoring &amp; Evaluation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F0F4A7-7077-CF02-4D38-5341231F1811}"/>
              </a:ext>
            </a:extLst>
          </p:cNvPr>
          <p:cNvSpPr txBox="1"/>
          <p:nvPr/>
        </p:nvSpPr>
        <p:spPr>
          <a:xfrm>
            <a:off x="2026920" y="8895695"/>
            <a:ext cx="50901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National Academy of Medicine</a:t>
            </a:r>
          </a:p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nam.edu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/an-equity-agenda-for-the-field-of-health-care-quality-improvement/ </a:t>
            </a:r>
          </a:p>
        </p:txBody>
      </p:sp>
      <p:pic>
        <p:nvPicPr>
          <p:cNvPr id="2" name="Picture 5" descr="Diagram&#10;&#10;Description automatically generated">
            <a:extLst>
              <a:ext uri="{FF2B5EF4-FFF2-40B4-BE49-F238E27FC236}">
                <a16:creationId xmlns:a16="http://schemas.microsoft.com/office/drawing/2014/main" id="{789034A6-9742-12E4-DAD5-9077962AFC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60" r="28657" b="9922"/>
          <a:stretch/>
        </p:blipFill>
        <p:spPr>
          <a:xfrm>
            <a:off x="11419521" y="0"/>
            <a:ext cx="4551999" cy="1028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85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D420AD-CD45-B887-299B-DDCABA74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Quality improvement steps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C35AF-5BD5-EEE5-00BC-25A0CD887ACF}"/>
              </a:ext>
            </a:extLst>
          </p:cNvPr>
          <p:cNvSpPr txBox="1"/>
          <p:nvPr/>
        </p:nvSpPr>
        <p:spPr>
          <a:xfrm>
            <a:off x="1529298" y="2265817"/>
            <a:ext cx="10656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Maintain stakeholder workgroups to monitor progress: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0DFB2A-973C-9DC8-EDC7-E033D880DD88}"/>
              </a:ext>
            </a:extLst>
          </p:cNvPr>
          <p:cNvSpPr txBox="1"/>
          <p:nvPr/>
        </p:nvSpPr>
        <p:spPr>
          <a:xfrm>
            <a:off x="1925539" y="2765726"/>
            <a:ext cx="148503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Request periodic data reports: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Evaluate response rates &amp; any changes in rate over time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Highlight differences in response between groups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Hear anecdotes and perspectives from community educators and data collectors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Ensure that leaders continue to incorporate cross-sector findings and community voices into survey design, collection/analysis methods, reporting, and dissemination plans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7441B7-5F7B-457E-0501-00CF2DD75864}"/>
              </a:ext>
            </a:extLst>
          </p:cNvPr>
          <p:cNvSpPr txBox="1"/>
          <p:nvPr/>
        </p:nvSpPr>
        <p:spPr>
          <a:xfrm>
            <a:off x="1529298" y="6240806"/>
            <a:ext cx="10656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Ongoing Community Engagement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016811-F576-3EC9-F47B-E048A472E111}"/>
              </a:ext>
            </a:extLst>
          </p:cNvPr>
          <p:cNvSpPr txBox="1"/>
          <p:nvPr/>
        </p:nvSpPr>
        <p:spPr>
          <a:xfrm>
            <a:off x="1838738" y="6743493"/>
            <a:ext cx="1467148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Request feedback frequently from all groups </a:t>
            </a:r>
          </a:p>
          <a:p>
            <a:pPr marL="800100" lvl="1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Consider education level, age, occupation, gender, and other differences 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Use feedback to adjust educational materials, with goal of improving message effectiveness and learning about barriers/success factors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93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D420AD-CD45-B887-299B-DDCABA74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Reasons to disaggregate race/ethnicity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009082-4F27-5CD9-6040-896DDE6E0802}"/>
              </a:ext>
            </a:extLst>
          </p:cNvPr>
          <p:cNvSpPr/>
          <p:nvPr/>
        </p:nvSpPr>
        <p:spPr>
          <a:xfrm>
            <a:off x="1295400" y="2331720"/>
            <a:ext cx="5791200" cy="1249680"/>
          </a:xfrm>
          <a:prstGeom prst="rect">
            <a:avLst/>
          </a:prstGeom>
          <a:solidFill>
            <a:srgbClr val="96D3C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42E704-3AEA-5E88-1C3B-F60EE8938D31}"/>
              </a:ext>
            </a:extLst>
          </p:cNvPr>
          <p:cNvSpPr txBox="1"/>
          <p:nvPr/>
        </p:nvSpPr>
        <p:spPr>
          <a:xfrm>
            <a:off x="1478280" y="2446763"/>
            <a:ext cx="5608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Minimum standard race categories mask within-group health disparities based on genetic and/or sociocultural factors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A88DFC-06F6-2982-C452-4CB2BD0AEC67}"/>
              </a:ext>
            </a:extLst>
          </p:cNvPr>
          <p:cNvSpPr/>
          <p:nvPr/>
        </p:nvSpPr>
        <p:spPr>
          <a:xfrm>
            <a:off x="1295400" y="4008120"/>
            <a:ext cx="5791200" cy="944880"/>
          </a:xfrm>
          <a:prstGeom prst="rect">
            <a:avLst/>
          </a:prstGeom>
          <a:solidFill>
            <a:srgbClr val="96D3C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0D0C08-D832-07B6-DE08-35F34D44B6FB}"/>
              </a:ext>
            </a:extLst>
          </p:cNvPr>
          <p:cNvSpPr txBox="1"/>
          <p:nvPr/>
        </p:nvSpPr>
        <p:spPr>
          <a:xfrm>
            <a:off x="1478280" y="4123163"/>
            <a:ext cx="5608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Federally-defined race does not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always align with self-identifications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4D100-80EC-E583-B3CD-CC2A0A8805F4}"/>
              </a:ext>
            </a:extLst>
          </p:cNvPr>
          <p:cNvSpPr/>
          <p:nvPr/>
        </p:nvSpPr>
        <p:spPr>
          <a:xfrm>
            <a:off x="1295400" y="5349240"/>
            <a:ext cx="5791200" cy="640080"/>
          </a:xfrm>
          <a:prstGeom prst="rect">
            <a:avLst/>
          </a:prstGeom>
          <a:solidFill>
            <a:srgbClr val="96D3C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527822-27AF-486A-70BB-AEA469C3436D}"/>
              </a:ext>
            </a:extLst>
          </p:cNvPr>
          <p:cNvSpPr txBox="1"/>
          <p:nvPr/>
        </p:nvSpPr>
        <p:spPr>
          <a:xfrm>
            <a:off x="1478280" y="5464283"/>
            <a:ext cx="43129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“Gold Standard” = self-reporting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F73F0A-CE82-8893-D99D-3187FC78393F}"/>
              </a:ext>
            </a:extLst>
          </p:cNvPr>
          <p:cNvSpPr/>
          <p:nvPr/>
        </p:nvSpPr>
        <p:spPr>
          <a:xfrm>
            <a:off x="1295400" y="6385560"/>
            <a:ext cx="5791200" cy="1280160"/>
          </a:xfrm>
          <a:prstGeom prst="rect">
            <a:avLst/>
          </a:prstGeom>
          <a:solidFill>
            <a:srgbClr val="96D3C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5171F8-E229-B5BB-3E48-1AA9C44DA5A9}"/>
              </a:ext>
            </a:extLst>
          </p:cNvPr>
          <p:cNvSpPr txBox="1"/>
          <p:nvPr/>
        </p:nvSpPr>
        <p:spPr>
          <a:xfrm>
            <a:off x="1478280" y="6500603"/>
            <a:ext cx="5486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Disaggregated race categories can offer more options for self-identification and can be rolled up into standard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80665D-F629-555E-9DC9-347320719F25}"/>
              </a:ext>
            </a:extLst>
          </p:cNvPr>
          <p:cNvSpPr/>
          <p:nvPr/>
        </p:nvSpPr>
        <p:spPr>
          <a:xfrm>
            <a:off x="1295400" y="8061960"/>
            <a:ext cx="5791200" cy="975360"/>
          </a:xfrm>
          <a:prstGeom prst="rect">
            <a:avLst/>
          </a:prstGeom>
          <a:solidFill>
            <a:srgbClr val="96D3C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510432-352D-EA87-72D7-2D3203B5BD66}"/>
              </a:ext>
            </a:extLst>
          </p:cNvPr>
          <p:cNvSpPr txBox="1"/>
          <p:nvPr/>
        </p:nvSpPr>
        <p:spPr>
          <a:xfrm>
            <a:off x="1478280" y="8177003"/>
            <a:ext cx="5486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Standardization for interoperability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and data comparability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FB1778-15DB-7A43-EE8D-E853A9E1080E}"/>
              </a:ext>
            </a:extLst>
          </p:cNvPr>
          <p:cNvCxnSpPr>
            <a:cxnSpLocks/>
          </p:cNvCxnSpPr>
          <p:nvPr/>
        </p:nvCxnSpPr>
        <p:spPr>
          <a:xfrm flipH="1">
            <a:off x="502920" y="2956560"/>
            <a:ext cx="640080" cy="0"/>
          </a:xfrm>
          <a:prstGeom prst="line">
            <a:avLst/>
          </a:prstGeom>
          <a:ln w="28575">
            <a:solidFill>
              <a:srgbClr val="96D3C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582591-D6A8-8AFD-AED0-D53BF65488CC}"/>
              </a:ext>
            </a:extLst>
          </p:cNvPr>
          <p:cNvCxnSpPr/>
          <p:nvPr/>
        </p:nvCxnSpPr>
        <p:spPr>
          <a:xfrm flipH="1">
            <a:off x="502920" y="4495800"/>
            <a:ext cx="640080" cy="0"/>
          </a:xfrm>
          <a:prstGeom prst="line">
            <a:avLst/>
          </a:prstGeom>
          <a:ln w="28575">
            <a:solidFill>
              <a:srgbClr val="96D3C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E6AEA1-2597-1956-7C9F-3770B77802D3}"/>
              </a:ext>
            </a:extLst>
          </p:cNvPr>
          <p:cNvCxnSpPr/>
          <p:nvPr/>
        </p:nvCxnSpPr>
        <p:spPr>
          <a:xfrm flipH="1">
            <a:off x="502920" y="5684520"/>
            <a:ext cx="640080" cy="0"/>
          </a:xfrm>
          <a:prstGeom prst="line">
            <a:avLst/>
          </a:prstGeom>
          <a:ln w="28575">
            <a:solidFill>
              <a:srgbClr val="96D3C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DC7C542-2F71-3A18-A790-F34FA25D62D8}"/>
              </a:ext>
            </a:extLst>
          </p:cNvPr>
          <p:cNvCxnSpPr/>
          <p:nvPr/>
        </p:nvCxnSpPr>
        <p:spPr>
          <a:xfrm flipH="1">
            <a:off x="502920" y="7025640"/>
            <a:ext cx="640080" cy="0"/>
          </a:xfrm>
          <a:prstGeom prst="line">
            <a:avLst/>
          </a:prstGeom>
          <a:ln w="28575">
            <a:solidFill>
              <a:srgbClr val="96D3C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2E74ABC-8B93-A376-634D-35076D342110}"/>
              </a:ext>
            </a:extLst>
          </p:cNvPr>
          <p:cNvCxnSpPr/>
          <p:nvPr/>
        </p:nvCxnSpPr>
        <p:spPr>
          <a:xfrm flipH="1">
            <a:off x="502920" y="8549640"/>
            <a:ext cx="640080" cy="0"/>
          </a:xfrm>
          <a:prstGeom prst="line">
            <a:avLst/>
          </a:prstGeom>
          <a:ln w="28575">
            <a:solidFill>
              <a:srgbClr val="96D3C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30B471E-90BF-E251-86F5-800363AD9C2D}"/>
              </a:ext>
            </a:extLst>
          </p:cNvPr>
          <p:cNvCxnSpPr>
            <a:cxnSpLocks/>
          </p:cNvCxnSpPr>
          <p:nvPr/>
        </p:nvCxnSpPr>
        <p:spPr>
          <a:xfrm flipV="1">
            <a:off x="502920" y="2956560"/>
            <a:ext cx="0" cy="5593080"/>
          </a:xfrm>
          <a:prstGeom prst="line">
            <a:avLst/>
          </a:prstGeom>
          <a:ln w="28575">
            <a:solidFill>
              <a:srgbClr val="96D3C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Figure shows the wide variation of median household income among Asian origin groups in the United States (median annual household income, 2019, by origin group).https://www.pewresearch.org/fact-tank/2021/04/29/key-facts-about-asian-origin-groups-in-the-u-s/">
            <a:extLst>
              <a:ext uri="{FF2B5EF4-FFF2-40B4-BE49-F238E27FC236}">
                <a16:creationId xmlns:a16="http://schemas.microsoft.com/office/drawing/2014/main" id="{97F2F7B2-8A9D-9031-B228-AD3A505E5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080" y="2799340"/>
            <a:ext cx="9704437" cy="26712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AF285C-78C7-927D-4546-36BABC8C6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079" y="6431498"/>
            <a:ext cx="9704438" cy="26058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478E95-A15A-E820-F8B7-93129193B998}"/>
              </a:ext>
            </a:extLst>
          </p:cNvPr>
          <p:cNvSpPr txBox="1"/>
          <p:nvPr/>
        </p:nvSpPr>
        <p:spPr>
          <a:xfrm>
            <a:off x="7834109" y="5958840"/>
            <a:ext cx="9265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Heart Association,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91CF8-B747-AF93-44BF-53A17CAEBA3D}"/>
              </a:ext>
            </a:extLst>
          </p:cNvPr>
          <p:cNvSpPr txBox="1"/>
          <p:nvPr/>
        </p:nvSpPr>
        <p:spPr>
          <a:xfrm>
            <a:off x="7834109" y="2331720"/>
            <a:ext cx="9265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Pew Research Center, 2021</a:t>
            </a:r>
          </a:p>
        </p:txBody>
      </p:sp>
    </p:spTree>
    <p:extLst>
      <p:ext uri="{BB962C8B-B14F-4D97-AF65-F5344CB8AC3E}">
        <p14:creationId xmlns:p14="http://schemas.microsoft.com/office/powerpoint/2010/main" val="476965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46A5479-3F57-0717-3253-380D4D8E4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742615-3C2D-B7F7-7EA8-D810ED45F8AD}"/>
              </a:ext>
            </a:extLst>
          </p:cNvPr>
          <p:cNvSpPr txBox="1"/>
          <p:nvPr/>
        </p:nvSpPr>
        <p:spPr>
          <a:xfrm>
            <a:off x="2278380" y="3521838"/>
            <a:ext cx="4587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pic>
        <p:nvPicPr>
          <p:cNvPr id="7" name="Picture 6" descr="3 Data-Driven Keys to Address Health Equity | AHA">
            <a:extLst>
              <a:ext uri="{FF2B5EF4-FFF2-40B4-BE49-F238E27FC236}">
                <a16:creationId xmlns:a16="http://schemas.microsoft.com/office/drawing/2014/main" id="{4691E9FD-D697-92FE-171C-BEE5E70F2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8" r="13959"/>
          <a:stretch/>
        </p:blipFill>
        <p:spPr bwMode="auto">
          <a:xfrm>
            <a:off x="9144000" y="0"/>
            <a:ext cx="9144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F0F4A7-7077-CF02-4D38-5341231F1811}"/>
              </a:ext>
            </a:extLst>
          </p:cNvPr>
          <p:cNvSpPr txBox="1"/>
          <p:nvPr/>
        </p:nvSpPr>
        <p:spPr>
          <a:xfrm>
            <a:off x="2026920" y="8895695"/>
            <a:ext cx="50901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American Hospital Association,</a:t>
            </a:r>
          </a:p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https://www.aha.org/aha-center-health-innovation-market-scan/2021-03-09-3-data-driven-keys-address-health-equity </a:t>
            </a:r>
          </a:p>
        </p:txBody>
      </p:sp>
    </p:spTree>
    <p:extLst>
      <p:ext uri="{BB962C8B-B14F-4D97-AF65-F5344CB8AC3E}">
        <p14:creationId xmlns:p14="http://schemas.microsoft.com/office/powerpoint/2010/main" val="779467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D420AD-CD45-B887-299B-DDCABA74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Category Selection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793340-7F32-D3A8-A3C9-20C7FB34C78F}"/>
              </a:ext>
            </a:extLst>
          </p:cNvPr>
          <p:cNvSpPr txBox="1"/>
          <p:nvPr/>
        </p:nvSpPr>
        <p:spPr>
          <a:xfrm>
            <a:off x="777237" y="2025573"/>
            <a:ext cx="68432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Local stakeholder convening at all stages (planning, implementation, evaluation, etc.)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– including, but not limited to: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F2FF70-EF61-72B5-043F-1776196E0927}"/>
              </a:ext>
            </a:extLst>
          </p:cNvPr>
          <p:cNvSpPr txBox="1"/>
          <p:nvPr/>
        </p:nvSpPr>
        <p:spPr>
          <a:xfrm>
            <a:off x="1097279" y="3679374"/>
            <a:ext cx="643588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Health providers such as hospitals, small and solo practices, mid-sized practices, family and general practitioners as well as specialties 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Patients and patient advocates 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Civil rights groups, social service organizations, cultural groups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Insurers, electronic medical records services, IT professionals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Data managers, biostatisticians, and health equity researchers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617E3F2D-F894-D515-66B3-AE2C6C19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175" y="2025573"/>
            <a:ext cx="6435882" cy="4868957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B7D873-E871-46CD-B8A2-027740533766}"/>
              </a:ext>
            </a:extLst>
          </p:cNvPr>
          <p:cNvSpPr txBox="1"/>
          <p:nvPr/>
        </p:nvSpPr>
        <p:spPr>
          <a:xfrm>
            <a:off x="8781115" y="7142423"/>
            <a:ext cx="895479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200" dirty="0">
                <a:latin typeface="Arial"/>
                <a:cs typeface="Arial"/>
              </a:rPr>
              <a:t>The National Committee for Quality Assurance recommendations, presented during UCLA-hosted webinar, "Legal and Regulatory Guidance for Racial/Ethnic Data Disaggregation in Health Data Sets." </a:t>
            </a:r>
          </a:p>
          <a:p>
            <a:pPr>
              <a:buClr>
                <a:schemeClr val="bg1"/>
              </a:buClr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8C5571-9982-C686-F8DB-5FCD4B53DD94}"/>
              </a:ext>
            </a:extLst>
          </p:cNvPr>
          <p:cNvSpPr txBox="1"/>
          <p:nvPr/>
        </p:nvSpPr>
        <p:spPr>
          <a:xfrm>
            <a:off x="8781115" y="8419133"/>
            <a:ext cx="89547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200" dirty="0">
                <a:latin typeface="Arial"/>
                <a:cs typeface="Arial"/>
              </a:rPr>
              <a:t>Link: https://</a:t>
            </a:r>
            <a:r>
              <a:rPr lang="en-US" sz="2200" dirty="0" err="1">
                <a:latin typeface="Arial"/>
                <a:cs typeface="Arial"/>
              </a:rPr>
              <a:t>www.youtube.com</a:t>
            </a:r>
            <a:r>
              <a:rPr lang="en-US" sz="2200" dirty="0">
                <a:latin typeface="Arial"/>
                <a:cs typeface="Arial"/>
              </a:rPr>
              <a:t>/</a:t>
            </a:r>
            <a:r>
              <a:rPr lang="en-US" sz="2200" dirty="0" err="1">
                <a:latin typeface="Arial"/>
                <a:cs typeface="Arial"/>
              </a:rPr>
              <a:t>watch?v</a:t>
            </a:r>
            <a:r>
              <a:rPr lang="en-US" sz="2200" dirty="0">
                <a:latin typeface="Arial"/>
                <a:cs typeface="Arial"/>
              </a:rPr>
              <a:t>=ffTOob-m54M&amp;t=29s </a:t>
            </a:r>
          </a:p>
        </p:txBody>
      </p:sp>
    </p:spTree>
    <p:extLst>
      <p:ext uri="{BB962C8B-B14F-4D97-AF65-F5344CB8AC3E}">
        <p14:creationId xmlns:p14="http://schemas.microsoft.com/office/powerpoint/2010/main" val="4235868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D420AD-CD45-B887-299B-DDCABA74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524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Category Selection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0CAD17-28CF-5331-D23D-2B3A14DAE441}"/>
              </a:ext>
            </a:extLst>
          </p:cNvPr>
          <p:cNvSpPr txBox="1"/>
          <p:nvPr/>
        </p:nvSpPr>
        <p:spPr>
          <a:xfrm>
            <a:off x="975357" y="2118360"/>
            <a:ext cx="6843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Community deliberations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598B18-FB24-0362-9F9E-55EE7EA8AC65}"/>
              </a:ext>
            </a:extLst>
          </p:cNvPr>
          <p:cNvSpPr txBox="1"/>
          <p:nvPr/>
        </p:nvSpPr>
        <p:spPr>
          <a:xfrm>
            <a:off x="1382688" y="2723983"/>
            <a:ext cx="64358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Focus groups, public forums, and other methods of qualitative information sharing</a:t>
            </a:r>
          </a:p>
          <a:p>
            <a:pPr marL="342900" indent="-342900">
              <a:buClr>
                <a:schemeClr val="bg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Consensus is not the goal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F639EC-6235-B707-1533-FAC6718FE8E4}"/>
              </a:ext>
            </a:extLst>
          </p:cNvPr>
          <p:cNvSpPr txBox="1"/>
          <p:nvPr/>
        </p:nvSpPr>
        <p:spPr>
          <a:xfrm>
            <a:off x="8540152" y="7077068"/>
            <a:ext cx="89547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200" dirty="0">
                <a:latin typeface="Arial"/>
                <a:cs typeface="Arial"/>
              </a:rPr>
              <a:t>Example flyer developed by the New York Academy of Medicine to recruit focus group participants.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6F2F2C-7D17-18DB-0C09-EB209BED0CBD}"/>
              </a:ext>
            </a:extLst>
          </p:cNvPr>
          <p:cNvSpPr txBox="1"/>
          <p:nvPr/>
        </p:nvSpPr>
        <p:spPr>
          <a:xfrm>
            <a:off x="8540152" y="8043226"/>
            <a:ext cx="89547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2200" dirty="0">
                <a:latin typeface="Arial"/>
                <a:cs typeface="Arial"/>
              </a:rPr>
              <a:t>Purpose: to inform race/ethnicity questionnaire format, verbiage, and disaggregated race/ethnicity options.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B99319-7333-EDBB-8449-B2D1368B4B91}"/>
              </a:ext>
            </a:extLst>
          </p:cNvPr>
          <p:cNvSpPr txBox="1"/>
          <p:nvPr/>
        </p:nvSpPr>
        <p:spPr>
          <a:xfrm>
            <a:off x="975356" y="4537637"/>
            <a:ext cx="6843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Survey a broad sample of patients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AB363B-6136-A4F7-A592-2A674E0275C2}"/>
              </a:ext>
            </a:extLst>
          </p:cNvPr>
          <p:cNvSpPr txBox="1"/>
          <p:nvPr/>
        </p:nvSpPr>
        <p:spPr>
          <a:xfrm>
            <a:off x="1382687" y="5159386"/>
            <a:ext cx="64358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Include open-ended self-reporting option to see common terms/identities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B58A9-89A2-59C0-1B8E-4AC1426F921A}"/>
              </a:ext>
            </a:extLst>
          </p:cNvPr>
          <p:cNvSpPr txBox="1"/>
          <p:nvPr/>
        </p:nvSpPr>
        <p:spPr>
          <a:xfrm>
            <a:off x="975356" y="6261459"/>
            <a:ext cx="68432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Use qualitative findings, Census/ACS,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and other existing data sources to pilot test a disaggregated questionnaire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793A60-15D0-91B3-26CC-729A9A1A2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246" y="2118360"/>
            <a:ext cx="6843213" cy="47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80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D420AD-CD45-B887-299B-DDCABA74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The CBO Role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326F2E-F763-F237-1FFC-722BE7A9ABA4}"/>
              </a:ext>
            </a:extLst>
          </p:cNvPr>
          <p:cNvSpPr txBox="1"/>
          <p:nvPr/>
        </p:nvSpPr>
        <p:spPr>
          <a:xfrm>
            <a:off x="7015335" y="2339000"/>
            <a:ext cx="6843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Bring community concerns to the table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B3077-05A2-4FF3-6044-AC5A6D72B0D8}"/>
              </a:ext>
            </a:extLst>
          </p:cNvPr>
          <p:cNvSpPr txBox="1"/>
          <p:nvPr/>
        </p:nvSpPr>
        <p:spPr>
          <a:xfrm>
            <a:off x="7079937" y="2885247"/>
            <a:ext cx="930435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Privacy concerns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Potential for harm/stereotyping from reporting disaggregated data 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Cultural and linguistic appropriateness of terms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Ensuring transparency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Recommend accountability mechanisms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B7EE6-D7D8-7460-3190-FA23146CDD62}"/>
              </a:ext>
            </a:extLst>
          </p:cNvPr>
          <p:cNvSpPr txBox="1"/>
          <p:nvPr/>
        </p:nvSpPr>
        <p:spPr>
          <a:xfrm>
            <a:off x="7015335" y="6447705"/>
            <a:ext cx="6843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buClr>
                <a:schemeClr val="tx1"/>
              </a:buClr>
              <a:buFont typeface="Arial" panose="020B0604020202020204" pitchFamily="34" charset="0"/>
              <a:buChar char="•"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buNone/>
            </a:pPr>
            <a:r>
              <a:rPr lang="en-US" dirty="0"/>
              <a:t>Advocate for diversity &amp; inclusion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6AA68-0E5D-EEE5-3820-B43F2CC79603}"/>
              </a:ext>
            </a:extLst>
          </p:cNvPr>
          <p:cNvSpPr txBox="1"/>
          <p:nvPr/>
        </p:nvSpPr>
        <p:spPr>
          <a:xfrm>
            <a:off x="7079937" y="7025938"/>
            <a:ext cx="1038175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Ensure inclusion of all communities on disaggregated race/ethnicity data collection forms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Invite culturally diverse and cross-sector collaborators to community workgroups 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ree Woman in Black Coat Stock Photo">
            <a:extLst>
              <a:ext uri="{FF2B5EF4-FFF2-40B4-BE49-F238E27FC236}">
                <a16:creationId xmlns:a16="http://schemas.microsoft.com/office/drawing/2014/main" id="{CDCDCDCD-756D-C975-7ACE-3A52DF3FBB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1"/>
          <a:stretch/>
        </p:blipFill>
        <p:spPr bwMode="auto">
          <a:xfrm>
            <a:off x="0" y="2442897"/>
            <a:ext cx="6537960" cy="45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90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46A5479-3F57-0717-3253-380D4D8E4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742615-3C2D-B7F7-7EA8-D810ED45F8AD}"/>
              </a:ext>
            </a:extLst>
          </p:cNvPr>
          <p:cNvSpPr txBox="1"/>
          <p:nvPr/>
        </p:nvSpPr>
        <p:spPr>
          <a:xfrm>
            <a:off x="2091690" y="3064638"/>
            <a:ext cx="49606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Data Collection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F0F4A7-7077-CF02-4D38-5341231F1811}"/>
              </a:ext>
            </a:extLst>
          </p:cNvPr>
          <p:cNvSpPr txBox="1"/>
          <p:nvPr/>
        </p:nvSpPr>
        <p:spPr>
          <a:xfrm>
            <a:off x="2026920" y="8895695"/>
            <a:ext cx="50901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source: Minnesota Compass,</a:t>
            </a:r>
          </a:p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www.mncompass.org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/data-insights/articles/race-data-disaggregation-what-does-it-mean-why-does-it-matter </a:t>
            </a:r>
          </a:p>
        </p:txBody>
      </p:sp>
      <p:pic>
        <p:nvPicPr>
          <p:cNvPr id="2" name="Picture 2" descr="Race data disaggregation: What does it mean? Why does it matter? | MN  Compass">
            <a:extLst>
              <a:ext uri="{FF2B5EF4-FFF2-40B4-BE49-F238E27FC236}">
                <a16:creationId xmlns:a16="http://schemas.microsoft.com/office/drawing/2014/main" id="{023344C0-3EB4-9535-A30A-DB5181A24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r="4169"/>
          <a:stretch/>
        </p:blipFill>
        <p:spPr bwMode="auto">
          <a:xfrm>
            <a:off x="9250667" y="1783080"/>
            <a:ext cx="9037333" cy="697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972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D420AD-CD45-B887-299B-DDCABA74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Community education to increase 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464229-1CBF-9640-F188-6BBD999B03F6}"/>
              </a:ext>
            </a:extLst>
          </p:cNvPr>
          <p:cNvSpPr txBox="1"/>
          <p:nvPr/>
        </p:nvSpPr>
        <p:spPr>
          <a:xfrm>
            <a:off x="7595480" y="2499883"/>
            <a:ext cx="6843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Describing race/ethnicity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AEB403-63A7-42DB-AA84-234E4CF942AD}"/>
              </a:ext>
            </a:extLst>
          </p:cNvPr>
          <p:cNvSpPr txBox="1"/>
          <p:nvPr/>
        </p:nvSpPr>
        <p:spPr>
          <a:xfrm>
            <a:off x="7954070" y="3065750"/>
            <a:ext cx="93043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Conceptualization of race may be different in certain cultures and/or for those who have spent most of their lives outside the U.S.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3B604B-A60D-9077-4B44-DD589E6E5BD0}"/>
              </a:ext>
            </a:extLst>
          </p:cNvPr>
          <p:cNvSpPr txBox="1"/>
          <p:nvPr/>
        </p:nvSpPr>
        <p:spPr>
          <a:xfrm>
            <a:off x="7595480" y="4292199"/>
            <a:ext cx="9940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Emphasizing importance of race/ethnicity disaggregation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3A96FC-C872-61D6-7A26-472B9F22586A}"/>
              </a:ext>
            </a:extLst>
          </p:cNvPr>
          <p:cNvSpPr txBox="1"/>
          <p:nvPr/>
        </p:nvSpPr>
        <p:spPr>
          <a:xfrm>
            <a:off x="7954070" y="4858065"/>
            <a:ext cx="9304352" cy="430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Community buy-in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575DC-1C8D-F1B1-9259-4D7A5AAA911B}"/>
              </a:ext>
            </a:extLst>
          </p:cNvPr>
          <p:cNvSpPr txBox="1"/>
          <p:nvPr/>
        </p:nvSpPr>
        <p:spPr>
          <a:xfrm>
            <a:off x="7595480" y="5839431"/>
            <a:ext cx="6843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Forums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F0B65B-64FC-8521-4448-5133663C1FC2}"/>
              </a:ext>
            </a:extLst>
          </p:cNvPr>
          <p:cNvSpPr txBox="1"/>
          <p:nvPr/>
        </p:nvSpPr>
        <p:spPr>
          <a:xfrm>
            <a:off x="7954070" y="6405298"/>
            <a:ext cx="93043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Written materials: flyers, letters,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Public forums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A20B0D-9DD5-7EDA-C308-B93EE25CB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863" y="2223767"/>
            <a:ext cx="4969565" cy="6276223"/>
          </a:xfrm>
          <a:prstGeom prst="rect">
            <a:avLst/>
          </a:prstGeom>
          <a:ln>
            <a:solidFill>
              <a:srgbClr val="4472C4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F5AD0E-1B64-C10E-ED34-29658F5CB359}"/>
              </a:ext>
            </a:extLst>
          </p:cNvPr>
          <p:cNvSpPr txBox="1"/>
          <p:nvPr/>
        </p:nvSpPr>
        <p:spPr>
          <a:xfrm>
            <a:off x="1540566" y="8702512"/>
            <a:ext cx="50901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developed by New Mexico Department of Health to explain purpose of race/ethnicity collection to patients. </a:t>
            </a:r>
          </a:p>
        </p:txBody>
      </p:sp>
    </p:spTree>
    <p:extLst>
      <p:ext uri="{BB962C8B-B14F-4D97-AF65-F5344CB8AC3E}">
        <p14:creationId xmlns:p14="http://schemas.microsoft.com/office/powerpoint/2010/main" val="2030037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D420AD-CD45-B887-299B-DDCABA74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FCD261-25C3-4E10-937B-CF5114BD598D}"/>
              </a:ext>
            </a:extLst>
          </p:cNvPr>
          <p:cNvSpPr/>
          <p:nvPr/>
        </p:nvSpPr>
        <p:spPr>
          <a:xfrm>
            <a:off x="1108915" y="2671903"/>
            <a:ext cx="5283699" cy="6454167"/>
          </a:xfrm>
          <a:prstGeom prst="rect">
            <a:avLst/>
          </a:prstGeom>
          <a:solidFill>
            <a:srgbClr val="96D3C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EC0263-0C20-C127-2838-349E4CD41EA0}"/>
              </a:ext>
            </a:extLst>
          </p:cNvPr>
          <p:cNvSpPr/>
          <p:nvPr/>
        </p:nvSpPr>
        <p:spPr>
          <a:xfrm>
            <a:off x="9897035" y="2671903"/>
            <a:ext cx="7459628" cy="6454168"/>
          </a:xfrm>
          <a:prstGeom prst="rect">
            <a:avLst/>
          </a:prstGeom>
          <a:solidFill>
            <a:srgbClr val="96D3C5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DC649-7F3F-2092-8D46-9FFBC33718BC}"/>
              </a:ext>
            </a:extLst>
          </p:cNvPr>
          <p:cNvSpPr txBox="1"/>
          <p:nvPr/>
        </p:nvSpPr>
        <p:spPr>
          <a:xfrm>
            <a:off x="396240" y="228600"/>
            <a:ext cx="17160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Addressing key concerns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E1AACB-0A6F-19F7-3680-C997B5BCA893}"/>
              </a:ext>
            </a:extLst>
          </p:cNvPr>
          <p:cNvSpPr txBox="1"/>
          <p:nvPr/>
        </p:nvSpPr>
        <p:spPr>
          <a:xfrm>
            <a:off x="1332058" y="2840463"/>
            <a:ext cx="6843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Privacy and confidentiality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AB321D-EAE6-7EC7-2D9D-E8FE0D3B49DA}"/>
              </a:ext>
            </a:extLst>
          </p:cNvPr>
          <p:cNvSpPr txBox="1"/>
          <p:nvPr/>
        </p:nvSpPr>
        <p:spPr>
          <a:xfrm>
            <a:off x="1663189" y="3446086"/>
            <a:ext cx="472942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Privacy = "I choose not to share my personal information"</a:t>
            </a:r>
          </a:p>
          <a:p>
            <a:pPr marL="342900" indent="-342900">
              <a:buClr>
                <a:schemeClr val="bg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Confidentiality = "You must not share my personal information"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94C038-461A-4085-797F-56DEA831DDA2}"/>
              </a:ext>
            </a:extLst>
          </p:cNvPr>
          <p:cNvSpPr txBox="1"/>
          <p:nvPr/>
        </p:nvSpPr>
        <p:spPr>
          <a:xfrm>
            <a:off x="1332058" y="1866428"/>
            <a:ext cx="6843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Example Concerns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5E1AD9-8719-AB8E-A5B7-76C5BF5B64D5}"/>
              </a:ext>
            </a:extLst>
          </p:cNvPr>
          <p:cNvSpPr txBox="1"/>
          <p:nvPr/>
        </p:nvSpPr>
        <p:spPr>
          <a:xfrm>
            <a:off x="1332058" y="5792820"/>
            <a:ext cx="68432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Stereotyping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F0F9C6-5038-6934-3252-31AED09DDC1F}"/>
              </a:ext>
            </a:extLst>
          </p:cNvPr>
          <p:cNvSpPr txBox="1"/>
          <p:nvPr/>
        </p:nvSpPr>
        <p:spPr>
          <a:xfrm>
            <a:off x="1332059" y="7682126"/>
            <a:ext cx="57615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Increased competition for resources?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5EE70E-B79D-B965-6510-9DF43CA2DD5D}"/>
              </a:ext>
            </a:extLst>
          </p:cNvPr>
          <p:cNvSpPr txBox="1"/>
          <p:nvPr/>
        </p:nvSpPr>
        <p:spPr>
          <a:xfrm>
            <a:off x="10040134" y="1866428"/>
            <a:ext cx="6843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bg1"/>
              </a:buClr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CBO Response / Talking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54EF95-5402-B273-0AB6-100C0C85D040}"/>
              </a:ext>
            </a:extLst>
          </p:cNvPr>
          <p:cNvSpPr txBox="1"/>
          <p:nvPr/>
        </p:nvSpPr>
        <p:spPr>
          <a:xfrm>
            <a:off x="10119647" y="2840463"/>
            <a:ext cx="70594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Plain-language, multi-lingual verbal and written explanations: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655D5F-AF46-9AFA-5449-257AF4ADB87B}"/>
              </a:ext>
            </a:extLst>
          </p:cNvPr>
          <p:cNvSpPr txBox="1"/>
          <p:nvPr/>
        </p:nvSpPr>
        <p:spPr>
          <a:xfrm>
            <a:off x="10447465" y="3744141"/>
            <a:ext cx="643588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Purpose/use of race/ethnicity data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Data disclosure is optional</a:t>
            </a: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/>
              </a:buClr>
              <a:buFont typeface="Arial Bold"/>
              <a:buChar char="–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Protocols to protect privacy and confidentiality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E70FCF-A538-524E-32F2-658796F3F5A5}"/>
              </a:ext>
            </a:extLst>
          </p:cNvPr>
          <p:cNvSpPr txBox="1"/>
          <p:nvPr/>
        </p:nvSpPr>
        <p:spPr>
          <a:xfrm>
            <a:off x="10119646" y="5792820"/>
            <a:ext cx="72370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Data disaggregation highlights diversity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CBOs will work with leaders to report data in a way that includes historical context and highlights community assets/strengths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743BC6-F968-C433-B66C-2D59FDBBA87D}"/>
              </a:ext>
            </a:extLst>
          </p:cNvPr>
          <p:cNvSpPr txBox="1"/>
          <p:nvPr/>
        </p:nvSpPr>
        <p:spPr>
          <a:xfrm>
            <a:off x="10040133" y="7682126"/>
            <a:ext cx="73165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Resource allocation will be more equitable, rather than taking away from certain communities.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6FB1B2B-B063-12FB-1E40-01BD686D9703}"/>
              </a:ext>
            </a:extLst>
          </p:cNvPr>
          <p:cNvSpPr/>
          <p:nvPr/>
        </p:nvSpPr>
        <p:spPr>
          <a:xfrm>
            <a:off x="6712317" y="7671089"/>
            <a:ext cx="2888526" cy="461665"/>
          </a:xfrm>
          <a:prstGeom prst="rightArrow">
            <a:avLst/>
          </a:prstGeom>
          <a:solidFill>
            <a:srgbClr val="96D3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3815AEE-B94A-F797-2683-97A7FE08124E}"/>
              </a:ext>
            </a:extLst>
          </p:cNvPr>
          <p:cNvSpPr/>
          <p:nvPr/>
        </p:nvSpPr>
        <p:spPr>
          <a:xfrm>
            <a:off x="6712317" y="5827049"/>
            <a:ext cx="2888526" cy="461665"/>
          </a:xfrm>
          <a:prstGeom prst="rightArrow">
            <a:avLst/>
          </a:prstGeom>
          <a:solidFill>
            <a:srgbClr val="96D3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61892EA-F3B7-C553-9E42-B9FB46594EB0}"/>
              </a:ext>
            </a:extLst>
          </p:cNvPr>
          <p:cNvSpPr/>
          <p:nvPr/>
        </p:nvSpPr>
        <p:spPr>
          <a:xfrm>
            <a:off x="6712317" y="2855249"/>
            <a:ext cx="2888526" cy="461665"/>
          </a:xfrm>
          <a:prstGeom prst="rightArrow">
            <a:avLst/>
          </a:prstGeom>
          <a:solidFill>
            <a:srgbClr val="96D3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33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713</TotalTime>
  <Words>995</Words>
  <Application>Microsoft Macintosh PowerPoint</Application>
  <PresentationFormat>Custom</PresentationFormat>
  <Paragraphs>134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 Bold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Yu-Ching Wang</dc:creator>
  <cp:lastModifiedBy>Yu-Ching Wang</cp:lastModifiedBy>
  <cp:revision>10</cp:revision>
  <dcterms:created xsi:type="dcterms:W3CDTF">2023-07-27T16:12:29Z</dcterms:created>
  <dcterms:modified xsi:type="dcterms:W3CDTF">2023-08-07T20:23:49Z</dcterms:modified>
</cp:coreProperties>
</file>