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71" r:id="rId9"/>
    <p:sldId id="272" r:id="rId10"/>
    <p:sldId id="273" r:id="rId11"/>
    <p:sldId id="275" r:id="rId12"/>
    <p:sldId id="276" r:id="rId13"/>
    <p:sldId id="277" r:id="rId14"/>
    <p:sldId id="274" r:id="rId15"/>
    <p:sldId id="278" r:id="rId16"/>
    <p:sldId id="279" r:id="rId17"/>
    <p:sldId id="280" r:id="rId18"/>
    <p:sldId id="281" r:id="rId19"/>
    <p:sldId id="282" r:id="rId20"/>
    <p:sldId id="283" r:id="rId21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A41"/>
    <a:srgbClr val="F2DEA4"/>
    <a:srgbClr val="96D3C5"/>
    <a:srgbClr val="296399"/>
    <a:srgbClr val="E88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/>
    <p:restoredTop sz="96327"/>
  </p:normalViewPr>
  <p:slideViewPr>
    <p:cSldViewPr snapToGrid="0">
      <p:cViewPr varScale="1">
        <p:scale>
          <a:sx n="85" d="100"/>
          <a:sy n="85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0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4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8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5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0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1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3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C5390-2AEC-8C91-F1EA-48C6FA5C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98966-B3AF-797C-C739-C0310A01D7E3}"/>
              </a:ext>
            </a:extLst>
          </p:cNvPr>
          <p:cNvSpPr txBox="1"/>
          <p:nvPr/>
        </p:nvSpPr>
        <p:spPr>
          <a:xfrm>
            <a:off x="6187440" y="2105720"/>
            <a:ext cx="112471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Equity-centered data governance, analysis, and reporting of disaggregated race/ethnicity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7F95F-2F50-F67B-2B87-5131335DC312}"/>
              </a:ext>
            </a:extLst>
          </p:cNvPr>
          <p:cNvSpPr txBox="1"/>
          <p:nvPr/>
        </p:nvSpPr>
        <p:spPr>
          <a:xfrm>
            <a:off x="6187440" y="6212270"/>
            <a:ext cx="11247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guide for data managers, systems administrators, and analysts</a:t>
            </a:r>
          </a:p>
        </p:txBody>
      </p:sp>
    </p:spTree>
    <p:extLst>
      <p:ext uri="{BB962C8B-B14F-4D97-AF65-F5344CB8AC3E}">
        <p14:creationId xmlns:p14="http://schemas.microsoft.com/office/powerpoint/2010/main" val="43887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2F2D-0398-5E58-E785-7651B3F6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627925" y="4052748"/>
            <a:ext cx="7641119" cy="3510426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Method Strengths and Limitation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F0CB9-EE77-75C2-A29B-C056BA4F94E4}"/>
              </a:ext>
            </a:extLst>
          </p:cNvPr>
          <p:cNvSpPr txBox="1"/>
          <p:nvPr/>
        </p:nvSpPr>
        <p:spPr>
          <a:xfrm>
            <a:off x="627925" y="2163554"/>
            <a:ext cx="17083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Name Lists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User reference lists that directly translate an individual’s surname to a corresponding race/ethnicity category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EC8F1-F2B4-F8F8-FEC0-C58440509D90}"/>
              </a:ext>
            </a:extLst>
          </p:cNvPr>
          <p:cNvSpPr txBox="1"/>
          <p:nvPr/>
        </p:nvSpPr>
        <p:spPr>
          <a:xfrm>
            <a:off x="1054920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74B2-E53E-5791-CF64-8FDFA4726704}"/>
              </a:ext>
            </a:extLst>
          </p:cNvPr>
          <p:cNvSpPr txBox="1"/>
          <p:nvPr/>
        </p:nvSpPr>
        <p:spPr>
          <a:xfrm>
            <a:off x="1397872" y="4984125"/>
            <a:ext cx="61238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Minimal technical expertise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Describe communities/groups as victims or define them by their challenges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Transferrable to other populations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EA0F2-9C35-A401-7EBE-EA8073651E11}"/>
              </a:ext>
            </a:extLst>
          </p:cNvPr>
          <p:cNvSpPr/>
          <p:nvPr/>
        </p:nvSpPr>
        <p:spPr>
          <a:xfrm>
            <a:off x="8875058" y="4052747"/>
            <a:ext cx="8681421" cy="3510427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3F29-BC0C-3AB1-25A4-E7A938DE26A2}"/>
              </a:ext>
            </a:extLst>
          </p:cNvPr>
          <p:cNvSpPr txBox="1"/>
          <p:nvPr/>
        </p:nvSpPr>
        <p:spPr>
          <a:xfrm>
            <a:off x="9265604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8ED1-A9C7-FE65-5C57-AD52AFB66D61}"/>
              </a:ext>
            </a:extLst>
          </p:cNvPr>
          <p:cNvSpPr txBox="1"/>
          <p:nvPr/>
        </p:nvSpPr>
        <p:spPr>
          <a:xfrm>
            <a:off x="9610162" y="4984125"/>
            <a:ext cx="74145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Typically developed larger race/ethnicity groups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Frequently targets only one race/ethnicity group</a:t>
            </a:r>
          </a:p>
        </p:txBody>
      </p:sp>
    </p:spTree>
    <p:extLst>
      <p:ext uri="{BB962C8B-B14F-4D97-AF65-F5344CB8AC3E}">
        <p14:creationId xmlns:p14="http://schemas.microsoft.com/office/powerpoint/2010/main" val="3305880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2F2D-0398-5E58-E785-7651B3F6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627925" y="4052747"/>
            <a:ext cx="7641119" cy="4070699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Method Strengths and Limitation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F0CB9-EE77-75C2-A29B-C056BA4F94E4}"/>
              </a:ext>
            </a:extLst>
          </p:cNvPr>
          <p:cNvSpPr txBox="1"/>
          <p:nvPr/>
        </p:nvSpPr>
        <p:spPr>
          <a:xfrm>
            <a:off x="627925" y="2163554"/>
            <a:ext cx="17083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Name algorithms -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Use a muti-step sequence of instructions predetermined by the researcher, leveraging not only surname information but other additional secondary dataset variables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EC8F1-F2B4-F8F8-FEC0-C58440509D90}"/>
              </a:ext>
            </a:extLst>
          </p:cNvPr>
          <p:cNvSpPr txBox="1"/>
          <p:nvPr/>
        </p:nvSpPr>
        <p:spPr>
          <a:xfrm>
            <a:off x="1054920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74B2-E53E-5791-CF64-8FDFA4726704}"/>
              </a:ext>
            </a:extLst>
          </p:cNvPr>
          <p:cNvSpPr txBox="1"/>
          <p:nvPr/>
        </p:nvSpPr>
        <p:spPr>
          <a:xfrm>
            <a:off x="1397872" y="4984125"/>
            <a:ext cx="61238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Higher accuracy better coverage than Name Lists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Appropriate for large data sets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Target multiple race/ethnicity groups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Transferrable to other populations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EA0F2-9C35-A401-7EBE-EA8073651E11}"/>
              </a:ext>
            </a:extLst>
          </p:cNvPr>
          <p:cNvSpPr/>
          <p:nvPr/>
        </p:nvSpPr>
        <p:spPr>
          <a:xfrm>
            <a:off x="8875058" y="4052747"/>
            <a:ext cx="8681421" cy="4070699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3F29-BC0C-3AB1-25A4-E7A938DE26A2}"/>
              </a:ext>
            </a:extLst>
          </p:cNvPr>
          <p:cNvSpPr txBox="1"/>
          <p:nvPr/>
        </p:nvSpPr>
        <p:spPr>
          <a:xfrm>
            <a:off x="9265604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8ED1-A9C7-FE65-5C57-AD52AFB66D61}"/>
              </a:ext>
            </a:extLst>
          </p:cNvPr>
          <p:cNvSpPr txBox="1"/>
          <p:nvPr/>
        </p:nvSpPr>
        <p:spPr>
          <a:xfrm>
            <a:off x="9610162" y="4984125"/>
            <a:ext cx="74145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Requires high level of technical expertise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Typically developed for larger race/ethnicity groups</a:t>
            </a:r>
          </a:p>
        </p:txBody>
      </p:sp>
    </p:spTree>
    <p:extLst>
      <p:ext uri="{BB962C8B-B14F-4D97-AF65-F5344CB8AC3E}">
        <p14:creationId xmlns:p14="http://schemas.microsoft.com/office/powerpoint/2010/main" val="311224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2F2D-0398-5E58-E785-7651B3F6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627925" y="4052747"/>
            <a:ext cx="7641119" cy="3239703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Method Strengths and Limitation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F0CB9-EE77-75C2-A29B-C056BA4F94E4}"/>
              </a:ext>
            </a:extLst>
          </p:cNvPr>
          <p:cNvSpPr txBox="1"/>
          <p:nvPr/>
        </p:nvSpPr>
        <p:spPr>
          <a:xfrm>
            <a:off x="627925" y="2163554"/>
            <a:ext cx="17083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Machine Learning-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Use prediction models that automatically analyzed patterns in data to infer race/ethnicity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EC8F1-F2B4-F8F8-FEC0-C58440509D90}"/>
              </a:ext>
            </a:extLst>
          </p:cNvPr>
          <p:cNvSpPr txBox="1"/>
          <p:nvPr/>
        </p:nvSpPr>
        <p:spPr>
          <a:xfrm>
            <a:off x="1054920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74B2-E53E-5791-CF64-8FDFA4726704}"/>
              </a:ext>
            </a:extLst>
          </p:cNvPr>
          <p:cNvSpPr txBox="1"/>
          <p:nvPr/>
        </p:nvSpPr>
        <p:spPr>
          <a:xfrm>
            <a:off x="1397872" y="4984125"/>
            <a:ext cx="612383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Appropriate for large data sets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Targets multiple race/ethnicity groups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Targets smaller racial/ethnic minority groups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EA0F2-9C35-A401-7EBE-EA8073651E11}"/>
              </a:ext>
            </a:extLst>
          </p:cNvPr>
          <p:cNvSpPr/>
          <p:nvPr/>
        </p:nvSpPr>
        <p:spPr>
          <a:xfrm>
            <a:off x="8875058" y="4052747"/>
            <a:ext cx="8681421" cy="3239703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3F29-BC0C-3AB1-25A4-E7A938DE26A2}"/>
              </a:ext>
            </a:extLst>
          </p:cNvPr>
          <p:cNvSpPr txBox="1"/>
          <p:nvPr/>
        </p:nvSpPr>
        <p:spPr>
          <a:xfrm>
            <a:off x="9265604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8ED1-A9C7-FE65-5C57-AD52AFB66D61}"/>
              </a:ext>
            </a:extLst>
          </p:cNvPr>
          <p:cNvSpPr txBox="1"/>
          <p:nvPr/>
        </p:nvSpPr>
        <p:spPr>
          <a:xfrm>
            <a:off x="9610162" y="4984125"/>
            <a:ext cx="74145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Requires technical expertise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Limited transferability</a:t>
            </a:r>
          </a:p>
        </p:txBody>
      </p:sp>
    </p:spTree>
    <p:extLst>
      <p:ext uri="{BB962C8B-B14F-4D97-AF65-F5344CB8AC3E}">
        <p14:creationId xmlns:p14="http://schemas.microsoft.com/office/powerpoint/2010/main" val="316376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2F2D-0398-5E58-E785-7651B3F6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627925" y="4052748"/>
            <a:ext cx="7641119" cy="2611524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Method Strengths and Limitation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F0CB9-EE77-75C2-A29B-C056BA4F94E4}"/>
              </a:ext>
            </a:extLst>
          </p:cNvPr>
          <p:cNvSpPr txBox="1"/>
          <p:nvPr/>
        </p:nvSpPr>
        <p:spPr>
          <a:xfrm>
            <a:off x="627925" y="2163554"/>
            <a:ext cx="17083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Data linkage - 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Connects individuals from one dataset with missing race/ethnicity information to another dataset with complete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EC8F1-F2B4-F8F8-FEC0-C58440509D90}"/>
              </a:ext>
            </a:extLst>
          </p:cNvPr>
          <p:cNvSpPr txBox="1"/>
          <p:nvPr/>
        </p:nvSpPr>
        <p:spPr>
          <a:xfrm>
            <a:off x="1054920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74B2-E53E-5791-CF64-8FDFA4726704}"/>
              </a:ext>
            </a:extLst>
          </p:cNvPr>
          <p:cNvSpPr txBox="1"/>
          <p:nvPr/>
        </p:nvSpPr>
        <p:spPr>
          <a:xfrm>
            <a:off x="1397872" y="4984125"/>
            <a:ext cx="61238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If done correctly, high level of accuracy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Appropriate for large data sets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EA0F2-9C35-A401-7EBE-EA8073651E11}"/>
              </a:ext>
            </a:extLst>
          </p:cNvPr>
          <p:cNvSpPr/>
          <p:nvPr/>
        </p:nvSpPr>
        <p:spPr>
          <a:xfrm>
            <a:off x="8875058" y="4052747"/>
            <a:ext cx="8681421" cy="2611525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3F29-BC0C-3AB1-25A4-E7A938DE26A2}"/>
              </a:ext>
            </a:extLst>
          </p:cNvPr>
          <p:cNvSpPr txBox="1"/>
          <p:nvPr/>
        </p:nvSpPr>
        <p:spPr>
          <a:xfrm>
            <a:off x="9265604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8ED1-A9C7-FE65-5C57-AD52AFB66D61}"/>
              </a:ext>
            </a:extLst>
          </p:cNvPr>
          <p:cNvSpPr txBox="1"/>
          <p:nvPr/>
        </p:nvSpPr>
        <p:spPr>
          <a:xfrm>
            <a:off x="9610162" y="4984125"/>
            <a:ext cx="74145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Requires access to a linkable gold standard</a:t>
            </a:r>
          </a:p>
        </p:txBody>
      </p:sp>
    </p:spTree>
    <p:extLst>
      <p:ext uri="{BB962C8B-B14F-4D97-AF65-F5344CB8AC3E}">
        <p14:creationId xmlns:p14="http://schemas.microsoft.com/office/powerpoint/2010/main" val="99815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DF164-70B7-A842-BAFA-E5BE3F62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Which method is best?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E0993-EF57-F86C-8C95-ADAFC673470F}"/>
              </a:ext>
            </a:extLst>
          </p:cNvPr>
          <p:cNvSpPr txBox="1"/>
          <p:nvPr/>
        </p:nvSpPr>
        <p:spPr>
          <a:xfrm>
            <a:off x="1960449" y="8285228"/>
            <a:ext cx="115540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b="1" dirty="0">
                <a:latin typeface="Arial"/>
                <a:cs typeface="Arial"/>
              </a:rPr>
              <a:t>Other questions to consider: 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What race/ethnicity response set are you trying to improve?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What is the population to whom you want to apply the method?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What inputs are available in your data?</a:t>
            </a:r>
          </a:p>
        </p:txBody>
      </p:sp>
      <p:pic>
        <p:nvPicPr>
          <p:cNvPr id="3" name="Picture 8" descr="Table&#10;&#10;Description automatically generated">
            <a:extLst>
              <a:ext uri="{FF2B5EF4-FFF2-40B4-BE49-F238E27FC236}">
                <a16:creationId xmlns:a16="http://schemas.microsoft.com/office/drawing/2014/main" id="{AA79E5FD-5925-A26F-82BF-ECA1FE6D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11" y="1714758"/>
            <a:ext cx="14150498" cy="64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02F2D-0398-5E58-E785-7651B3F6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0F3545-484F-BEBE-3176-06FBB0BC7625}"/>
              </a:ext>
            </a:extLst>
          </p:cNvPr>
          <p:cNvSpPr/>
          <p:nvPr/>
        </p:nvSpPr>
        <p:spPr>
          <a:xfrm>
            <a:off x="9182983" y="2169763"/>
            <a:ext cx="7753324" cy="6927743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1340844" y="2169763"/>
            <a:ext cx="7066659" cy="6927743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Bayesian Improved Surname Geocoding Method (BISG)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767D8-EEC3-7F32-AB20-9D8F3C4FEEFB}"/>
              </a:ext>
            </a:extLst>
          </p:cNvPr>
          <p:cNvSpPr txBox="1"/>
          <p:nvPr/>
        </p:nvSpPr>
        <p:spPr>
          <a:xfrm>
            <a:off x="1564291" y="2522425"/>
            <a:ext cx="68432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Developed by Elliot et al. at RAND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Endorsed by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2A60C-1A29-2A82-8209-744E4D66A239}"/>
              </a:ext>
            </a:extLst>
          </p:cNvPr>
          <p:cNvSpPr txBox="1"/>
          <p:nvPr/>
        </p:nvSpPr>
        <p:spPr>
          <a:xfrm>
            <a:off x="1971621" y="3782846"/>
            <a:ext cx="61804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Academy of Medicine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Committee for Quality Assurance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Quality Forum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5C6A2-A030-2B88-C0F0-414EACC5B0F6}"/>
              </a:ext>
            </a:extLst>
          </p:cNvPr>
          <p:cNvSpPr txBox="1"/>
          <p:nvPr/>
        </p:nvSpPr>
        <p:spPr>
          <a:xfrm>
            <a:off x="1564291" y="5788448"/>
            <a:ext cx="684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Used by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869FB8-47C1-9775-3E27-D7E18B7AB202}"/>
              </a:ext>
            </a:extLst>
          </p:cNvPr>
          <p:cNvSpPr txBox="1"/>
          <p:nvPr/>
        </p:nvSpPr>
        <p:spPr>
          <a:xfrm>
            <a:off x="1971621" y="6332067"/>
            <a:ext cx="643588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Kaiser Permanente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Cigna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Aetna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Centers for Medicaid and Medicare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50744-AD67-EBBA-BF30-F2756C65002D}"/>
              </a:ext>
            </a:extLst>
          </p:cNvPr>
          <p:cNvSpPr txBox="1"/>
          <p:nvPr/>
        </p:nvSpPr>
        <p:spPr>
          <a:xfrm>
            <a:off x="9716398" y="2522425"/>
            <a:ext cx="684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7655F-6C5A-4027-4AC0-776D173034BB}"/>
              </a:ext>
            </a:extLst>
          </p:cNvPr>
          <p:cNvSpPr txBox="1"/>
          <p:nvPr/>
        </p:nvSpPr>
        <p:spPr>
          <a:xfrm>
            <a:off x="10123728" y="3069815"/>
            <a:ext cx="74678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Name algorithm – surname, residential address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Leverages Census Surname Lists and Census Geocode data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Imputes at population level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be incorporated into multinomial regression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33F16-384F-9C79-7C1E-C3F86A146D78}"/>
              </a:ext>
            </a:extLst>
          </p:cNvPr>
          <p:cNvSpPr txBox="1"/>
          <p:nvPr/>
        </p:nvSpPr>
        <p:spPr>
          <a:xfrm>
            <a:off x="9716398" y="6018299"/>
            <a:ext cx="684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AA2C0-72E6-2A94-E32D-513C950E646B}"/>
              </a:ext>
            </a:extLst>
          </p:cNvPr>
          <p:cNvSpPr txBox="1"/>
          <p:nvPr/>
        </p:nvSpPr>
        <p:spPr>
          <a:xfrm>
            <a:off x="10123728" y="6561918"/>
            <a:ext cx="64358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Imputes only six aggregate categories (AI/AN, White, Black, API, Hispanic, Multiracial)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0E8BE8-9D66-778C-188D-E448811DB7F3}"/>
              </a:ext>
            </a:extLst>
          </p:cNvPr>
          <p:cNvSpPr txBox="1"/>
          <p:nvPr/>
        </p:nvSpPr>
        <p:spPr>
          <a:xfrm>
            <a:off x="1340843" y="9315182"/>
            <a:ext cx="11724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Elliott MN, Fremont A, Morrison PA, Pantoja P, Lurie N.A new method for estimating race/ethnicity and associated disparities where administrative records lack self-reported race/ethnicity. Health Services Research. 2008;43(5 Pt 1):1722-36</a:t>
            </a:r>
          </a:p>
        </p:txBody>
      </p:sp>
    </p:spTree>
    <p:extLst>
      <p:ext uri="{BB962C8B-B14F-4D97-AF65-F5344CB8AC3E}">
        <p14:creationId xmlns:p14="http://schemas.microsoft.com/office/powerpoint/2010/main" val="374541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1567072" y="3165374"/>
            <a:ext cx="60907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Data analysis and reporting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The Commonwealth Fund,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www.commonwealthfund.org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/publications/scorecard/2021/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/achieving-racial-ethnic-equity-us-health-care-state-performance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0DB412-B6D7-145F-1D30-88D82371D087}"/>
              </a:ext>
            </a:extLst>
          </p:cNvPr>
          <p:cNvSpPr/>
          <p:nvPr/>
        </p:nvSpPr>
        <p:spPr>
          <a:xfrm>
            <a:off x="9224848" y="0"/>
            <a:ext cx="9063151" cy="10287000"/>
          </a:xfrm>
          <a:prstGeom prst="rect">
            <a:avLst/>
          </a:prstGeom>
          <a:solidFill>
            <a:srgbClr val="142A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chieving Racial and Ethnic Equity in U.S. Health Care: Scorecard |  Commonwealth Fund">
            <a:extLst>
              <a:ext uri="{FF2B5EF4-FFF2-40B4-BE49-F238E27FC236}">
                <a16:creationId xmlns:a16="http://schemas.microsoft.com/office/drawing/2014/main" id="{07F5BD9C-685F-B593-C87C-74C5020D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49" y="1746885"/>
            <a:ext cx="9063151" cy="67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0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21E65-D79D-B02F-4923-721B7E8C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Small sample sizes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8828635" y="2339000"/>
            <a:ext cx="8854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Privacy protection strategies (aka disclosure avoidance):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A2EE4-1976-82E1-2FB6-AA03E9785ACA}"/>
              </a:ext>
            </a:extLst>
          </p:cNvPr>
          <p:cNvSpPr txBox="1"/>
          <p:nvPr/>
        </p:nvSpPr>
        <p:spPr>
          <a:xfrm>
            <a:off x="9234276" y="2941724"/>
            <a:ext cx="814450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Restrict access to data to a small set of “trusted researchers”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Suppress and aggregate data from small populations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Releasing only limited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ABB3A-0ECC-3BF6-2822-404D879353A8}"/>
              </a:ext>
            </a:extLst>
          </p:cNvPr>
          <p:cNvSpPr txBox="1"/>
          <p:nvPr/>
        </p:nvSpPr>
        <p:spPr>
          <a:xfrm>
            <a:off x="8973519" y="5252397"/>
            <a:ext cx="8582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Make sure disclosure avoidance strategies </a:t>
            </a:r>
            <a:r>
              <a:rPr lang="en-US" sz="2200" b="1" dirty="0">
                <a:latin typeface="Arial"/>
                <a:cs typeface="Arial"/>
              </a:rPr>
              <a:t>do not inadvertently distort or misrepresent data in published reports​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53D7DA8-1940-2A7B-FB21-D21EE3603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42896"/>
            <a:ext cx="8401661" cy="55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21E65-D79D-B02F-4923-721B7E8C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Free text responses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6317910" y="2115628"/>
            <a:ext cx="102032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Open-ended response recommended by Robert Wood Johnson Foundation, Institute of Medicine, UCLA, and others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Coding free text responses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A2EE4-1976-82E1-2FB6-AA03E9785ACA}"/>
              </a:ext>
            </a:extLst>
          </p:cNvPr>
          <p:cNvSpPr txBox="1"/>
          <p:nvPr/>
        </p:nvSpPr>
        <p:spPr>
          <a:xfrm>
            <a:off x="6723551" y="3814337"/>
            <a:ext cx="97976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Manual coding for small samples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automated coding procedures for large data sets</a:t>
            </a:r>
          </a:p>
          <a:p>
            <a:pPr marL="79883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Matching responses to those in preexisting dictionary</a:t>
            </a:r>
          </a:p>
          <a:p>
            <a:pPr marL="79883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Algorithms based on machine learning (ex: natural language processing)</a:t>
            </a:r>
          </a:p>
          <a:p>
            <a:pPr marL="798830" lvl="2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342900" lvl="2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See UCLA webinar: "Coding and Machine-Learning Strategies for Disaggregated Racial/Ethnic data" for recommended programming languages/software</a:t>
            </a:r>
          </a:p>
        </p:txBody>
      </p:sp>
      <p:pic>
        <p:nvPicPr>
          <p:cNvPr id="8" name="Picture 3" descr="A picture containing person, computer&#10;&#10;Description automatically generated">
            <a:extLst>
              <a:ext uri="{FF2B5EF4-FFF2-40B4-BE49-F238E27FC236}">
                <a16:creationId xmlns:a16="http://schemas.microsoft.com/office/drawing/2014/main" id="{88669AAB-D6C8-CA50-CF25-07AF66EAF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48" y="2141945"/>
            <a:ext cx="4831581" cy="724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96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21E65-D79D-B02F-4923-721B7E8C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Multiple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1387689" y="1960643"/>
            <a:ext cx="10203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allow multiple category selection on forms?</a:t>
            </a: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26F83317-040A-7B30-7B23-9D9E062E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7" r="20519" b="-322"/>
          <a:stretch/>
        </p:blipFill>
        <p:spPr>
          <a:xfrm>
            <a:off x="13076519" y="1954323"/>
            <a:ext cx="4762030" cy="7051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59527-10FB-8FE7-D8C4-6082B839BEFC}"/>
              </a:ext>
            </a:extLst>
          </p:cNvPr>
          <p:cNvSpPr txBox="1"/>
          <p:nvPr/>
        </p:nvSpPr>
        <p:spPr>
          <a:xfrm>
            <a:off x="1387688" y="2621819"/>
            <a:ext cx="109179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Individuals who are considered multiracial are among the most rapidly growing populations in the U.S.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Forcing multiracial individuals to choose one race/ethnicity over the other can lead to population undercounts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6C348-064C-6A9E-D686-302303743530}"/>
              </a:ext>
            </a:extLst>
          </p:cNvPr>
          <p:cNvSpPr txBox="1"/>
          <p:nvPr/>
        </p:nvSpPr>
        <p:spPr>
          <a:xfrm>
            <a:off x="1387689" y="4927866"/>
            <a:ext cx="10203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Important considerations (see resource guide):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C2E24-F3C0-4D18-B736-60DE09EDE752}"/>
              </a:ext>
            </a:extLst>
          </p:cNvPr>
          <p:cNvSpPr txBox="1"/>
          <p:nvPr/>
        </p:nvSpPr>
        <p:spPr>
          <a:xfrm>
            <a:off x="1387689" y="5659485"/>
            <a:ext cx="1020328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Survey format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Checkboxes vs. Radio Dials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Write-in options 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Wording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Make clear that multiple selection is allowed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Tabulation and statistical methods</a:t>
            </a:r>
          </a:p>
        </p:txBody>
      </p:sp>
    </p:spTree>
    <p:extLst>
      <p:ext uri="{BB962C8B-B14F-4D97-AF65-F5344CB8AC3E}">
        <p14:creationId xmlns:p14="http://schemas.microsoft.com/office/powerpoint/2010/main" val="397130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Issues with current race/ethnicity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CAB78-9345-9F8F-9BE9-35042AF3BD12}"/>
              </a:ext>
            </a:extLst>
          </p:cNvPr>
          <p:cNvSpPr txBox="1"/>
          <p:nvPr/>
        </p:nvSpPr>
        <p:spPr>
          <a:xfrm>
            <a:off x="1316320" y="2388086"/>
            <a:ext cx="8478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can race/ethnicity data be of poor quality?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20C0B-A8D5-8F6F-3010-6B50DAAB2DFB}"/>
              </a:ext>
            </a:extLst>
          </p:cNvPr>
          <p:cNvSpPr txBox="1"/>
          <p:nvPr/>
        </p:nvSpPr>
        <p:spPr>
          <a:xfrm>
            <a:off x="1316319" y="2933101"/>
            <a:ext cx="64358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Missing Data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 Disaggregation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F1F5-A4D4-E765-CA24-263D24C1A8D0}"/>
              </a:ext>
            </a:extLst>
          </p:cNvPr>
          <p:cNvSpPr txBox="1"/>
          <p:nvPr/>
        </p:nvSpPr>
        <p:spPr>
          <a:xfrm>
            <a:off x="1316320" y="4480357"/>
            <a:ext cx="8478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is poor race/ethnicity data important?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2BA1D-1403-BEA9-1948-F7A00E61F2AB}"/>
              </a:ext>
            </a:extLst>
          </p:cNvPr>
          <p:cNvSpPr txBox="1"/>
          <p:nvPr/>
        </p:nvSpPr>
        <p:spPr>
          <a:xfrm>
            <a:off x="1316318" y="5025372"/>
            <a:ext cx="98579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Stymies the representativeness of pipeline of future research and practice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Poor race/ethnicity data is systemic racism</a:t>
            </a:r>
          </a:p>
        </p:txBody>
      </p:sp>
    </p:spTree>
    <p:extLst>
      <p:ext uri="{BB962C8B-B14F-4D97-AF65-F5344CB8AC3E}">
        <p14:creationId xmlns:p14="http://schemas.microsoft.com/office/powerpoint/2010/main" val="47696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21E65-D79D-B02F-4923-721B7E8C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Reporting 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1387689" y="2379097"/>
            <a:ext cx="109179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Foster good working relationships with community and cultural organizations to avoid group mischaracterization/stereotyping in data reports to stakeholders and the lay public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C0437-43BC-2F1D-7CF3-165EA6EF7E1C}"/>
              </a:ext>
            </a:extLst>
          </p:cNvPr>
          <p:cNvSpPr txBox="1"/>
          <p:nvPr/>
        </p:nvSpPr>
        <p:spPr>
          <a:xfrm>
            <a:off x="1779591" y="3772585"/>
            <a:ext cx="7674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Make feedback requests from orgs with cultural expertise a standard practice</a:t>
            </a:r>
          </a:p>
        </p:txBody>
      </p:sp>
      <p:pic>
        <p:nvPicPr>
          <p:cNvPr id="13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C3F12E71-1F1C-7165-08AD-F1F532C0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19" y="3102814"/>
            <a:ext cx="7912054" cy="5935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291763-6D02-5C79-C5D8-1D9BB1311FF1}"/>
              </a:ext>
            </a:extLst>
          </p:cNvPr>
          <p:cNvSpPr txBox="1"/>
          <p:nvPr/>
        </p:nvSpPr>
        <p:spPr>
          <a:xfrm>
            <a:off x="1387689" y="4946609"/>
            <a:ext cx="10917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Avoid harmful statistical comparisons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1D4645-1B98-DAA9-AF90-83639DB751DC}"/>
              </a:ext>
            </a:extLst>
          </p:cNvPr>
          <p:cNvSpPr txBox="1"/>
          <p:nvPr/>
        </p:nvSpPr>
        <p:spPr>
          <a:xfrm>
            <a:off x="1779591" y="5588196"/>
            <a:ext cx="76743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Refrain from applying positive values to outcomes associated with White populations and negatively measuring people of color by those outcomes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Ex: "Teen pregnancy in White populations is X times lower than in Hispanic/Latino populations." 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Apply "asset-framing" rather than highlighting deficits in communities of color whenever possible.</a:t>
            </a:r>
          </a:p>
        </p:txBody>
      </p:sp>
    </p:spTree>
    <p:extLst>
      <p:ext uri="{BB962C8B-B14F-4D97-AF65-F5344CB8AC3E}">
        <p14:creationId xmlns:p14="http://schemas.microsoft.com/office/powerpoint/2010/main" val="264228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395AC-2B3D-F704-B96F-DD965186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Reasons to disaggregate race/ethnicity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09082-4F27-5CD9-6040-896DDE6E0802}"/>
              </a:ext>
            </a:extLst>
          </p:cNvPr>
          <p:cNvSpPr/>
          <p:nvPr/>
        </p:nvSpPr>
        <p:spPr>
          <a:xfrm>
            <a:off x="1295400" y="2331720"/>
            <a:ext cx="5791200" cy="1249680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428A2-C393-5850-F5B9-F6D51D8C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079" y="6431498"/>
            <a:ext cx="9704438" cy="2605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835A3-4F97-7566-283D-DC6EA6B44CBF}"/>
              </a:ext>
            </a:extLst>
          </p:cNvPr>
          <p:cNvSpPr txBox="1"/>
          <p:nvPr/>
        </p:nvSpPr>
        <p:spPr>
          <a:xfrm>
            <a:off x="7834109" y="5958840"/>
            <a:ext cx="92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Heart Association,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2E704-3AEA-5E88-1C3B-F60EE8938D31}"/>
              </a:ext>
            </a:extLst>
          </p:cNvPr>
          <p:cNvSpPr txBox="1"/>
          <p:nvPr/>
        </p:nvSpPr>
        <p:spPr>
          <a:xfrm>
            <a:off x="1478280" y="2446763"/>
            <a:ext cx="560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Minimum standard race categories mask within-group health disparities based on genetic and/or sociocultural factors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A88DFC-06F6-2982-C452-4CB2BD0AEC67}"/>
              </a:ext>
            </a:extLst>
          </p:cNvPr>
          <p:cNvSpPr/>
          <p:nvPr/>
        </p:nvSpPr>
        <p:spPr>
          <a:xfrm>
            <a:off x="1295400" y="4008120"/>
            <a:ext cx="5791200" cy="944880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D0C08-D832-07B6-DE08-35F34D44B6FB}"/>
              </a:ext>
            </a:extLst>
          </p:cNvPr>
          <p:cNvSpPr txBox="1"/>
          <p:nvPr/>
        </p:nvSpPr>
        <p:spPr>
          <a:xfrm>
            <a:off x="1478280" y="4123163"/>
            <a:ext cx="560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Federally-defined race does not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always align with self-identifications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4D100-80EC-E583-B3CD-CC2A0A8805F4}"/>
              </a:ext>
            </a:extLst>
          </p:cNvPr>
          <p:cNvSpPr/>
          <p:nvPr/>
        </p:nvSpPr>
        <p:spPr>
          <a:xfrm>
            <a:off x="1295400" y="5349240"/>
            <a:ext cx="5791200" cy="640080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27822-27AF-486A-70BB-AEA469C3436D}"/>
              </a:ext>
            </a:extLst>
          </p:cNvPr>
          <p:cNvSpPr txBox="1"/>
          <p:nvPr/>
        </p:nvSpPr>
        <p:spPr>
          <a:xfrm>
            <a:off x="1478280" y="5464283"/>
            <a:ext cx="4312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“Gold Standard” = self-reporting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73F0A-CE82-8893-D99D-3187FC78393F}"/>
              </a:ext>
            </a:extLst>
          </p:cNvPr>
          <p:cNvSpPr/>
          <p:nvPr/>
        </p:nvSpPr>
        <p:spPr>
          <a:xfrm>
            <a:off x="1295400" y="6385560"/>
            <a:ext cx="5791200" cy="1280160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5171F8-E229-B5BB-3E48-1AA9C44DA5A9}"/>
              </a:ext>
            </a:extLst>
          </p:cNvPr>
          <p:cNvSpPr txBox="1"/>
          <p:nvPr/>
        </p:nvSpPr>
        <p:spPr>
          <a:xfrm>
            <a:off x="1478280" y="6500603"/>
            <a:ext cx="548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Disaggregated race categories can offer more options for self-identification and can be rolled up into standard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80665D-F629-555E-9DC9-347320719F25}"/>
              </a:ext>
            </a:extLst>
          </p:cNvPr>
          <p:cNvSpPr/>
          <p:nvPr/>
        </p:nvSpPr>
        <p:spPr>
          <a:xfrm>
            <a:off x="1295400" y="8061960"/>
            <a:ext cx="5791200" cy="975360"/>
          </a:xfrm>
          <a:prstGeom prst="rect">
            <a:avLst/>
          </a:prstGeom>
          <a:solidFill>
            <a:srgbClr val="F2DEA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10432-352D-EA87-72D7-2D3203B5BD66}"/>
              </a:ext>
            </a:extLst>
          </p:cNvPr>
          <p:cNvSpPr txBox="1"/>
          <p:nvPr/>
        </p:nvSpPr>
        <p:spPr>
          <a:xfrm>
            <a:off x="1478280" y="8177003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Standardization for interoperability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data comparability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B1778-15DB-7A43-EE8D-E853A9E1080E}"/>
              </a:ext>
            </a:extLst>
          </p:cNvPr>
          <p:cNvCxnSpPr>
            <a:cxnSpLocks/>
          </p:cNvCxnSpPr>
          <p:nvPr/>
        </p:nvCxnSpPr>
        <p:spPr>
          <a:xfrm flipH="1">
            <a:off x="502920" y="2956560"/>
            <a:ext cx="640080" cy="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582591-D6A8-8AFD-AED0-D53BF65488CC}"/>
              </a:ext>
            </a:extLst>
          </p:cNvPr>
          <p:cNvCxnSpPr/>
          <p:nvPr/>
        </p:nvCxnSpPr>
        <p:spPr>
          <a:xfrm flipH="1">
            <a:off x="502920" y="4495800"/>
            <a:ext cx="640080" cy="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E6AEA1-2597-1956-7C9F-3770B77802D3}"/>
              </a:ext>
            </a:extLst>
          </p:cNvPr>
          <p:cNvCxnSpPr/>
          <p:nvPr/>
        </p:nvCxnSpPr>
        <p:spPr>
          <a:xfrm flipH="1">
            <a:off x="502920" y="5684520"/>
            <a:ext cx="640080" cy="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7C542-2F71-3A18-A790-F34FA25D62D8}"/>
              </a:ext>
            </a:extLst>
          </p:cNvPr>
          <p:cNvCxnSpPr/>
          <p:nvPr/>
        </p:nvCxnSpPr>
        <p:spPr>
          <a:xfrm flipH="1">
            <a:off x="502920" y="7025640"/>
            <a:ext cx="640080" cy="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E74ABC-8B93-A376-634D-35076D342110}"/>
              </a:ext>
            </a:extLst>
          </p:cNvPr>
          <p:cNvCxnSpPr/>
          <p:nvPr/>
        </p:nvCxnSpPr>
        <p:spPr>
          <a:xfrm flipH="1">
            <a:off x="502920" y="8549640"/>
            <a:ext cx="640080" cy="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0B471E-90BF-E251-86F5-800363AD9C2D}"/>
              </a:ext>
            </a:extLst>
          </p:cNvPr>
          <p:cNvCxnSpPr>
            <a:cxnSpLocks/>
          </p:cNvCxnSpPr>
          <p:nvPr/>
        </p:nvCxnSpPr>
        <p:spPr>
          <a:xfrm flipV="1">
            <a:off x="502920" y="2956560"/>
            <a:ext cx="0" cy="5593080"/>
          </a:xfrm>
          <a:prstGeom prst="line">
            <a:avLst/>
          </a:prstGeom>
          <a:ln w="28575">
            <a:solidFill>
              <a:srgbClr val="F2DEA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Figure shows the wide variation of median household income among Asian origin groups in the United States (median annual household income, 2019, by origin group).https://www.pewresearch.org/fact-tank/2021/04/29/key-facts-about-asian-origin-groups-in-the-u-s/">
            <a:extLst>
              <a:ext uri="{FF2B5EF4-FFF2-40B4-BE49-F238E27FC236}">
                <a16:creationId xmlns:a16="http://schemas.microsoft.com/office/drawing/2014/main" id="{AA5E3DE7-41B0-D5B0-A50F-AA6827AF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80" y="2799340"/>
            <a:ext cx="9704437" cy="2671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7B0D-1B30-17FB-5043-B84E1CBF4330}"/>
              </a:ext>
            </a:extLst>
          </p:cNvPr>
          <p:cNvSpPr txBox="1"/>
          <p:nvPr/>
        </p:nvSpPr>
        <p:spPr>
          <a:xfrm>
            <a:off x="7834109" y="2331720"/>
            <a:ext cx="92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Pew Research Center, 2021</a:t>
            </a:r>
          </a:p>
        </p:txBody>
      </p:sp>
    </p:spTree>
    <p:extLst>
      <p:ext uri="{BB962C8B-B14F-4D97-AF65-F5344CB8AC3E}">
        <p14:creationId xmlns:p14="http://schemas.microsoft.com/office/powerpoint/2010/main" val="197303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2278380" y="3521838"/>
            <a:ext cx="4587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pic>
        <p:nvPicPr>
          <p:cNvPr id="7" name="Picture 6" descr="3 Data-Driven Keys to Address Health Equity | AHA">
            <a:extLst>
              <a:ext uri="{FF2B5EF4-FFF2-40B4-BE49-F238E27FC236}">
                <a16:creationId xmlns:a16="http://schemas.microsoft.com/office/drawing/2014/main" id="{4691E9FD-D697-92FE-171C-BEE5E70F2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r="13959"/>
          <a:stretch/>
        </p:blipFill>
        <p:spPr bwMode="auto">
          <a:xfrm>
            <a:off x="914400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American Hospital Association,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https://www.aha.org/aha-center-health-innovation-market-scan/2021-03-09-3-data-driven-keys-address-health-equity </a:t>
            </a:r>
          </a:p>
        </p:txBody>
      </p:sp>
    </p:spTree>
    <p:extLst>
      <p:ext uri="{BB962C8B-B14F-4D97-AF65-F5344CB8AC3E}">
        <p14:creationId xmlns:p14="http://schemas.microsoft.com/office/powerpoint/2010/main" val="77946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7DD7FB-AF06-F18D-FDCA-F897823A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826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Category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93340-7F32-D3A8-A3C9-20C7FB34C78F}"/>
              </a:ext>
            </a:extLst>
          </p:cNvPr>
          <p:cNvSpPr txBox="1"/>
          <p:nvPr/>
        </p:nvSpPr>
        <p:spPr>
          <a:xfrm>
            <a:off x="777237" y="1809219"/>
            <a:ext cx="16779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based organizations (CBOs) and forums for community feedback should guide category selection, terminology, and other survey design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2FF70-EF61-72B5-043F-1776196E0927}"/>
              </a:ext>
            </a:extLst>
          </p:cNvPr>
          <p:cNvSpPr txBox="1"/>
          <p:nvPr/>
        </p:nvSpPr>
        <p:spPr>
          <a:xfrm>
            <a:off x="1097278" y="2759278"/>
            <a:ext cx="99840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Request feedback from organizations to ensure community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49395-43A5-B4F4-BA35-ECBE26B2F9D4}"/>
              </a:ext>
            </a:extLst>
          </p:cNvPr>
          <p:cNvSpPr txBox="1"/>
          <p:nvPr/>
        </p:nvSpPr>
        <p:spPr>
          <a:xfrm>
            <a:off x="777237" y="3341947"/>
            <a:ext cx="7653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cs typeface="Arial"/>
              </a:rPr>
              <a:t>Example community-informed surveys</a:t>
            </a:r>
            <a:r>
              <a:rPr lang="en-US" sz="2400" dirty="0">
                <a:cs typeface="Arial"/>
              </a:rPr>
              <a:t>:</a:t>
            </a:r>
            <a:endParaRPr lang="en-US" sz="2400" b="1" dirty="0">
              <a:cs typeface="Arial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51E9103-9D7C-A03B-0778-926D1B9C4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40" y="3887142"/>
            <a:ext cx="4480952" cy="4966957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2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3BBF79E8-9591-8197-703E-CCF87D9BF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036" y="3803612"/>
            <a:ext cx="6261316" cy="51560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BDFA6C-F690-F53B-0A96-8779402A7D13}"/>
              </a:ext>
            </a:extLst>
          </p:cNvPr>
          <p:cNvSpPr txBox="1"/>
          <p:nvPr/>
        </p:nvSpPr>
        <p:spPr>
          <a:xfrm>
            <a:off x="10396261" y="2759278"/>
            <a:ext cx="67138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More detailed guidance found in CBO guides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BFEA9-4234-0BE8-B4CC-1EADAB166C0A}"/>
              </a:ext>
            </a:extLst>
          </p:cNvPr>
          <p:cNvSpPr txBox="1"/>
          <p:nvPr/>
        </p:nvSpPr>
        <p:spPr>
          <a:xfrm>
            <a:off x="1171154" y="8920099"/>
            <a:ext cx="63815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California Health Interview Survey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healthpolicy.ucla.edu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/chis/design/Documents/2022%20Questionnaires%20and%20Topics%20List/CHIS%202022%20CAWI%20v1.05%2024FEB2022%20%20Adult%20Questionnaire.pdf  </a:t>
            </a: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12F5A-D5B1-628D-9B6C-F079F0A50C4A}"/>
              </a:ext>
            </a:extLst>
          </p:cNvPr>
          <p:cNvSpPr txBox="1"/>
          <p:nvPr/>
        </p:nvSpPr>
        <p:spPr>
          <a:xfrm>
            <a:off x="8171641" y="8920099"/>
            <a:ext cx="5658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Oregon Health Authority,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www.oregon.gov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/pages/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reald.aspx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58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FDE088E-205D-D995-0DB6-DBEA7CF8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Category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CAD17-28CF-5331-D23D-2B3A14DAE441}"/>
              </a:ext>
            </a:extLst>
          </p:cNvPr>
          <p:cNvSpPr txBox="1"/>
          <p:nvPr/>
        </p:nvSpPr>
        <p:spPr>
          <a:xfrm>
            <a:off x="975358" y="1916882"/>
            <a:ext cx="6843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Data-driven methods selecting limited disaggregated categories: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98B18-FB24-0362-9F9E-55EE7EA8AC65}"/>
              </a:ext>
            </a:extLst>
          </p:cNvPr>
          <p:cNvSpPr txBox="1"/>
          <p:nvPr/>
        </p:nvSpPr>
        <p:spPr>
          <a:xfrm>
            <a:off x="1382688" y="2820841"/>
            <a:ext cx="73738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 sets such as the American Community Survey's ancestry tables (found at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data.census.gov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 local surveys such as the California Health Information Survey (CHIS) include disaggregated race/ethnicity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39EC-6235-B707-1533-FAC6718FE8E4}"/>
              </a:ext>
            </a:extLst>
          </p:cNvPr>
          <p:cNvSpPr txBox="1"/>
          <p:nvPr/>
        </p:nvSpPr>
        <p:spPr>
          <a:xfrm>
            <a:off x="9084846" y="8519368"/>
            <a:ext cx="75351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Explore local Ancestry info at </a:t>
            </a:r>
            <a:r>
              <a:rPr lang="en-US" sz="2200" dirty="0" err="1">
                <a:latin typeface="Arial"/>
                <a:cs typeface="Arial"/>
              </a:rPr>
              <a:t>data.census.gov</a:t>
            </a:r>
            <a:r>
              <a:rPr lang="en-US" sz="2200" dirty="0">
                <a:latin typeface="Arial"/>
                <a:cs typeface="Arial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8CC1F-855E-338B-0519-034061D6FDFF}"/>
              </a:ext>
            </a:extLst>
          </p:cNvPr>
          <p:cNvSpPr txBox="1"/>
          <p:nvPr/>
        </p:nvSpPr>
        <p:spPr>
          <a:xfrm>
            <a:off x="975358" y="5311011"/>
            <a:ext cx="7781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These methods should be used in combination with qualitative feedback from community-based organizations, patient advocate groups, etc.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383A7-B9EF-A1FC-BE8A-2F2A96F73382}"/>
              </a:ext>
            </a:extLst>
          </p:cNvPr>
          <p:cNvSpPr txBox="1"/>
          <p:nvPr/>
        </p:nvSpPr>
        <p:spPr>
          <a:xfrm>
            <a:off x="975358" y="6938333"/>
            <a:ext cx="684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Provide an option for excluded groups: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896D8-4446-120E-E9A1-AE3146AB5999}"/>
              </a:ext>
            </a:extLst>
          </p:cNvPr>
          <p:cNvSpPr txBox="1"/>
          <p:nvPr/>
        </p:nvSpPr>
        <p:spPr>
          <a:xfrm>
            <a:off x="1382688" y="7457539"/>
            <a:ext cx="73738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 “Another group not listed here” to account for those excluded groups. Avoid using language such as “Other” for this response option.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Include a write-in option, which may give information about inclusivity gaps</a:t>
            </a:r>
          </a:p>
        </p:txBody>
      </p:sp>
      <p:pic>
        <p:nvPicPr>
          <p:cNvPr id="16" name="Picture 10" descr="Table&#10;&#10;Description automatically generated">
            <a:extLst>
              <a:ext uri="{FF2B5EF4-FFF2-40B4-BE49-F238E27FC236}">
                <a16:creationId xmlns:a16="http://schemas.microsoft.com/office/drawing/2014/main" id="{F15BD47B-8F0F-A0D7-9054-9F04FA32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847" y="1916882"/>
            <a:ext cx="7698797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21E65-D79D-B02F-4923-721B7E8C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Data governance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8828635" y="2339000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System considerations</a:t>
            </a:r>
          </a:p>
        </p:txBody>
      </p:sp>
      <p:pic>
        <p:nvPicPr>
          <p:cNvPr id="9" name="Picture 2" descr="Free Woman in Black Coat Stock Photo">
            <a:extLst>
              <a:ext uri="{FF2B5EF4-FFF2-40B4-BE49-F238E27FC236}">
                <a16:creationId xmlns:a16="http://schemas.microsoft.com/office/drawing/2014/main" id="{CDCDCDCD-756D-C975-7ACE-3A52DF3FB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 bwMode="auto">
          <a:xfrm>
            <a:off x="-1" y="2442896"/>
            <a:ext cx="8144503" cy="57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A2EE4-1976-82E1-2FB6-AA03E9785ACA}"/>
              </a:ext>
            </a:extLst>
          </p:cNvPr>
          <p:cNvSpPr txBox="1"/>
          <p:nvPr/>
        </p:nvSpPr>
        <p:spPr>
          <a:xfrm>
            <a:off x="9234276" y="2941724"/>
            <a:ext cx="70079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Adding/expanding categories to existing records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Re-aggregation capabilities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Compatibility with other systems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Multiple race/ethnicity selection </a:t>
            </a:r>
          </a:p>
        </p:txBody>
      </p:sp>
    </p:spTree>
    <p:extLst>
      <p:ext uri="{BB962C8B-B14F-4D97-AF65-F5344CB8AC3E}">
        <p14:creationId xmlns:p14="http://schemas.microsoft.com/office/powerpoint/2010/main" val="21819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50A69-71A7-76EA-0780-8E2EE17CF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Data cleaning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C35AF-5BD5-EEE5-00BC-25A0CD887ACF}"/>
              </a:ext>
            </a:extLst>
          </p:cNvPr>
          <p:cNvSpPr txBox="1"/>
          <p:nvPr/>
        </p:nvSpPr>
        <p:spPr>
          <a:xfrm>
            <a:off x="1529298" y="1986853"/>
            <a:ext cx="1065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Retrospectively improving race/ethnicity data &amp; imputation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DFB2A-973C-9DC8-EDC7-E033D880DD88}"/>
              </a:ext>
            </a:extLst>
          </p:cNvPr>
          <p:cNvSpPr txBox="1"/>
          <p:nvPr/>
        </p:nvSpPr>
        <p:spPr>
          <a:xfrm>
            <a:off x="1925539" y="2486762"/>
            <a:ext cx="148503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Starting point for deciding more granular inquiry of race/ethnicity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 a replacement for self-reporting race/ethnicity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 meant to make individual-level inference about race/ethnicity (group analysis only)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More often used to impute OMB standard race ethnicity categories (not disaggregated categories, with exceptions)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441B7-5F7B-457E-0501-00CF2DD75864}"/>
              </a:ext>
            </a:extLst>
          </p:cNvPr>
          <p:cNvSpPr txBox="1"/>
          <p:nvPr/>
        </p:nvSpPr>
        <p:spPr>
          <a:xfrm>
            <a:off x="1529298" y="5310907"/>
            <a:ext cx="1065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Method types for retrospective data cleaning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16811-F576-3EC9-F47B-E048A472E111}"/>
              </a:ext>
            </a:extLst>
          </p:cNvPr>
          <p:cNvSpPr txBox="1"/>
          <p:nvPr/>
        </p:nvSpPr>
        <p:spPr>
          <a:xfrm>
            <a:off x="1838738" y="5813594"/>
            <a:ext cx="1467148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Expert review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Name list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Name algorithm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 Linkage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87003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34EFF-67BA-9372-41C2-46EFE253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"Ethics Checkpoints" before imputing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C35AF-5BD5-EEE5-00BC-25A0CD887ACF}"/>
              </a:ext>
            </a:extLst>
          </p:cNvPr>
          <p:cNvSpPr txBox="1"/>
          <p:nvPr/>
        </p:nvSpPr>
        <p:spPr>
          <a:xfrm>
            <a:off x="1477571" y="2451802"/>
            <a:ext cx="15332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Before imputation, audit input data for bias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During imputation, examine where bias could be introduced at each step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imputation, assess whether imputed race/ethnicity are accurate enough to be used ethically for analytic purposes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441B7-5F7B-457E-0501-00CF2DD75864}"/>
              </a:ext>
            </a:extLst>
          </p:cNvPr>
          <p:cNvSpPr txBox="1"/>
          <p:nvPr/>
        </p:nvSpPr>
        <p:spPr>
          <a:xfrm>
            <a:off x="1477571" y="6843186"/>
            <a:ext cx="13783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Remember: community collaboration can strengthen data equity procedures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E0993-EF57-F86C-8C95-ADAFC673470F}"/>
              </a:ext>
            </a:extLst>
          </p:cNvPr>
          <p:cNvSpPr txBox="1"/>
          <p:nvPr/>
        </p:nvSpPr>
        <p:spPr>
          <a:xfrm>
            <a:off x="1776445" y="5078381"/>
            <a:ext cx="150339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Detailed guidance: 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Ethics and Empathy in Using Imputation to Disaggregate Data for Racial Equity: Recommendations and Standards Guide. Urban Institute. Available from: https://</a:t>
            </a:r>
            <a:r>
              <a:rPr lang="en-US" sz="2200" dirty="0" err="1">
                <a:latin typeface="Arial"/>
                <a:cs typeface="Arial"/>
              </a:rPr>
              <a:t>www.urban.org</a:t>
            </a:r>
            <a:r>
              <a:rPr lang="en-US" sz="2200" dirty="0">
                <a:latin typeface="Arial"/>
                <a:cs typeface="Arial"/>
              </a:rPr>
              <a:t>/sites/default/files/publication/104512/ethics-and-empathy-in-using-imputation-to-disaggregate-data-for-racial-equity_1.pdf </a:t>
            </a:r>
          </a:p>
        </p:txBody>
      </p:sp>
    </p:spTree>
    <p:extLst>
      <p:ext uri="{BB962C8B-B14F-4D97-AF65-F5344CB8AC3E}">
        <p14:creationId xmlns:p14="http://schemas.microsoft.com/office/powerpoint/2010/main" val="216253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703</TotalTime>
  <Words>1322</Words>
  <Application>Microsoft Macintosh PowerPoint</Application>
  <PresentationFormat>Custom</PresentationFormat>
  <Paragraphs>207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Yu-Ching Wang</dc:creator>
  <cp:lastModifiedBy>Yu-Ching Wang</cp:lastModifiedBy>
  <cp:revision>11</cp:revision>
  <dcterms:created xsi:type="dcterms:W3CDTF">2023-07-27T16:12:29Z</dcterms:created>
  <dcterms:modified xsi:type="dcterms:W3CDTF">2023-08-07T20:24:59Z</dcterms:modified>
</cp:coreProperties>
</file>