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handoutMasterIdLst>
    <p:handoutMasterId r:id="rId79"/>
  </p:handoutMasterIdLst>
  <p:sldIdLst>
    <p:sldId id="259" r:id="rId2"/>
    <p:sldId id="260" r:id="rId3"/>
    <p:sldId id="261" r:id="rId4"/>
    <p:sldId id="288" r:id="rId5"/>
    <p:sldId id="352" r:id="rId6"/>
    <p:sldId id="373" r:id="rId7"/>
    <p:sldId id="258" r:id="rId8"/>
    <p:sldId id="353" r:id="rId9"/>
    <p:sldId id="354" r:id="rId10"/>
    <p:sldId id="355" r:id="rId11"/>
    <p:sldId id="356" r:id="rId12"/>
    <p:sldId id="357" r:id="rId13"/>
    <p:sldId id="360" r:id="rId14"/>
    <p:sldId id="361" r:id="rId15"/>
    <p:sldId id="364" r:id="rId16"/>
    <p:sldId id="365" r:id="rId17"/>
    <p:sldId id="369" r:id="rId18"/>
    <p:sldId id="372" r:id="rId19"/>
    <p:sldId id="371" r:id="rId20"/>
    <p:sldId id="368"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8" r:id="rId36"/>
    <p:sldId id="279" r:id="rId37"/>
    <p:sldId id="280" r:id="rId38"/>
    <p:sldId id="281" r:id="rId39"/>
    <p:sldId id="313" r:id="rId40"/>
    <p:sldId id="314" r:id="rId41"/>
    <p:sldId id="315" r:id="rId42"/>
    <p:sldId id="316" r:id="rId43"/>
    <p:sldId id="317" r:id="rId44"/>
    <p:sldId id="318" r:id="rId45"/>
    <p:sldId id="319" r:id="rId46"/>
    <p:sldId id="320" r:id="rId47"/>
    <p:sldId id="321" r:id="rId48"/>
    <p:sldId id="322" r:id="rId49"/>
    <p:sldId id="323" r:id="rId50"/>
    <p:sldId id="324" r:id="rId51"/>
    <p:sldId id="325" r:id="rId52"/>
    <p:sldId id="326" r:id="rId53"/>
    <p:sldId id="327" r:id="rId54"/>
    <p:sldId id="328" r:id="rId55"/>
    <p:sldId id="329" r:id="rId56"/>
    <p:sldId id="330" r:id="rId57"/>
    <p:sldId id="331" r:id="rId58"/>
    <p:sldId id="332" r:id="rId59"/>
    <p:sldId id="333" r:id="rId60"/>
    <p:sldId id="334" r:id="rId61"/>
    <p:sldId id="335" r:id="rId62"/>
    <p:sldId id="336" r:id="rId63"/>
    <p:sldId id="339" r:id="rId64"/>
    <p:sldId id="340" r:id="rId65"/>
    <p:sldId id="341" r:id="rId66"/>
    <p:sldId id="349" r:id="rId67"/>
    <p:sldId id="374" r:id="rId68"/>
    <p:sldId id="375" r:id="rId69"/>
    <p:sldId id="376" r:id="rId70"/>
    <p:sldId id="377" r:id="rId71"/>
    <p:sldId id="378" r:id="rId72"/>
    <p:sldId id="379" r:id="rId73"/>
    <p:sldId id="380" r:id="rId74"/>
    <p:sldId id="381" r:id="rId75"/>
    <p:sldId id="348" r:id="rId76"/>
    <p:sldId id="351" r:id="rId7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Krittika Ghosh" initials="K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5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9-09-30T16:11:14.625" idx="2">
    <p:pos x="5090" y="412"/>
    <p:text>neha, create a separate slide for each myth...</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3136555D-3AB8-462F-A45D-8A7E469E796F}" type="datetimeFigureOut">
              <a:rPr lang="en-US" smtClean="0"/>
              <a:pPr/>
              <a:t>4/18/2017</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B3D2BCE9-F74D-4ACE-BD54-DBBEF25CA509}" type="slidenum">
              <a:rPr lang="en-US" smtClean="0"/>
              <a:pPr/>
              <a:t>‹#›</a:t>
            </a:fld>
            <a:endParaRPr lang="en-US"/>
          </a:p>
        </p:txBody>
      </p:sp>
    </p:spTree>
    <p:extLst>
      <p:ext uri="{BB962C8B-B14F-4D97-AF65-F5344CB8AC3E}">
        <p14:creationId xmlns:p14="http://schemas.microsoft.com/office/powerpoint/2010/main" val="4174016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5ED10F92-5E94-47D8-A23C-6AD4DCF61692}" type="datetimeFigureOut">
              <a:rPr lang="en-US" smtClean="0"/>
              <a:pPr/>
              <a:t>4/18/2017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DEED77B8-EEDC-42D2-9326-AC6CBBB476E9}" type="slidenum">
              <a:rPr lang="en-US" smtClean="0"/>
              <a:pPr/>
              <a:t>‹#›</a:t>
            </a:fld>
            <a:endParaRPr lang="en-US"/>
          </a:p>
        </p:txBody>
      </p:sp>
    </p:spTree>
    <p:extLst>
      <p:ext uri="{BB962C8B-B14F-4D97-AF65-F5344CB8AC3E}">
        <p14:creationId xmlns:p14="http://schemas.microsoft.com/office/powerpoint/2010/main" val="3922575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a:t>http://diabetes.webmd.com/features/4-systems-for-diabetes-meal-planning</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t>Fact taken from http://www.diabetes.org/diabetes-myths.jsp. American Diabetes Association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5645E5-AB1F-4E12-8573-EEA643D6FC52}" type="datetimeFigureOut">
              <a:rPr lang="en-US" smtClean="0"/>
              <a:pPr/>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FA636-0599-4E9F-9C1D-DA8951A86A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5645E5-AB1F-4E12-8573-EEA643D6FC52}" type="datetimeFigureOut">
              <a:rPr lang="en-US" smtClean="0"/>
              <a:pPr/>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FA636-0599-4E9F-9C1D-DA8951A86A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5645E5-AB1F-4E12-8573-EEA643D6FC52}" type="datetimeFigureOut">
              <a:rPr lang="en-US" smtClean="0"/>
              <a:pPr/>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FA636-0599-4E9F-9C1D-DA8951A86A1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5645E5-AB1F-4E12-8573-EEA643D6FC52}" type="datetimeFigureOut">
              <a:rPr lang="en-US" smtClean="0"/>
              <a:pPr/>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FA636-0599-4E9F-9C1D-DA8951A86A1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5645E5-AB1F-4E12-8573-EEA643D6FC52}" type="datetimeFigureOut">
              <a:rPr lang="en-US" smtClean="0"/>
              <a:pPr/>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FA636-0599-4E9F-9C1D-DA8951A86A1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5645E5-AB1F-4E12-8573-EEA643D6FC52}" type="datetimeFigureOut">
              <a:rPr lang="en-US" smtClean="0"/>
              <a:pPr/>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FA636-0599-4E9F-9C1D-DA8951A86A1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5645E5-AB1F-4E12-8573-EEA643D6FC52}" type="datetimeFigureOut">
              <a:rPr lang="en-US" smtClean="0"/>
              <a:pPr/>
              <a:t>4/18/2017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3FA636-0599-4E9F-9C1D-DA8951A86A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5645E5-AB1F-4E12-8573-EEA643D6FC52}" type="datetimeFigureOut">
              <a:rPr lang="en-US" smtClean="0"/>
              <a:pPr/>
              <a:t>4/18/2017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3FA636-0599-4E9F-9C1D-DA8951A86A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645E5-AB1F-4E12-8573-EEA643D6FC52}" type="datetimeFigureOut">
              <a:rPr lang="en-US" smtClean="0"/>
              <a:pPr/>
              <a:t>4/18/2017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3FA636-0599-4E9F-9C1D-DA8951A86A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5645E5-AB1F-4E12-8573-EEA643D6FC52}" type="datetimeFigureOut">
              <a:rPr lang="en-US" smtClean="0"/>
              <a:pPr/>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FA636-0599-4E9F-9C1D-DA8951A86A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5645E5-AB1F-4E12-8573-EEA643D6FC52}" type="datetimeFigureOut">
              <a:rPr lang="en-US" smtClean="0"/>
              <a:pPr/>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FA636-0599-4E9F-9C1D-DA8951A86A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645E5-AB1F-4E12-8573-EEA643D6FC52}" type="datetimeFigureOut">
              <a:rPr lang="en-US" smtClean="0"/>
              <a:pPr/>
              <a:t>4/18/2017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3FA636-0599-4E9F-9C1D-DA8951A86A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2.xml"/><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wmf"/><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slideLayout" Target="../slideLayouts/slideLayout2.xml"/><Relationship Id="rId5" Type="http://schemas.openxmlformats.org/officeDocument/2006/relationships/image" Target="../media/image45.wmf"/><Relationship Id="rId4" Type="http://schemas.openxmlformats.org/officeDocument/2006/relationships/image" Target="../media/image44.wmf"/></Relationships>
</file>

<file path=ppt/slides/_rels/slide31.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5.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wmf"/><Relationship Id="rId4" Type="http://schemas.openxmlformats.org/officeDocument/2006/relationships/image" Target="../media/image54.wmf"/></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png"/><Relationship Id="rId1" Type="http://schemas.openxmlformats.org/officeDocument/2006/relationships/slideLayout" Target="../slideLayouts/slideLayout6.xml"/><Relationship Id="rId4" Type="http://schemas.openxmlformats.org/officeDocument/2006/relationships/image" Target="../media/image61.wmf"/></Relationships>
</file>

<file path=ppt/slides/_rels/slide39.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7.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image" Target="../media/image6.wmf"/></Relationships>
</file>

<file path=ppt/slides/_rels/slide50.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7.wmf"/></Relationships>
</file>

<file path=ppt/slides/_rels/slide51.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9.wmf"/><Relationship Id="rId4" Type="http://schemas.openxmlformats.org/officeDocument/2006/relationships/image" Target="../media/image78.wmf"/></Relationships>
</file>

<file path=ppt/slides/_rels/slide5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1.wmf"/><Relationship Id="rId4" Type="http://schemas.openxmlformats.org/officeDocument/2006/relationships/image" Target="../media/image80.wmf"/></Relationships>
</file>

<file path=ppt/slides/_rels/slide53.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84.wmf"/><Relationship Id="rId4" Type="http://schemas.openxmlformats.org/officeDocument/2006/relationships/image" Target="../media/image83.wmf"/></Relationships>
</file>

<file path=ppt/slides/_rels/slide54.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88.wmf"/><Relationship Id="rId5" Type="http://schemas.openxmlformats.org/officeDocument/2006/relationships/image" Target="../media/image87.wmf"/><Relationship Id="rId4" Type="http://schemas.openxmlformats.org/officeDocument/2006/relationships/image" Target="../media/image86.wmf"/></Relationships>
</file>

<file path=ppt/slides/_rels/slide5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92.wmf"/></Relationships>
</file>

<file path=ppt/slides/_rels/slide58.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95.wmf"/></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99.wmf"/><Relationship Id="rId5" Type="http://schemas.openxmlformats.org/officeDocument/2006/relationships/image" Target="../media/image98.wmf"/><Relationship Id="rId4" Type="http://schemas.openxmlformats.org/officeDocument/2006/relationships/image" Target="../media/image97.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02.jpeg"/></Relationships>
</file>

<file path=ppt/slides/_rels/slide64.x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04.wmf"/></Relationships>
</file>

<file path=ppt/slides/_rels/slide65.x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08.jpeg"/></Relationships>
</file>

<file path=ppt/slides/_rels/slide68.x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111.wmf"/><Relationship Id="rId4" Type="http://schemas.openxmlformats.org/officeDocument/2006/relationships/image" Target="../media/image110.wmf"/></Relationships>
</file>

<file path=ppt/slides/_rels/slide69.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114.jpeg"/><Relationship Id="rId4" Type="http://schemas.openxmlformats.org/officeDocument/2006/relationships/image" Target="../media/image113.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70.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17.wmf"/></Relationships>
</file>

<file path=ppt/slides/_rels/slide72.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19.jpeg"/></Relationships>
</file>

<file path=ppt/slides/_rels/slide7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jpeg"/></Relationships>
</file>

<file path=ppt/slides/_rels/slide74.xml.rels><?xml version="1.0" encoding="UTF-8" standalone="yes"?>
<Relationships xmlns="http://schemas.openxmlformats.org/package/2006/relationships"><Relationship Id="rId3" Type="http://schemas.openxmlformats.org/officeDocument/2006/relationships/image" Target="../media/image124.wm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25.wmf"/></Relationships>
</file>

<file path=ppt/slides/_rels/slide75.x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27.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MCj04244880000[1]"/>
          <p:cNvPicPr>
            <a:picLocks noChangeAspect="1" noChangeArrowheads="1"/>
          </p:cNvPicPr>
          <p:nvPr/>
        </p:nvPicPr>
        <p:blipFill>
          <a:blip r:embed="rId2" cstate="print"/>
          <a:srcRect/>
          <a:stretch>
            <a:fillRect/>
          </a:stretch>
        </p:blipFill>
        <p:spPr bwMode="auto">
          <a:xfrm>
            <a:off x="3352800" y="2438400"/>
            <a:ext cx="2098675" cy="8509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2438400" y="457200"/>
            <a:ext cx="3886200" cy="1752600"/>
          </a:xfrm>
          <a:prstGeom prst="rect">
            <a:avLst/>
          </a:prstGeom>
          <a:noFill/>
          <a:ln w="9525">
            <a:noFill/>
            <a:miter lim="800000"/>
            <a:headEnd/>
            <a:tailEnd/>
          </a:ln>
        </p:spPr>
      </p:pic>
      <p:sp>
        <p:nvSpPr>
          <p:cNvPr id="7" name="TextBox 6"/>
          <p:cNvSpPr txBox="1"/>
          <p:nvPr/>
        </p:nvSpPr>
        <p:spPr>
          <a:xfrm>
            <a:off x="1143000" y="5029200"/>
            <a:ext cx="6934200" cy="1200329"/>
          </a:xfrm>
          <a:prstGeom prst="rect">
            <a:avLst/>
          </a:prstGeom>
          <a:noFill/>
        </p:spPr>
        <p:txBody>
          <a:bodyPr wrap="square" rtlCol="0">
            <a:spAutoFit/>
          </a:bodyPr>
          <a:lstStyle/>
          <a:p>
            <a:r>
              <a:rPr lang="en-US" sz="900" dirty="0"/>
              <a:t>Citation:</a:t>
            </a:r>
          </a:p>
          <a:p>
            <a:r>
              <a:rPr lang="en-US" sz="900" dirty="0"/>
              <a:t>NYU Center for the Study of Asian American Health and NYU-CUNY Prevention Research Center (2017). “DREAM Project (Diabetes Research, Education, and Action for Minorities) Curriculum:  Diabetes Management Resources for the Bangladeshi Community.” New York, NY</a:t>
            </a:r>
          </a:p>
          <a:p>
            <a:endParaRPr lang="en-US" sz="900" dirty="0" smtClean="0"/>
          </a:p>
          <a:p>
            <a:r>
              <a:rPr lang="en-US" sz="900" dirty="0" smtClean="0"/>
              <a:t>Acknowledgements</a:t>
            </a:r>
            <a:r>
              <a:rPr lang="en-US" sz="900" dirty="0"/>
              <a:t>:  This protocol and associated curriculum materials were developed with support by Grant Numbers P60 MD000538 (NIH National Institute for Minority Health and Health Disparities), 1U48 DP001904-04 (Centers for Disease Control and Prevention), U58 DP004685 (Centers for Disease Control and Prevention New REACH Program), UL1 TR000038 (National Center for Advancing Translational Sciences), and funding from the New York City Department of Health and Mental Hygiene.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7" name="Rectangle 11"/>
          <p:cNvSpPr>
            <a:spLocks noGrp="1"/>
          </p:cNvSpPr>
          <p:nvPr>
            <p:ph type="title"/>
          </p:nvPr>
        </p:nvSpPr>
        <p:spPr/>
        <p:txBody>
          <a:bodyPr/>
          <a:lstStyle/>
          <a:p>
            <a:r>
              <a:rPr lang="en-US" smtClean="0"/>
              <a:t>Fact # 1</a:t>
            </a:r>
          </a:p>
        </p:txBody>
      </p:sp>
      <p:sp>
        <p:nvSpPr>
          <p:cNvPr id="157706" name="Rectangle 10"/>
          <p:cNvSpPr>
            <a:spLocks noGrp="1"/>
          </p:cNvSpPr>
          <p:nvPr>
            <p:ph type="body" idx="4294967295"/>
          </p:nvPr>
        </p:nvSpPr>
        <p:spPr>
          <a:xfrm>
            <a:off x="0" y="1600200"/>
            <a:ext cx="8229600" cy="4525963"/>
          </a:xfrm>
        </p:spPr>
        <p:txBody>
          <a:bodyPr/>
          <a:lstStyle/>
          <a:p>
            <a:r>
              <a:rPr lang="en-US" b="1" dirty="0" smtClean="0"/>
              <a:t>Fact- No. Diabetes is not contagious.  It can’t be caught like a cold or flu.  There seems to be some genetic link in diabetes, particularly type 2 diabetes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7200" y="579438"/>
            <a:ext cx="8229600" cy="5592762"/>
          </a:xfrm>
        </p:spPr>
        <p:txBody>
          <a:bodyPr/>
          <a:lstStyle/>
          <a:p>
            <a:pPr>
              <a:buNone/>
            </a:pPr>
            <a:r>
              <a:rPr lang="en-US" sz="2800" b="1" dirty="0" smtClean="0">
                <a:solidFill>
                  <a:srgbClr val="FFFF66"/>
                </a:solidFill>
              </a:rPr>
              <a:t>Myth #2</a:t>
            </a:r>
            <a:r>
              <a:rPr lang="en-US" sz="2800" b="1" dirty="0" smtClean="0"/>
              <a:t>  People with diabetes can't eat sweets or chocolate, and eating too much sugar causes  diabetes. </a:t>
            </a:r>
          </a:p>
          <a:p>
            <a:pPr eaLnBrk="1" hangingPunct="1">
              <a:buFont typeface="Arial" charset="0"/>
              <a:buNone/>
            </a:pPr>
            <a:endParaRPr lang="en-US" sz="2800" b="1" dirty="0" smtClean="0"/>
          </a:p>
          <a:p>
            <a:pPr eaLnBrk="1" hangingPunct="1">
              <a:buFont typeface="Arial" charset="0"/>
              <a:buNone/>
            </a:pPr>
            <a:endParaRPr lang="en-US" sz="2800" b="1" dirty="0" smtClean="0"/>
          </a:p>
          <a:p>
            <a:pPr eaLnBrk="1" hangingPunct="1">
              <a:buFont typeface="Arial" charset="0"/>
              <a:buNone/>
            </a:pPr>
            <a:endParaRPr lang="en-US" sz="2800" b="1" dirty="0" smtClean="0"/>
          </a:p>
          <a:p>
            <a:pPr eaLnBrk="1" hangingPunct="1">
              <a:buFont typeface="Arial" charset="0"/>
              <a:buNone/>
            </a:pPr>
            <a:endParaRPr lang="en-US" sz="2800" b="1" dirty="0" smtClean="0"/>
          </a:p>
        </p:txBody>
      </p:sp>
      <p:pic>
        <p:nvPicPr>
          <p:cNvPr id="11267" name="Picture 6" descr="http://www.allindiaflowers.com/Images/combination02.jpg"/>
          <p:cNvPicPr>
            <a:picLocks noChangeAspect="1" noChangeArrowheads="1"/>
          </p:cNvPicPr>
          <p:nvPr/>
        </p:nvPicPr>
        <p:blipFill>
          <a:blip r:embed="rId3" cstate="print"/>
          <a:srcRect/>
          <a:stretch>
            <a:fillRect/>
          </a:stretch>
        </p:blipFill>
        <p:spPr bwMode="auto">
          <a:xfrm>
            <a:off x="5638800" y="1524000"/>
            <a:ext cx="2857500" cy="1905000"/>
          </a:xfrm>
          <a:prstGeom prst="rect">
            <a:avLst/>
          </a:prstGeom>
          <a:noFill/>
          <a:ln w="9525">
            <a:noFill/>
            <a:miter lim="800000"/>
            <a:headEnd/>
            <a:tailEnd/>
          </a:ln>
        </p:spPr>
      </p:pic>
      <p:pic>
        <p:nvPicPr>
          <p:cNvPr id="11268" name="Picture 6"/>
          <p:cNvPicPr>
            <a:picLocks noChangeAspect="1" noChangeArrowheads="1"/>
          </p:cNvPicPr>
          <p:nvPr/>
        </p:nvPicPr>
        <p:blipFill>
          <a:blip r:embed="rId4" cstate="print"/>
          <a:srcRect/>
          <a:stretch>
            <a:fillRect/>
          </a:stretch>
        </p:blipFill>
        <p:spPr bwMode="auto">
          <a:xfrm>
            <a:off x="990600" y="3276600"/>
            <a:ext cx="2667000" cy="1784350"/>
          </a:xfrm>
          <a:prstGeom prst="rect">
            <a:avLst/>
          </a:prstGeom>
          <a:noFill/>
          <a:ln w="9525">
            <a:noFill/>
            <a:miter lim="800000"/>
            <a:headEnd/>
            <a:tailEnd/>
          </a:ln>
        </p:spPr>
      </p:pic>
      <p:pic>
        <p:nvPicPr>
          <p:cNvPr id="5" name="Picture 2" descr="http://base.cygnuspub.com/images/Products/AUTM/2009/May/300x300/SugarFoodsCo_SugarFoodsNatural_AUTM_0.png"/>
          <p:cNvPicPr>
            <a:picLocks noChangeAspect="1" noChangeArrowheads="1"/>
          </p:cNvPicPr>
          <p:nvPr/>
        </p:nvPicPr>
        <p:blipFill>
          <a:blip r:embed="rId5" cstate="print"/>
          <a:srcRect/>
          <a:stretch>
            <a:fillRect/>
          </a:stretch>
        </p:blipFill>
        <p:spPr bwMode="auto">
          <a:xfrm>
            <a:off x="4800600" y="3657600"/>
            <a:ext cx="28575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p:cNvSpPr>
          <p:nvPr>
            <p:ph type="title"/>
          </p:nvPr>
        </p:nvSpPr>
        <p:spPr/>
        <p:txBody>
          <a:bodyPr/>
          <a:lstStyle/>
          <a:p>
            <a:r>
              <a:rPr lang="en-US" smtClean="0"/>
              <a:t>Fact # 2</a:t>
            </a:r>
          </a:p>
        </p:txBody>
      </p:sp>
      <p:sp>
        <p:nvSpPr>
          <p:cNvPr id="159747" name="Rectangle 3"/>
          <p:cNvSpPr>
            <a:spLocks noGrp="1"/>
          </p:cNvSpPr>
          <p:nvPr>
            <p:ph type="body" idx="1"/>
          </p:nvPr>
        </p:nvSpPr>
        <p:spPr/>
        <p:txBody>
          <a:bodyPr/>
          <a:lstStyle/>
          <a:p>
            <a:pPr eaLnBrk="1" hangingPunct="1">
              <a:buFont typeface="Arial" charset="0"/>
              <a:buNone/>
            </a:pPr>
            <a:r>
              <a:rPr lang="en-US" b="1" dirty="0" smtClean="0"/>
              <a:t>Fact</a:t>
            </a:r>
            <a:r>
              <a:rPr lang="en-US" sz="2800" b="1" dirty="0" smtClean="0"/>
              <a:t> – No. </a:t>
            </a:r>
            <a:r>
              <a:rPr lang="en-US" b="1" dirty="0" smtClean="0"/>
              <a:t>If eaten as part of a healthy meal plan, or combined with exercise, sweets and desserts can be eaten by people with diabetes. </a:t>
            </a:r>
          </a:p>
          <a:p>
            <a:pPr>
              <a:buNone/>
            </a:pPr>
            <a:r>
              <a:rPr lang="en-US" b="1" dirty="0" smtClean="0"/>
              <a:t>Diabetes is caused by a combination of genetic and lifestyle factors.  </a:t>
            </a:r>
          </a:p>
          <a:p>
            <a:pPr>
              <a:buNone/>
            </a:pPr>
            <a:r>
              <a:rPr lang="en-US" b="1" dirty="0" smtClean="0"/>
              <a:t>Although being overweight does increase your risk for developing type 2 diabetes</a:t>
            </a:r>
            <a:r>
              <a:rPr lang="en-US" sz="2800" b="1" dirty="0" smtClean="0"/>
              <a:t>. </a:t>
            </a:r>
            <a:endParaRPr lang="en-US" b="1" dirty="0" smtClean="0"/>
          </a:p>
          <a:p>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57200" y="304800"/>
            <a:ext cx="8229600" cy="5821363"/>
          </a:xfrm>
        </p:spPr>
        <p:txBody>
          <a:bodyPr/>
          <a:lstStyle/>
          <a:p>
            <a:pPr eaLnBrk="1" hangingPunct="1">
              <a:buFont typeface="Arial" charset="0"/>
              <a:buNone/>
            </a:pPr>
            <a:endParaRPr lang="en-US" b="1" dirty="0" smtClean="0"/>
          </a:p>
          <a:p>
            <a:pPr>
              <a:buNone/>
            </a:pPr>
            <a:r>
              <a:rPr lang="en-US" b="1" dirty="0" smtClean="0">
                <a:solidFill>
                  <a:srgbClr val="FFFF66"/>
                </a:solidFill>
              </a:rPr>
              <a:t>Myth #3</a:t>
            </a:r>
            <a:r>
              <a:rPr lang="en-US" b="1" dirty="0" smtClean="0"/>
              <a:t> People with diabetes should eat special diabetic foods, and If you have diabetes, you should only eat small amounts of starchy foods, such as bread, potatoes and pasta.</a:t>
            </a:r>
          </a:p>
          <a:p>
            <a:pPr eaLnBrk="1" hangingPunct="1">
              <a:buFont typeface="Arial" charset="0"/>
              <a:buNone/>
            </a:pPr>
            <a:endParaRPr lang="en-US" b="1" dirty="0" smtClean="0"/>
          </a:p>
          <a:p>
            <a:pPr eaLnBrk="1" hangingPunct="1">
              <a:buFont typeface="Arial" charset="0"/>
              <a:buNone/>
            </a:pPr>
            <a:endParaRPr lang="en-US" b="1" dirty="0" smtClean="0"/>
          </a:p>
          <a:p>
            <a:pPr eaLnBrk="1" hangingPunct="1">
              <a:buFont typeface="Arial" charset="0"/>
              <a:buNone/>
            </a:pPr>
            <a:endParaRPr lang="en-US" sz="2400" b="1" dirty="0" smtClean="0"/>
          </a:p>
          <a:p>
            <a:pPr eaLnBrk="1" hangingPunct="1">
              <a:buFont typeface="Arial" charset="0"/>
              <a:buNone/>
            </a:pPr>
            <a:endParaRPr lang="en-US" b="1" dirty="0" smtClean="0"/>
          </a:p>
        </p:txBody>
      </p:sp>
      <p:pic>
        <p:nvPicPr>
          <p:cNvPr id="13316" name="Picture 2" descr="http://i.ehow.com/images/GlobalPhoto/Articles/4882339/151265-main_Full.jpg"/>
          <p:cNvPicPr>
            <a:picLocks noChangeAspect="1" noChangeArrowheads="1"/>
          </p:cNvPicPr>
          <p:nvPr/>
        </p:nvPicPr>
        <p:blipFill>
          <a:blip r:embed="rId3" cstate="print"/>
          <a:srcRect/>
          <a:stretch>
            <a:fillRect/>
          </a:stretch>
        </p:blipFill>
        <p:spPr bwMode="auto">
          <a:xfrm>
            <a:off x="3581400" y="3048000"/>
            <a:ext cx="3133725" cy="1981200"/>
          </a:xfrm>
          <a:prstGeom prst="rect">
            <a:avLst/>
          </a:prstGeom>
          <a:noFill/>
          <a:ln w="9525">
            <a:noFill/>
            <a:miter lim="800000"/>
            <a:headEnd/>
            <a:tailEnd/>
          </a:ln>
        </p:spPr>
      </p:pic>
      <p:pic>
        <p:nvPicPr>
          <p:cNvPr id="4" name="Picture 7"/>
          <p:cNvPicPr>
            <a:picLocks noChangeAspect="1" noChangeArrowheads="1"/>
          </p:cNvPicPr>
          <p:nvPr/>
        </p:nvPicPr>
        <p:blipFill>
          <a:blip r:embed="rId4" cstate="print"/>
          <a:srcRect/>
          <a:stretch>
            <a:fillRect/>
          </a:stretch>
        </p:blipFill>
        <p:spPr bwMode="auto">
          <a:xfrm>
            <a:off x="152400" y="4648200"/>
            <a:ext cx="3048000" cy="2037644"/>
          </a:xfrm>
          <a:prstGeom prst="rect">
            <a:avLst/>
          </a:prstGeom>
          <a:noFill/>
          <a:ln w="9525">
            <a:noFill/>
            <a:miter lim="800000"/>
            <a:headEnd/>
            <a:tailEnd/>
          </a:ln>
        </p:spPr>
      </p:pic>
      <p:pic>
        <p:nvPicPr>
          <p:cNvPr id="5" name="Picture 8"/>
          <p:cNvPicPr>
            <a:picLocks noChangeAspect="1" noChangeArrowheads="1"/>
          </p:cNvPicPr>
          <p:nvPr/>
        </p:nvPicPr>
        <p:blipFill>
          <a:blip r:embed="rId5" cstate="print"/>
          <a:srcRect/>
          <a:stretch>
            <a:fillRect/>
          </a:stretch>
        </p:blipFill>
        <p:spPr bwMode="auto">
          <a:xfrm>
            <a:off x="6858000" y="4572000"/>
            <a:ext cx="2286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p:cNvSpPr>
          <p:nvPr>
            <p:ph type="title"/>
          </p:nvPr>
        </p:nvSpPr>
        <p:spPr/>
        <p:txBody>
          <a:bodyPr/>
          <a:lstStyle/>
          <a:p>
            <a:r>
              <a:rPr lang="en-US" dirty="0" smtClean="0"/>
              <a:t>Fact # 3</a:t>
            </a:r>
          </a:p>
        </p:txBody>
      </p:sp>
      <p:sp>
        <p:nvSpPr>
          <p:cNvPr id="183299" name="Rectangle 3"/>
          <p:cNvSpPr>
            <a:spLocks noGrp="1"/>
          </p:cNvSpPr>
          <p:nvPr>
            <p:ph type="body" idx="1"/>
          </p:nvPr>
        </p:nvSpPr>
        <p:spPr/>
        <p:txBody>
          <a:bodyPr>
            <a:normAutofit fontScale="77500" lnSpcReduction="20000"/>
          </a:bodyPr>
          <a:lstStyle/>
          <a:p>
            <a:pPr eaLnBrk="1" hangingPunct="1">
              <a:buFont typeface="Arial" charset="0"/>
              <a:buNone/>
            </a:pPr>
            <a:r>
              <a:rPr lang="en-US" sz="3000" b="1" dirty="0" smtClean="0"/>
              <a:t>Fact-A healthy meal plan for people with diabetes is the same as that for everyone – low in fat, moderate in salt and sugar, with meals based on whole grain foods, vegetables and fruit.  </a:t>
            </a:r>
          </a:p>
          <a:p>
            <a:pPr eaLnBrk="1" hangingPunct="1">
              <a:buFont typeface="Arial" charset="0"/>
              <a:buNone/>
            </a:pPr>
            <a:r>
              <a:rPr lang="en-US" sz="3000" b="1" dirty="0" smtClean="0"/>
              <a:t>  </a:t>
            </a:r>
          </a:p>
          <a:p>
            <a:pPr eaLnBrk="1" hangingPunct="1">
              <a:buFont typeface="Arial" charset="0"/>
              <a:buNone/>
            </a:pPr>
            <a:r>
              <a:rPr lang="en-US" sz="3000" b="1" dirty="0" smtClean="0"/>
              <a:t> Diabetic and “dietetic” versions of sugar-containing foods offer no special benefit.</a:t>
            </a:r>
            <a:r>
              <a:rPr lang="en-US" sz="3000" dirty="0" smtClean="0"/>
              <a:t> </a:t>
            </a:r>
            <a:r>
              <a:rPr lang="en-US" sz="3000" b="1" dirty="0" smtClean="0"/>
              <a:t> </a:t>
            </a:r>
          </a:p>
          <a:p>
            <a:pPr>
              <a:buNone/>
            </a:pPr>
            <a:endParaRPr lang="en-US" sz="3000" b="1" dirty="0" smtClean="0"/>
          </a:p>
          <a:p>
            <a:pPr>
              <a:buNone/>
            </a:pPr>
            <a:r>
              <a:rPr lang="en-US" sz="3000" b="1" dirty="0" smtClean="0"/>
              <a:t>Starchy foods can be eaten but what is important is portion size. </a:t>
            </a:r>
          </a:p>
          <a:p>
            <a:pPr>
              <a:buNone/>
            </a:pPr>
            <a:r>
              <a:rPr lang="en-US" sz="3000" b="1" dirty="0" smtClean="0"/>
              <a:t>For most people with diabetes, having 3-4 servings of carbohydrate-containing foods is about right. </a:t>
            </a:r>
            <a:r>
              <a:rPr lang="en-US" sz="3000" dirty="0" smtClean="0"/>
              <a:t> </a:t>
            </a:r>
            <a:endParaRPr lang="en-US" sz="3000" b="1" dirty="0" smtClean="0"/>
          </a:p>
          <a:p>
            <a:pPr eaLnBrk="1" hangingPunct="1">
              <a:buFont typeface="Arial" charset="0"/>
              <a:buNone/>
            </a:pPr>
            <a:r>
              <a:rPr lang="en-US" b="1" dirty="0" smtClean="0"/>
              <a:t/>
            </a:r>
            <a:br>
              <a:rPr lang="en-US" b="1" dirty="0" smtClean="0"/>
            </a:br>
            <a:endParaRPr lang="en-US" b="1"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 y="381000"/>
            <a:ext cx="8229600" cy="5745163"/>
          </a:xfrm>
        </p:spPr>
        <p:txBody>
          <a:bodyPr/>
          <a:lstStyle/>
          <a:p>
            <a:pPr eaLnBrk="1" hangingPunct="1">
              <a:buFont typeface="Arial" charset="0"/>
              <a:buNone/>
            </a:pPr>
            <a:r>
              <a:rPr lang="en-US" b="1" dirty="0" smtClean="0">
                <a:solidFill>
                  <a:srgbClr val="FFFF66"/>
                </a:solidFill>
              </a:rPr>
              <a:t>Myth #4</a:t>
            </a:r>
            <a:r>
              <a:rPr lang="en-US" b="1" dirty="0" smtClean="0"/>
              <a:t>  People with diabetes are more likely to get colds and other illnesses. </a:t>
            </a:r>
          </a:p>
          <a:p>
            <a:pPr eaLnBrk="1" hangingPunct="1">
              <a:buFont typeface="Arial" charset="0"/>
              <a:buNone/>
            </a:pPr>
            <a:endParaRPr lang="en-US" b="1" dirty="0" smtClean="0"/>
          </a:p>
          <a:p>
            <a:pPr eaLnBrk="1" hangingPunct="1">
              <a:buFont typeface="Arial" charset="0"/>
              <a:buNone/>
            </a:pPr>
            <a:endParaRPr lang="en-US" b="1" dirty="0" smtClean="0"/>
          </a:p>
          <a:p>
            <a:pPr eaLnBrk="1" hangingPunct="1">
              <a:buFont typeface="Arial" charset="0"/>
              <a:buNone/>
            </a:pPr>
            <a:endParaRPr lang="en-US" b="1" dirty="0" smtClean="0"/>
          </a:p>
          <a:p>
            <a:pPr eaLnBrk="1" hangingPunct="1">
              <a:buFont typeface="Arial" charset="0"/>
              <a:buNone/>
            </a:pPr>
            <a:endParaRPr lang="en-US" b="1" dirty="0" smtClean="0"/>
          </a:p>
          <a:p>
            <a:pPr eaLnBrk="1" hangingPunct="1">
              <a:buFont typeface="Arial" charset="0"/>
              <a:buNone/>
            </a:pPr>
            <a:endParaRPr lang="en-US" b="1" dirty="0" smtClean="0"/>
          </a:p>
        </p:txBody>
      </p:sp>
      <p:pic>
        <p:nvPicPr>
          <p:cNvPr id="15363" name="Picture 2" descr="http://z.about.com/d/webclipart/1/0/Y/E/4/virus.gif"/>
          <p:cNvPicPr>
            <a:picLocks noChangeAspect="1" noChangeArrowheads="1"/>
          </p:cNvPicPr>
          <p:nvPr/>
        </p:nvPicPr>
        <p:blipFill>
          <a:blip r:embed="rId3" cstate="print"/>
          <a:srcRect/>
          <a:stretch>
            <a:fillRect/>
          </a:stretch>
        </p:blipFill>
        <p:spPr bwMode="auto">
          <a:xfrm>
            <a:off x="5486400" y="1447800"/>
            <a:ext cx="2819400" cy="2819400"/>
          </a:xfrm>
          <a:prstGeom prst="rect">
            <a:avLst/>
          </a:prstGeom>
          <a:noFill/>
          <a:ln w="9525">
            <a:noFill/>
            <a:miter lim="800000"/>
            <a:headEnd/>
            <a:tailEnd/>
          </a:ln>
        </p:spPr>
      </p:pic>
      <p:pic>
        <p:nvPicPr>
          <p:cNvPr id="15365" name="Picture 4" descr="A Sick Boy Wrapped In a Blanket - Royalty Free Clipart Picture"/>
          <p:cNvPicPr>
            <a:picLocks noChangeAspect="1" noChangeArrowheads="1"/>
          </p:cNvPicPr>
          <p:nvPr/>
        </p:nvPicPr>
        <p:blipFill>
          <a:blip r:embed="rId4" cstate="print"/>
          <a:srcRect/>
          <a:stretch>
            <a:fillRect/>
          </a:stretch>
        </p:blipFill>
        <p:spPr bwMode="auto">
          <a:xfrm>
            <a:off x="685800" y="1447800"/>
            <a:ext cx="28194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p:cNvSpPr>
          <p:nvPr>
            <p:ph type="title"/>
          </p:nvPr>
        </p:nvSpPr>
        <p:spPr/>
        <p:txBody>
          <a:bodyPr/>
          <a:lstStyle/>
          <a:p>
            <a:r>
              <a:rPr lang="en-US" dirty="0" smtClean="0"/>
              <a:t>Fact # 4</a:t>
            </a:r>
          </a:p>
        </p:txBody>
      </p:sp>
      <p:sp>
        <p:nvSpPr>
          <p:cNvPr id="173059" name="Rectangle 3"/>
          <p:cNvSpPr>
            <a:spLocks noGrp="1"/>
          </p:cNvSpPr>
          <p:nvPr>
            <p:ph type="body" idx="1"/>
          </p:nvPr>
        </p:nvSpPr>
        <p:spPr/>
        <p:txBody>
          <a:bodyPr/>
          <a:lstStyle/>
          <a:p>
            <a:pPr eaLnBrk="1" hangingPunct="1">
              <a:buFont typeface="Arial" charset="0"/>
              <a:buNone/>
            </a:pPr>
            <a:r>
              <a:rPr lang="en-US" b="1" smtClean="0"/>
              <a:t>Fact- No.  You are no more likely to get a cold or another illness if you have diabetes.  </a:t>
            </a:r>
          </a:p>
          <a:p>
            <a:pPr eaLnBrk="1" hangingPunct="1">
              <a:buFont typeface="Arial" charset="0"/>
              <a:buNone/>
            </a:pPr>
            <a:r>
              <a:rPr lang="en-US" b="1" smtClean="0"/>
              <a:t>    However, people with diabetes are advised to get flu shots.</a:t>
            </a:r>
            <a:r>
              <a:rPr lang="en-US" smtClean="0"/>
              <a:t> </a:t>
            </a:r>
          </a:p>
          <a:p>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p:cNvSpPr>
          <p:nvPr>
            <p:ph type="body" idx="1"/>
          </p:nvPr>
        </p:nvSpPr>
        <p:spPr>
          <a:xfrm>
            <a:off x="457200" y="381000"/>
            <a:ext cx="8229600" cy="5668963"/>
          </a:xfrm>
        </p:spPr>
        <p:txBody>
          <a:bodyPr/>
          <a:lstStyle/>
          <a:p>
            <a:pPr>
              <a:buFont typeface="Arial" charset="0"/>
              <a:buNone/>
            </a:pPr>
            <a:r>
              <a:rPr lang="en-US" b="1" dirty="0" smtClean="0">
                <a:solidFill>
                  <a:srgbClr val="FFFF66"/>
                </a:solidFill>
              </a:rPr>
              <a:t>Myth 5-</a:t>
            </a:r>
            <a:r>
              <a:rPr lang="en-US" b="1" dirty="0" smtClean="0"/>
              <a:t> One should not exercise if they have chronic disease like diabetes.</a:t>
            </a:r>
            <a:r>
              <a:rPr lang="en-US" dirty="0" smtClean="0"/>
              <a:t> </a:t>
            </a:r>
          </a:p>
          <a:p>
            <a:pPr>
              <a:buFont typeface="Arial" charset="0"/>
              <a:buNone/>
            </a:pPr>
            <a:endParaRPr lang="en-US" dirty="0" smtClean="0"/>
          </a:p>
          <a:p>
            <a:pPr>
              <a:buFont typeface="Arial" charset="0"/>
              <a:buNone/>
            </a:pPr>
            <a:endParaRPr lang="en-US" dirty="0" smtClean="0"/>
          </a:p>
          <a:p>
            <a:pPr>
              <a:buFont typeface="Arial" charset="0"/>
              <a:buNone/>
            </a:pPr>
            <a:endParaRPr lang="en-US" dirty="0" smtClean="0"/>
          </a:p>
          <a:p>
            <a:pPr eaLnBrk="1" hangingPunct="1">
              <a:buFont typeface="Arial" charset="0"/>
              <a:buNone/>
            </a:pPr>
            <a:endParaRPr lang="en-US" sz="2400" b="1" dirty="0" smtClean="0"/>
          </a:p>
        </p:txBody>
      </p:sp>
      <p:pic>
        <p:nvPicPr>
          <p:cNvPr id="66564" name="Picture 4" descr="MCj04405460000[1]"/>
          <p:cNvPicPr>
            <a:picLocks noChangeAspect="1" noChangeArrowheads="1"/>
          </p:cNvPicPr>
          <p:nvPr/>
        </p:nvPicPr>
        <p:blipFill>
          <a:blip r:embed="rId3" cstate="print"/>
          <a:srcRect/>
          <a:stretch>
            <a:fillRect/>
          </a:stretch>
        </p:blipFill>
        <p:spPr bwMode="auto">
          <a:xfrm>
            <a:off x="2438400" y="2167033"/>
            <a:ext cx="2743200" cy="2785967"/>
          </a:xfrm>
          <a:prstGeom prst="rect">
            <a:avLst/>
          </a:prstGeom>
          <a:noFill/>
        </p:spPr>
      </p:pic>
      <p:pic>
        <p:nvPicPr>
          <p:cNvPr id="66566" name="Picture 6" descr="MCj04405420000[1]"/>
          <p:cNvPicPr>
            <a:picLocks noChangeAspect="1" noChangeArrowheads="1"/>
          </p:cNvPicPr>
          <p:nvPr/>
        </p:nvPicPr>
        <p:blipFill>
          <a:blip r:embed="rId4" cstate="print"/>
          <a:srcRect/>
          <a:stretch>
            <a:fillRect/>
          </a:stretch>
        </p:blipFill>
        <p:spPr bwMode="auto">
          <a:xfrm>
            <a:off x="8061325" y="762000"/>
            <a:ext cx="1082675" cy="18288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105400"/>
          </a:xfrm>
        </p:spPr>
        <p:txBody>
          <a:bodyPr>
            <a:normAutofit fontScale="92500" lnSpcReduction="20000"/>
          </a:bodyPr>
          <a:lstStyle/>
          <a:p>
            <a:pPr>
              <a:buNone/>
            </a:pPr>
            <a:r>
              <a:rPr lang="en-US" b="1" dirty="0" smtClean="0"/>
              <a:t>                                  </a:t>
            </a:r>
            <a:r>
              <a:rPr lang="en-US" sz="4300" b="1" dirty="0" smtClean="0"/>
              <a:t>Fact # 5: </a:t>
            </a:r>
          </a:p>
          <a:p>
            <a:pPr>
              <a:buNone/>
            </a:pPr>
            <a:r>
              <a:rPr lang="en-US" b="1" dirty="0" smtClean="0"/>
              <a:t>No, regular exercise is important for everyone—but it is especially important if you have diabetes.</a:t>
            </a:r>
          </a:p>
          <a:p>
            <a:r>
              <a:rPr lang="en-US" b="1" dirty="0" smtClean="0"/>
              <a:t>Regular exercise helps control the amount of sugar in the blood and increase the levels of HDL (good) cholesterol.</a:t>
            </a:r>
          </a:p>
          <a:p>
            <a:r>
              <a:rPr lang="en-US" b="1" dirty="0" smtClean="0"/>
              <a:t>It also burns excess calorie and fat to help you achieve optimal weight.</a:t>
            </a:r>
          </a:p>
          <a:p>
            <a:r>
              <a:rPr lang="en-US" b="1" dirty="0" smtClean="0"/>
              <a:t>Keeping a healthy weight is an important part of taking care of your diabetes.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57200" y="609600"/>
            <a:ext cx="8229600" cy="5867400"/>
          </a:xfrm>
        </p:spPr>
        <p:txBody>
          <a:bodyPr/>
          <a:lstStyle/>
          <a:p>
            <a:pPr eaLnBrk="1" hangingPunct="1">
              <a:buFont typeface="Arial" charset="0"/>
              <a:buNone/>
            </a:pPr>
            <a:endParaRPr lang="en-US" b="1" dirty="0" smtClean="0"/>
          </a:p>
          <a:p>
            <a:pPr eaLnBrk="1" hangingPunct="1">
              <a:buFont typeface="Arial" charset="0"/>
              <a:buNone/>
            </a:pPr>
            <a:endParaRPr lang="en-US" b="1" dirty="0" smtClean="0"/>
          </a:p>
          <a:p>
            <a:pPr eaLnBrk="1" hangingPunct="1">
              <a:buFont typeface="Arial" charset="0"/>
              <a:buNone/>
            </a:pPr>
            <a:r>
              <a:rPr lang="en-US" b="1" dirty="0" smtClean="0">
                <a:solidFill>
                  <a:srgbClr val="FFFF66"/>
                </a:solidFill>
              </a:rPr>
              <a:t>Myth #6 </a:t>
            </a:r>
            <a:r>
              <a:rPr lang="en-US" b="1" dirty="0" smtClean="0"/>
              <a:t>Fruit is a healthy food.  Therefore, it is ok to eat as much of it as you wish.  </a:t>
            </a:r>
            <a:br>
              <a:rPr lang="en-US" b="1" dirty="0" smtClean="0"/>
            </a:br>
            <a:endParaRPr lang="en-US" b="1" dirty="0" smtClean="0"/>
          </a:p>
          <a:p>
            <a:pPr eaLnBrk="1" hangingPunct="1">
              <a:buFont typeface="Arial" charset="0"/>
              <a:buNone/>
            </a:pPr>
            <a:endParaRPr lang="en-US" b="1" dirty="0" smtClean="0"/>
          </a:p>
          <a:p>
            <a:pPr eaLnBrk="1" hangingPunct="1">
              <a:buFont typeface="Arial" charset="0"/>
              <a:buNone/>
            </a:pPr>
            <a:endParaRPr lang="en-US" sz="2400" b="1" dirty="0" smtClean="0"/>
          </a:p>
        </p:txBody>
      </p:sp>
      <p:pic>
        <p:nvPicPr>
          <p:cNvPr id="18436" name="Picture 3"/>
          <p:cNvPicPr>
            <a:picLocks noChangeAspect="1" noChangeArrowheads="1"/>
          </p:cNvPicPr>
          <p:nvPr/>
        </p:nvPicPr>
        <p:blipFill>
          <a:blip r:embed="rId3" cstate="print"/>
          <a:srcRect/>
          <a:stretch>
            <a:fillRect/>
          </a:stretch>
        </p:blipFill>
        <p:spPr bwMode="auto">
          <a:xfrm>
            <a:off x="7315200" y="2362200"/>
            <a:ext cx="1828800" cy="1638300"/>
          </a:xfrm>
          <a:prstGeom prst="rect">
            <a:avLst/>
          </a:prstGeom>
          <a:noFill/>
          <a:ln w="9525">
            <a:noFill/>
            <a:miter lim="800000"/>
            <a:headEnd/>
            <a:tailEnd/>
          </a:ln>
        </p:spPr>
      </p:pic>
      <p:pic>
        <p:nvPicPr>
          <p:cNvPr id="18437" name="Picture 7"/>
          <p:cNvPicPr>
            <a:picLocks noChangeAspect="1" noChangeArrowheads="1"/>
          </p:cNvPicPr>
          <p:nvPr/>
        </p:nvPicPr>
        <p:blipFill>
          <a:blip r:embed="rId4" cstate="print"/>
          <a:srcRect/>
          <a:stretch>
            <a:fillRect/>
          </a:stretch>
        </p:blipFill>
        <p:spPr bwMode="auto">
          <a:xfrm>
            <a:off x="0" y="0"/>
            <a:ext cx="25146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305800" cy="1981200"/>
          </a:xfrm>
        </p:spPr>
        <p:txBody>
          <a:bodyPr/>
          <a:lstStyle/>
          <a:p>
            <a:pPr eaLnBrk="1" fontAlgn="auto" hangingPunct="1">
              <a:spcAft>
                <a:spcPts val="0"/>
              </a:spcAft>
              <a:defRPr/>
            </a:pPr>
            <a:r>
              <a:rPr lang="en-US" b="1" dirty="0" smtClean="0">
                <a:latin typeface="Copperplate Gothic Bold" pitchFamily="34" charset="0"/>
              </a:rPr>
              <a:t>         </a:t>
            </a:r>
            <a:r>
              <a:rPr lang="en-US" sz="5400" dirty="0" smtClean="0">
                <a:latin typeface="Copperplate Gothic Bold" pitchFamily="34" charset="0"/>
              </a:rPr>
              <a:t>Consent</a:t>
            </a:r>
            <a:r>
              <a:rPr lang="en-US" b="1" dirty="0" smtClean="0">
                <a:latin typeface="Copperplate Gothic Bold" pitchFamily="34" charset="0"/>
              </a:rPr>
              <a:t> Form </a:t>
            </a:r>
            <a:endParaRPr lang="en-US" dirty="0">
              <a:latin typeface="Copperplate Gothic Bold" pitchFamily="34" charset="0"/>
            </a:endParaRPr>
          </a:p>
        </p:txBody>
      </p:sp>
      <p:sp>
        <p:nvSpPr>
          <p:cNvPr id="16387" name="Form"/>
          <p:cNvSpPr>
            <a:spLocks noEditPoints="1" noChangeArrowheads="1"/>
          </p:cNvSpPr>
          <p:nvPr/>
        </p:nvSpPr>
        <p:spPr bwMode="auto">
          <a:xfrm>
            <a:off x="3733800" y="3810000"/>
            <a:ext cx="1809750" cy="2219325"/>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4740 w 21600"/>
              <a:gd name="T15" fmla="*/ 1309 h 21600"/>
              <a:gd name="T16" fmla="*/ 19410 w 21600"/>
              <a:gd name="T17" fmla="*/ 16331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sz="18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p:cNvSpPr>
          <p:nvPr>
            <p:ph type="title"/>
          </p:nvPr>
        </p:nvSpPr>
        <p:spPr/>
        <p:txBody>
          <a:bodyPr/>
          <a:lstStyle/>
          <a:p>
            <a:r>
              <a:rPr lang="en-US" dirty="0" smtClean="0"/>
              <a:t>Fact # 6</a:t>
            </a:r>
          </a:p>
        </p:txBody>
      </p:sp>
      <p:sp>
        <p:nvSpPr>
          <p:cNvPr id="177155" name="Rectangle 3"/>
          <p:cNvSpPr>
            <a:spLocks noGrp="1"/>
          </p:cNvSpPr>
          <p:nvPr>
            <p:ph type="body" idx="1"/>
          </p:nvPr>
        </p:nvSpPr>
        <p:spPr/>
        <p:txBody>
          <a:bodyPr/>
          <a:lstStyle/>
          <a:p>
            <a:pPr eaLnBrk="1" hangingPunct="1">
              <a:buFont typeface="Arial" charset="0"/>
              <a:buNone/>
            </a:pPr>
            <a:r>
              <a:rPr lang="en-US" sz="2800" b="1" dirty="0" smtClean="0"/>
              <a:t>Fact- </a:t>
            </a:r>
            <a:r>
              <a:rPr lang="en-US" sz="2400" b="1" dirty="0" smtClean="0"/>
              <a:t>Fruits are healthy as they contain fiber and vitamins and minerals. </a:t>
            </a:r>
          </a:p>
          <a:p>
            <a:pPr eaLnBrk="1" hangingPunct="1">
              <a:buFont typeface="Arial" charset="0"/>
              <a:buNone/>
            </a:pPr>
            <a:r>
              <a:rPr lang="en-US" sz="2400" b="1" dirty="0" smtClean="0"/>
              <a:t>BUT, fruits which are very high in sugar such as mangoes and papaya should be avoided/eaten in moderation</a:t>
            </a:r>
            <a:r>
              <a:rPr lang="en-US" sz="2400" dirty="0" smtClean="0"/>
              <a:t>.</a:t>
            </a:r>
            <a:endParaRPr lang="en-US" sz="2400" b="1" dirty="0" smtClean="0"/>
          </a:p>
          <a:p>
            <a:pPr eaLnBrk="1" hangingPunct="1">
              <a:buFont typeface="Arial" charset="0"/>
              <a:buNone/>
            </a:pPr>
            <a:r>
              <a:rPr lang="en-US" sz="2400" b="1" dirty="0" smtClean="0"/>
              <a:t>Keep a check on the amount, frequency and types</a:t>
            </a:r>
            <a:r>
              <a:rPr lang="en-US" sz="2800" b="1" dirty="0" smtClean="0"/>
              <a:t> of </a:t>
            </a:r>
            <a:r>
              <a:rPr lang="en-US" sz="2400" b="1" dirty="0" smtClean="0"/>
              <a:t>fruits you should eat.</a:t>
            </a:r>
            <a:br>
              <a:rPr lang="en-US" sz="2400" b="1" dirty="0" smtClean="0"/>
            </a:br>
            <a:endParaRPr lang="en-US" sz="2400" b="1"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0"/>
            <a:ext cx="8229600" cy="1066800"/>
          </a:xfrm>
        </p:spPr>
        <p:txBody>
          <a:bodyPr/>
          <a:lstStyle/>
          <a:p>
            <a:pPr eaLnBrk="1" hangingPunct="1"/>
            <a:r>
              <a:rPr lang="en-US" sz="5400" smtClean="0">
                <a:latin typeface="Copperplate Gothic Bold" pitchFamily="34" charset="0"/>
              </a:rPr>
              <a:t>What is Diabetes?</a:t>
            </a:r>
          </a:p>
        </p:txBody>
      </p:sp>
      <p:sp>
        <p:nvSpPr>
          <p:cNvPr id="21506" name="Content Placeholder 2"/>
          <p:cNvSpPr>
            <a:spLocks noGrp="1"/>
          </p:cNvSpPr>
          <p:nvPr>
            <p:ph idx="1"/>
          </p:nvPr>
        </p:nvSpPr>
        <p:spPr>
          <a:xfrm>
            <a:off x="0" y="1371600"/>
            <a:ext cx="5105400" cy="3276600"/>
          </a:xfrm>
        </p:spPr>
        <p:txBody>
          <a:bodyPr/>
          <a:lstStyle/>
          <a:p>
            <a:pPr eaLnBrk="1" hangingPunct="1"/>
            <a:r>
              <a:rPr lang="en-US" sz="2800" i="1" smtClean="0"/>
              <a:t>Diabetes is a disease in which the body does not produce or properly use insulin. Insulin is a hormone that is needed to convert sugar, starches and other food into energy needed for daily life.  </a:t>
            </a:r>
          </a:p>
          <a:p>
            <a:pPr eaLnBrk="1" hangingPunct="1">
              <a:buFont typeface="Wingdings 2" pitchFamily="18" charset="2"/>
              <a:buNone/>
            </a:pPr>
            <a:endParaRPr lang="en-US" sz="2800" i="1" smtClean="0"/>
          </a:p>
        </p:txBody>
      </p:sp>
      <p:pic>
        <p:nvPicPr>
          <p:cNvPr id="21507" name="Picture 4"/>
          <p:cNvPicPr>
            <a:picLocks noChangeAspect="1" noChangeArrowheads="1"/>
          </p:cNvPicPr>
          <p:nvPr/>
        </p:nvPicPr>
        <p:blipFill>
          <a:blip r:embed="rId2" cstate="print"/>
          <a:srcRect/>
          <a:stretch>
            <a:fillRect/>
          </a:stretch>
        </p:blipFill>
        <p:spPr bwMode="auto">
          <a:xfrm>
            <a:off x="304800" y="4484688"/>
            <a:ext cx="3429000" cy="2373312"/>
          </a:xfrm>
          <a:prstGeom prst="rect">
            <a:avLst/>
          </a:prstGeom>
          <a:noFill/>
          <a:ln w="9525">
            <a:noFill/>
            <a:miter lim="800000"/>
            <a:headEnd/>
            <a:tailEnd/>
          </a:ln>
        </p:spPr>
      </p:pic>
      <p:pic>
        <p:nvPicPr>
          <p:cNvPr id="21509" name="Picture 5"/>
          <p:cNvPicPr>
            <a:picLocks noChangeAspect="1" noChangeArrowheads="1"/>
          </p:cNvPicPr>
          <p:nvPr/>
        </p:nvPicPr>
        <p:blipFill>
          <a:blip r:embed="rId3" cstate="print"/>
          <a:srcRect/>
          <a:stretch>
            <a:fillRect/>
          </a:stretch>
        </p:blipFill>
        <p:spPr bwMode="auto">
          <a:xfrm>
            <a:off x="4953000" y="1600200"/>
            <a:ext cx="39751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838200"/>
            <a:ext cx="8077200" cy="762000"/>
          </a:xfrm>
        </p:spPr>
        <p:txBody>
          <a:bodyPr/>
          <a:lstStyle/>
          <a:p>
            <a:pPr eaLnBrk="1" hangingPunct="1"/>
            <a:r>
              <a:rPr lang="en-US" sz="4000" smtClean="0"/>
              <a:t>          </a:t>
            </a:r>
            <a:r>
              <a:rPr lang="en-US" sz="4000" b="1" smtClean="0"/>
              <a:t>What is a symptom?</a:t>
            </a:r>
            <a:r>
              <a:rPr lang="en-US" sz="4000" smtClean="0"/>
              <a:t> </a:t>
            </a:r>
            <a:endParaRPr lang="en-US" smtClean="0"/>
          </a:p>
        </p:txBody>
      </p:sp>
      <p:sp>
        <p:nvSpPr>
          <p:cNvPr id="3" name="Content Placeholder 2"/>
          <p:cNvSpPr>
            <a:spLocks noGrp="1"/>
          </p:cNvSpPr>
          <p:nvPr>
            <p:ph idx="1"/>
          </p:nvPr>
        </p:nvSpPr>
        <p:spPr/>
        <p:txBody>
          <a:bodyPr/>
          <a:lstStyle/>
          <a:p>
            <a:pPr eaLnBrk="1" hangingPunct="1"/>
            <a:r>
              <a:rPr lang="en-US" sz="2400" b="1" smtClean="0"/>
              <a:t>A symptom</a:t>
            </a:r>
            <a:r>
              <a:rPr lang="en-US" sz="2400" smtClean="0"/>
              <a:t> is any sensation or change in bodily function that is experienced by a patient and is associated with a particular disease. It is observed by the patient himself and is often the reason why he sees the doctor.</a:t>
            </a:r>
          </a:p>
          <a:p>
            <a:pPr eaLnBrk="1" hangingPunct="1">
              <a:buFont typeface="Wingdings 2" pitchFamily="18" charset="2"/>
              <a:buNone/>
            </a:pPr>
            <a:endParaRPr lang="en-US" sz="2400" smtClean="0"/>
          </a:p>
          <a:p>
            <a:pPr eaLnBrk="1" hangingPunct="1"/>
            <a:r>
              <a:rPr lang="en-US" sz="2400" smtClean="0"/>
              <a:t>Diabetes often goes undiagnosed because many of its </a:t>
            </a:r>
            <a:r>
              <a:rPr lang="en-US" sz="2400" b="1" smtClean="0"/>
              <a:t>symptoms </a:t>
            </a:r>
            <a:r>
              <a:rPr lang="en-US" sz="2400" smtClean="0"/>
              <a:t>seem so harmless and the patient fails to recognize the early Diabetes and does not</a:t>
            </a:r>
            <a:r>
              <a:rPr lang="en-US" smtClean="0"/>
              <a:t> see a doctor in time.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xfrm>
            <a:off x="457200" y="381000"/>
            <a:ext cx="8229600" cy="1219200"/>
          </a:xfrm>
        </p:spPr>
        <p:txBody>
          <a:bodyPr/>
          <a:lstStyle/>
          <a:p>
            <a:r>
              <a:rPr lang="en-US" sz="4600" b="1" smtClean="0"/>
              <a:t>What are symptoms of diabetes?</a:t>
            </a:r>
            <a:r>
              <a:rPr lang="en-US" sz="4600" smtClean="0"/>
              <a:t> </a:t>
            </a:r>
          </a:p>
        </p:txBody>
      </p:sp>
      <p:sp>
        <p:nvSpPr>
          <p:cNvPr id="43011" name="Rectangle 3"/>
          <p:cNvSpPr>
            <a:spLocks noGrp="1"/>
          </p:cNvSpPr>
          <p:nvPr>
            <p:ph type="body" idx="1"/>
          </p:nvPr>
        </p:nvSpPr>
        <p:spPr>
          <a:xfrm>
            <a:off x="457200" y="1600200"/>
            <a:ext cx="8229600" cy="5029200"/>
          </a:xfrm>
        </p:spPr>
        <p:txBody>
          <a:bodyPr>
            <a:normAutofit fontScale="92500" lnSpcReduction="10000"/>
          </a:bodyPr>
          <a:lstStyle/>
          <a:p>
            <a:pPr>
              <a:buFont typeface="Wingdings 2" pitchFamily="18" charset="2"/>
              <a:buNone/>
            </a:pPr>
            <a:r>
              <a:rPr lang="en-US" smtClean="0"/>
              <a:t>Some diabetes symptoms which a patient mat experience include:</a:t>
            </a:r>
          </a:p>
          <a:p>
            <a:r>
              <a:rPr lang="en-US" smtClean="0"/>
              <a:t>Frequent urination</a:t>
            </a:r>
          </a:p>
          <a:p>
            <a:r>
              <a:rPr lang="en-US" smtClean="0"/>
              <a:t>Excessive thirst</a:t>
            </a:r>
          </a:p>
          <a:p>
            <a:r>
              <a:rPr lang="en-US" smtClean="0"/>
              <a:t>Extreme hunger</a:t>
            </a:r>
          </a:p>
          <a:p>
            <a:r>
              <a:rPr lang="en-US" smtClean="0"/>
              <a:t>Unusual weight loss</a:t>
            </a:r>
          </a:p>
          <a:p>
            <a:r>
              <a:rPr lang="en-US" smtClean="0"/>
              <a:t>Increased fatigue</a:t>
            </a:r>
          </a:p>
          <a:p>
            <a:r>
              <a:rPr lang="en-US" smtClean="0"/>
              <a:t>Irritability</a:t>
            </a:r>
          </a:p>
          <a:p>
            <a:r>
              <a:rPr lang="en-US" smtClean="0"/>
              <a:t>Blurry vision</a:t>
            </a:r>
          </a:p>
          <a:p>
            <a:r>
              <a:rPr lang="en-US" smtClean="0"/>
              <a:t>Bad healing skin sores</a:t>
            </a:r>
          </a:p>
          <a:p>
            <a:pPr>
              <a:buFont typeface="Wingdings 2" pitchFamily="18" charset="2"/>
              <a:buNone/>
            </a:pPr>
            <a:endParaRPr lang="en-US" smtClean="0"/>
          </a:p>
        </p:txBody>
      </p:sp>
      <p:pic>
        <p:nvPicPr>
          <p:cNvPr id="43012" name="Picture 9" descr="MCj04244840000[1]"/>
          <p:cNvPicPr>
            <a:picLocks noChangeAspect="1" noChangeArrowheads="1"/>
          </p:cNvPicPr>
          <p:nvPr/>
        </p:nvPicPr>
        <p:blipFill>
          <a:blip r:embed="rId2" cstate="print"/>
          <a:srcRect/>
          <a:stretch>
            <a:fillRect/>
          </a:stretch>
        </p:blipFill>
        <p:spPr bwMode="auto">
          <a:xfrm>
            <a:off x="7315200" y="2133600"/>
            <a:ext cx="1371600" cy="1255713"/>
          </a:xfrm>
          <a:prstGeom prst="rect">
            <a:avLst/>
          </a:prstGeom>
          <a:noFill/>
          <a:ln w="9525">
            <a:noFill/>
            <a:miter lim="800000"/>
            <a:headEnd/>
            <a:tailEnd/>
          </a:ln>
        </p:spPr>
      </p:pic>
      <p:pic>
        <p:nvPicPr>
          <p:cNvPr id="43013" name="Picture 5" descr="MCj02803390000[1]"/>
          <p:cNvPicPr>
            <a:picLocks noChangeAspect="1" noChangeArrowheads="1"/>
          </p:cNvPicPr>
          <p:nvPr/>
        </p:nvPicPr>
        <p:blipFill>
          <a:blip r:embed="rId3" cstate="print"/>
          <a:srcRect/>
          <a:stretch>
            <a:fillRect/>
          </a:stretch>
        </p:blipFill>
        <p:spPr bwMode="auto">
          <a:xfrm>
            <a:off x="7123113" y="4953000"/>
            <a:ext cx="2020887" cy="1676400"/>
          </a:xfrm>
          <a:prstGeom prst="rect">
            <a:avLst/>
          </a:prstGeom>
          <a:noFill/>
          <a:ln w="9525">
            <a:noFill/>
            <a:miter lim="800000"/>
            <a:headEnd/>
            <a:tailEnd/>
          </a:ln>
        </p:spPr>
      </p:pic>
      <p:pic>
        <p:nvPicPr>
          <p:cNvPr id="43014" name="Picture 7" descr="MCj02871030000[1]"/>
          <p:cNvPicPr>
            <a:picLocks noChangeAspect="1" noChangeArrowheads="1"/>
          </p:cNvPicPr>
          <p:nvPr/>
        </p:nvPicPr>
        <p:blipFill>
          <a:blip r:embed="rId4" cstate="print"/>
          <a:srcRect/>
          <a:stretch>
            <a:fillRect/>
          </a:stretch>
        </p:blipFill>
        <p:spPr bwMode="auto">
          <a:xfrm>
            <a:off x="5105400" y="5243513"/>
            <a:ext cx="1290638" cy="1614487"/>
          </a:xfrm>
          <a:prstGeom prst="rect">
            <a:avLst/>
          </a:prstGeom>
          <a:noFill/>
          <a:ln w="9525">
            <a:noFill/>
            <a:miter lim="800000"/>
            <a:headEnd/>
            <a:tailEnd/>
          </a:ln>
        </p:spPr>
      </p:pic>
      <p:pic>
        <p:nvPicPr>
          <p:cNvPr id="43015" name="Picture 10" descr="MCj04038930000[1]"/>
          <p:cNvPicPr>
            <a:picLocks noChangeAspect="1" noChangeArrowheads="1"/>
          </p:cNvPicPr>
          <p:nvPr/>
        </p:nvPicPr>
        <p:blipFill>
          <a:blip r:embed="rId5" cstate="print"/>
          <a:srcRect/>
          <a:stretch>
            <a:fillRect/>
          </a:stretch>
        </p:blipFill>
        <p:spPr bwMode="auto">
          <a:xfrm>
            <a:off x="3810000" y="4343400"/>
            <a:ext cx="898525" cy="930275"/>
          </a:xfrm>
          <a:prstGeom prst="rect">
            <a:avLst/>
          </a:prstGeom>
          <a:noFill/>
          <a:ln w="9525">
            <a:noFill/>
            <a:miter lim="800000"/>
            <a:headEnd/>
            <a:tailEnd/>
          </a:ln>
        </p:spPr>
      </p:pic>
      <p:pic>
        <p:nvPicPr>
          <p:cNvPr id="43016" name="Picture 6" descr="MCj02958460000[1]"/>
          <p:cNvPicPr>
            <a:picLocks noChangeAspect="1" noChangeArrowheads="1"/>
          </p:cNvPicPr>
          <p:nvPr/>
        </p:nvPicPr>
        <p:blipFill>
          <a:blip r:embed="rId6" cstate="print"/>
          <a:srcRect/>
          <a:stretch>
            <a:fillRect/>
          </a:stretch>
        </p:blipFill>
        <p:spPr bwMode="auto">
          <a:xfrm>
            <a:off x="5105400" y="2895600"/>
            <a:ext cx="1998663" cy="1524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a:lstStyle/>
          <a:p>
            <a:r>
              <a:rPr lang="en-US" sz="4600" b="1" smtClean="0"/>
              <a:t>       What is a sign of a disease?</a:t>
            </a:r>
            <a:r>
              <a:rPr lang="en-US" sz="4600" smtClean="0"/>
              <a:t> </a:t>
            </a:r>
            <a:endParaRPr lang="en-US" sz="4600" b="1" smtClean="0"/>
          </a:p>
        </p:txBody>
      </p:sp>
      <p:sp>
        <p:nvSpPr>
          <p:cNvPr id="44035" name="Rectangle 3"/>
          <p:cNvSpPr>
            <a:spLocks noGrp="1"/>
          </p:cNvSpPr>
          <p:nvPr>
            <p:ph type="body" idx="1"/>
          </p:nvPr>
        </p:nvSpPr>
        <p:spPr/>
        <p:txBody>
          <a:bodyPr/>
          <a:lstStyle/>
          <a:p>
            <a:endParaRPr lang="en-US" b="1" smtClean="0"/>
          </a:p>
          <a:p>
            <a:r>
              <a:rPr lang="en-US" b="1" smtClean="0"/>
              <a:t>A sign</a:t>
            </a:r>
            <a:r>
              <a:rPr lang="en-US" smtClean="0"/>
              <a:t> is an evidence of any particular disease. It is evident to a doctor or a nurse and helps them to diagnose a disease like diabetes. </a:t>
            </a:r>
          </a:p>
          <a:p>
            <a:pPr>
              <a:buFont typeface="Wingdings 2" pitchFamily="18" charset="2"/>
              <a:buNone/>
            </a:pPr>
            <a:endParaRPr lang="en-US" smtClean="0"/>
          </a:p>
          <a:p>
            <a:r>
              <a:rPr lang="en-US" b="1" u="sng" smtClean="0"/>
              <a:t>polyuria, polydipsia and polyphagia</a:t>
            </a:r>
            <a:r>
              <a:rPr lang="en-US" smtClean="0"/>
              <a:t> are signs of diabetes.</a:t>
            </a:r>
            <a:br>
              <a:rPr lang="en-US" smtClean="0"/>
            </a:br>
            <a:endParaRPr lang="en-US" smtClean="0"/>
          </a:p>
          <a:p>
            <a:endParaRPr 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p:cNvSpPr>
          <p:nvPr>
            <p:ph type="body" idx="1"/>
          </p:nvPr>
        </p:nvSpPr>
        <p:spPr>
          <a:xfrm>
            <a:off x="228600" y="838200"/>
            <a:ext cx="8458200" cy="6019800"/>
          </a:xfrm>
        </p:spPr>
        <p:txBody>
          <a:bodyPr/>
          <a:lstStyle/>
          <a:p>
            <a:r>
              <a:rPr lang="en-US" sz="2200" b="1" dirty="0" err="1" smtClean="0"/>
              <a:t>Polyuria</a:t>
            </a:r>
            <a:r>
              <a:rPr lang="en-US" sz="2200" dirty="0" smtClean="0"/>
              <a:t>: is the excessive passage of urine </a:t>
            </a:r>
          </a:p>
          <a:p>
            <a:pPr>
              <a:buFont typeface="Wingdings 2" pitchFamily="18" charset="2"/>
              <a:buNone/>
            </a:pPr>
            <a:r>
              <a:rPr lang="en-US" sz="2200" dirty="0" smtClean="0"/>
              <a:t>	(at least 2.5 liters per day for an adult) resulting </a:t>
            </a:r>
          </a:p>
          <a:p>
            <a:pPr>
              <a:buFont typeface="Wingdings 2" pitchFamily="18" charset="2"/>
              <a:buNone/>
            </a:pPr>
            <a:r>
              <a:rPr lang="en-US" sz="2200" dirty="0" smtClean="0"/>
              <a:t>	in profuse urination and urinary frequency </a:t>
            </a:r>
          </a:p>
          <a:p>
            <a:pPr>
              <a:buFont typeface="Wingdings 2" pitchFamily="18" charset="2"/>
              <a:buNone/>
            </a:pPr>
            <a:r>
              <a:rPr lang="en-US" sz="2200" dirty="0" smtClean="0"/>
              <a:t>	(the need to urinate frequently). </a:t>
            </a:r>
          </a:p>
          <a:p>
            <a:endParaRPr lang="en-US" sz="2200" dirty="0" smtClean="0"/>
          </a:p>
          <a:p>
            <a:r>
              <a:rPr lang="en-US" sz="2200" b="1" dirty="0" err="1" smtClean="0"/>
              <a:t>Polydipsia</a:t>
            </a:r>
            <a:r>
              <a:rPr lang="en-US" sz="2200" b="1" dirty="0" smtClean="0"/>
              <a:t>: </a:t>
            </a:r>
            <a:r>
              <a:rPr lang="en-US" sz="2200" dirty="0" smtClean="0"/>
              <a:t>Excessive thirst all the time. </a:t>
            </a:r>
          </a:p>
          <a:p>
            <a:endParaRPr lang="en-US" sz="2200" dirty="0" smtClean="0"/>
          </a:p>
          <a:p>
            <a:r>
              <a:rPr lang="en-US" sz="2200" b="1" dirty="0" err="1" smtClean="0"/>
              <a:t>Polyphagia</a:t>
            </a:r>
            <a:r>
              <a:rPr lang="en-US" sz="2200" b="1" dirty="0" smtClean="0"/>
              <a:t>: </a:t>
            </a:r>
            <a:r>
              <a:rPr lang="en-US" sz="2200" dirty="0" smtClean="0"/>
              <a:t>A person with </a:t>
            </a:r>
            <a:r>
              <a:rPr lang="en-US" sz="2200" dirty="0" err="1" smtClean="0"/>
              <a:t>polyphagia</a:t>
            </a:r>
            <a:r>
              <a:rPr lang="en-US" sz="2200" dirty="0" smtClean="0"/>
              <a:t> eats excessive amounts of food. In uncontrolled diabetes, some of the excess sugar that builds up in the blood passes out of the body in the urine. The calories (energy) that the sugar contains are also lost from the body when this happens. This causes the person to get very hungry and eat large amounts of food to make up for the lost calories. </a:t>
            </a:r>
          </a:p>
          <a:p>
            <a:endParaRPr lang="en-US" sz="2200" dirty="0" smtClean="0"/>
          </a:p>
          <a:p>
            <a:endParaRPr lang="en-US" sz="2200" dirty="0" smtClean="0"/>
          </a:p>
          <a:p>
            <a:endParaRPr lang="en-US" sz="2200" dirty="0" smtClean="0"/>
          </a:p>
        </p:txBody>
      </p:sp>
      <p:pic>
        <p:nvPicPr>
          <p:cNvPr id="47108" name="Picture 4" descr="MCj02373900000[1]"/>
          <p:cNvPicPr>
            <a:picLocks noChangeAspect="1" noChangeArrowheads="1"/>
          </p:cNvPicPr>
          <p:nvPr/>
        </p:nvPicPr>
        <p:blipFill>
          <a:blip r:embed="rId2" cstate="print"/>
          <a:srcRect/>
          <a:stretch>
            <a:fillRect/>
          </a:stretch>
        </p:blipFill>
        <p:spPr bwMode="auto">
          <a:xfrm>
            <a:off x="7010400" y="304800"/>
            <a:ext cx="1697038" cy="1860550"/>
          </a:xfrm>
          <a:prstGeom prst="rect">
            <a:avLst/>
          </a:prstGeom>
          <a:noFill/>
        </p:spPr>
      </p:pic>
      <p:pic>
        <p:nvPicPr>
          <p:cNvPr id="47110" name="Picture 6" descr="MCj04417500000[1]"/>
          <p:cNvPicPr>
            <a:picLocks noChangeAspect="1" noChangeArrowheads="1"/>
          </p:cNvPicPr>
          <p:nvPr/>
        </p:nvPicPr>
        <p:blipFill>
          <a:blip r:embed="rId3" cstate="print"/>
          <a:srcRect/>
          <a:stretch>
            <a:fillRect/>
          </a:stretch>
        </p:blipFill>
        <p:spPr bwMode="auto">
          <a:xfrm>
            <a:off x="5562600" y="1524000"/>
            <a:ext cx="1447800" cy="1447800"/>
          </a:xfrm>
          <a:prstGeom prst="rect">
            <a:avLst/>
          </a:prstGeom>
          <a:noFill/>
        </p:spPr>
      </p:pic>
      <p:pic>
        <p:nvPicPr>
          <p:cNvPr id="47111" name="Picture 7" descr="MCj04405240000[1]"/>
          <p:cNvPicPr>
            <a:picLocks noChangeAspect="1" noChangeArrowheads="1"/>
          </p:cNvPicPr>
          <p:nvPr/>
        </p:nvPicPr>
        <p:blipFill>
          <a:blip r:embed="rId4" cstate="print"/>
          <a:srcRect/>
          <a:stretch>
            <a:fillRect/>
          </a:stretch>
        </p:blipFill>
        <p:spPr bwMode="auto">
          <a:xfrm>
            <a:off x="6934200" y="2133600"/>
            <a:ext cx="1828800" cy="167005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91712"/>
          </a:xfrm>
        </p:spPr>
        <p:txBody>
          <a:bodyPr/>
          <a:lstStyle/>
          <a:p>
            <a:pPr eaLnBrk="1" fontAlgn="auto" hangingPunct="1">
              <a:spcAft>
                <a:spcPts val="0"/>
              </a:spcAft>
              <a:defRPr/>
            </a:pPr>
            <a:r>
              <a:rPr lang="en-US" b="1" dirty="0" smtClean="0"/>
              <a:t>      </a:t>
            </a:r>
            <a:r>
              <a:rPr lang="en-US" sz="5400" dirty="0" smtClean="0">
                <a:latin typeface="Copperplate Gothic Bold" pitchFamily="34" charset="0"/>
              </a:rPr>
              <a:t>Types of Diabetes </a:t>
            </a:r>
            <a:br>
              <a:rPr lang="en-US" sz="5400" dirty="0" smtClean="0">
                <a:latin typeface="Copperplate Gothic Bold" pitchFamily="34" charset="0"/>
              </a:rPr>
            </a:br>
            <a:r>
              <a:rPr lang="en-US" sz="5400" dirty="0" smtClean="0">
                <a:latin typeface="Copperplate Gothic Bold" pitchFamily="34" charset="0"/>
              </a:rPr>
              <a:t/>
            </a:r>
            <a:br>
              <a:rPr lang="en-US" sz="5400" dirty="0" smtClean="0">
                <a:latin typeface="Copperplate Gothic Bold" pitchFamily="34" charset="0"/>
              </a:rPr>
            </a:br>
            <a:r>
              <a:rPr lang="en-US" sz="5400" dirty="0" smtClean="0">
                <a:latin typeface="Copperplate Gothic Bold" pitchFamily="34" charset="0"/>
              </a:rPr>
              <a:t>?</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z="5400" smtClean="0">
                <a:latin typeface="Copperplate Gothic Bold" pitchFamily="34" charset="0"/>
              </a:rPr>
              <a:t>Type 1 diabetes </a:t>
            </a:r>
          </a:p>
        </p:txBody>
      </p:sp>
      <p:sp>
        <p:nvSpPr>
          <p:cNvPr id="24578" name="Content Placeholder 2"/>
          <p:cNvSpPr>
            <a:spLocks noGrp="1"/>
          </p:cNvSpPr>
          <p:nvPr>
            <p:ph idx="1"/>
          </p:nvPr>
        </p:nvSpPr>
        <p:spPr>
          <a:xfrm>
            <a:off x="304800" y="1935163"/>
            <a:ext cx="5334000" cy="4922837"/>
          </a:xfrm>
        </p:spPr>
        <p:txBody>
          <a:bodyPr>
            <a:normAutofit fontScale="92500" lnSpcReduction="20000"/>
          </a:bodyPr>
          <a:lstStyle/>
          <a:p>
            <a:pPr eaLnBrk="1" hangingPunct="1"/>
            <a:r>
              <a:rPr lang="en-US" smtClean="0"/>
              <a:t>Type 1 diabetes most often occurs in people younger than 30 years and must be controlled by injecting insulin or by using an insulin pump. In type diabetes, the body does not produce insulin. Insulin is needed for the body to use sugar (glucose). Sugar is the basic fuel for the cells in the body, and insulin takes the sugar from the blood into the cells. </a:t>
            </a:r>
          </a:p>
          <a:p>
            <a:pPr eaLnBrk="1" hangingPunct="1"/>
            <a:endParaRPr lang="en-US" smtClean="0"/>
          </a:p>
        </p:txBody>
      </p:sp>
      <p:pic>
        <p:nvPicPr>
          <p:cNvPr id="24579" name="Picture 4"/>
          <p:cNvPicPr>
            <a:picLocks noChangeAspect="1" noChangeArrowheads="1"/>
          </p:cNvPicPr>
          <p:nvPr/>
        </p:nvPicPr>
        <p:blipFill>
          <a:blip r:embed="rId2" cstate="print"/>
          <a:srcRect/>
          <a:stretch>
            <a:fillRect/>
          </a:stretch>
        </p:blipFill>
        <p:spPr bwMode="auto">
          <a:xfrm>
            <a:off x="5638800" y="2057400"/>
            <a:ext cx="35052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sz="5400" smtClean="0">
                <a:latin typeface="Copperplate Gothic Bold" pitchFamily="34" charset="0"/>
              </a:rPr>
              <a:t>Type 2 diabetes </a:t>
            </a:r>
          </a:p>
        </p:txBody>
      </p:sp>
      <p:sp>
        <p:nvSpPr>
          <p:cNvPr id="25602" name="Content Placeholder 2"/>
          <p:cNvSpPr>
            <a:spLocks noGrp="1"/>
          </p:cNvSpPr>
          <p:nvPr>
            <p:ph idx="1"/>
          </p:nvPr>
        </p:nvSpPr>
        <p:spPr>
          <a:xfrm>
            <a:off x="457200" y="1935163"/>
            <a:ext cx="4419600" cy="4389437"/>
          </a:xfrm>
        </p:spPr>
        <p:txBody>
          <a:bodyPr/>
          <a:lstStyle/>
          <a:p>
            <a:pPr eaLnBrk="1" hangingPunct="1">
              <a:lnSpc>
                <a:spcPct val="90000"/>
              </a:lnSpc>
            </a:pPr>
            <a:r>
              <a:rPr lang="en-US" sz="2400" smtClean="0"/>
              <a:t>In type 2 diabetes, either the body does not produce enough insulin or the cells do not use the insulin properly (they are “insulin resistant”). </a:t>
            </a:r>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buFont typeface="Wingdings 2" pitchFamily="18" charset="2"/>
              <a:buNone/>
            </a:pPr>
            <a:endParaRPr lang="en-US" sz="2400" smtClean="0"/>
          </a:p>
        </p:txBody>
      </p:sp>
      <p:pic>
        <p:nvPicPr>
          <p:cNvPr id="25603" name="Picture 4"/>
          <p:cNvPicPr>
            <a:picLocks noChangeAspect="1" noChangeArrowheads="1"/>
          </p:cNvPicPr>
          <p:nvPr/>
        </p:nvPicPr>
        <p:blipFill>
          <a:blip r:embed="rId2" cstate="print"/>
          <a:srcRect/>
          <a:stretch>
            <a:fillRect/>
          </a:stretch>
        </p:blipFill>
        <p:spPr bwMode="auto">
          <a:xfrm>
            <a:off x="4953000" y="2057400"/>
            <a:ext cx="38862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a:xfrm>
            <a:off x="304800" y="304800"/>
            <a:ext cx="8229600" cy="1143000"/>
          </a:xfrm>
        </p:spPr>
        <p:txBody>
          <a:bodyPr/>
          <a:lstStyle/>
          <a:p>
            <a:pPr eaLnBrk="1" hangingPunct="1"/>
            <a:r>
              <a:rPr lang="en-US" smtClean="0"/>
              <a:t>Type 2 Diabetes</a:t>
            </a:r>
          </a:p>
        </p:txBody>
      </p:sp>
      <p:sp>
        <p:nvSpPr>
          <p:cNvPr id="26626" name="Rectangle 3"/>
          <p:cNvSpPr>
            <a:spLocks noGrp="1"/>
          </p:cNvSpPr>
          <p:nvPr>
            <p:ph type="body" idx="1"/>
          </p:nvPr>
        </p:nvSpPr>
        <p:spPr/>
        <p:txBody>
          <a:bodyPr/>
          <a:lstStyle/>
          <a:p>
            <a:pPr eaLnBrk="1" hangingPunct="1"/>
            <a:r>
              <a:rPr lang="en-US" sz="2400" smtClean="0"/>
              <a:t>Type 2 diabetes is the most common form of diabetes (90–95 percent of people with diabetes in the United States have type 2). </a:t>
            </a:r>
          </a:p>
          <a:p>
            <a:pPr eaLnBrk="1" hangingPunct="1"/>
            <a:r>
              <a:rPr lang="en-US" sz="2400" smtClean="0"/>
              <a:t>It most often occurs in people older </a:t>
            </a:r>
          </a:p>
          <a:p>
            <a:pPr eaLnBrk="1" hangingPunct="1">
              <a:buFont typeface="Wingdings 2" pitchFamily="18" charset="2"/>
              <a:buNone/>
            </a:pPr>
            <a:r>
              <a:rPr lang="en-US" sz="2400" smtClean="0"/>
              <a:t>	than 40 years but can occur in younger </a:t>
            </a:r>
          </a:p>
          <a:p>
            <a:pPr eaLnBrk="1" hangingPunct="1">
              <a:buFont typeface="Wingdings 2" pitchFamily="18" charset="2"/>
              <a:buNone/>
            </a:pPr>
            <a:r>
              <a:rPr lang="en-US" sz="2400" smtClean="0"/>
              <a:t>	people, including children. </a:t>
            </a:r>
          </a:p>
        </p:txBody>
      </p:sp>
      <p:pic>
        <p:nvPicPr>
          <p:cNvPr id="26628" name="Picture 4" descr="onetouchultra"/>
          <p:cNvPicPr>
            <a:picLocks noChangeAspect="1" noChangeArrowheads="1"/>
          </p:cNvPicPr>
          <p:nvPr/>
        </p:nvPicPr>
        <p:blipFill>
          <a:blip r:embed="rId2" cstate="print"/>
          <a:srcRect/>
          <a:stretch>
            <a:fillRect/>
          </a:stretch>
        </p:blipFill>
        <p:spPr bwMode="auto">
          <a:xfrm>
            <a:off x="0" y="5016500"/>
            <a:ext cx="1762125" cy="1841500"/>
          </a:xfrm>
          <a:prstGeom prst="rect">
            <a:avLst/>
          </a:prstGeom>
          <a:noFill/>
        </p:spPr>
      </p:pic>
      <p:pic>
        <p:nvPicPr>
          <p:cNvPr id="26629" name="Picture 5" descr="MCj04355960000[1]"/>
          <p:cNvPicPr>
            <a:picLocks noChangeAspect="1" noChangeArrowheads="1"/>
          </p:cNvPicPr>
          <p:nvPr/>
        </p:nvPicPr>
        <p:blipFill>
          <a:blip r:embed="rId3" cstate="print"/>
          <a:srcRect/>
          <a:stretch>
            <a:fillRect/>
          </a:stretch>
        </p:blipFill>
        <p:spPr bwMode="auto">
          <a:xfrm>
            <a:off x="6781800" y="2895600"/>
            <a:ext cx="1819275" cy="1533525"/>
          </a:xfrm>
          <a:prstGeom prst="rect">
            <a:avLst/>
          </a:prstGeom>
          <a:noFill/>
        </p:spPr>
      </p:pic>
      <p:pic>
        <p:nvPicPr>
          <p:cNvPr id="26631" name="Picture 7"/>
          <p:cNvPicPr>
            <a:picLocks noChangeAspect="1" noChangeArrowheads="1"/>
          </p:cNvPicPr>
          <p:nvPr/>
        </p:nvPicPr>
        <p:blipFill>
          <a:blip r:embed="rId4" cstate="print"/>
          <a:srcRect/>
          <a:stretch>
            <a:fillRect/>
          </a:stretch>
        </p:blipFill>
        <p:spPr bwMode="auto">
          <a:xfrm>
            <a:off x="6511925" y="228600"/>
            <a:ext cx="2632075" cy="1744663"/>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305800" cy="2209800"/>
          </a:xfrm>
        </p:spPr>
        <p:txBody>
          <a:bodyPr/>
          <a:lstStyle/>
          <a:p>
            <a:pPr eaLnBrk="1" fontAlgn="auto" hangingPunct="1">
              <a:spcAft>
                <a:spcPts val="0"/>
              </a:spcAft>
              <a:defRPr/>
            </a:pPr>
            <a:r>
              <a:rPr lang="en-US" b="1" dirty="0" smtClean="0">
                <a:latin typeface="Copperplate Gothic Bold" pitchFamily="34" charset="0"/>
              </a:rPr>
              <a:t>       </a:t>
            </a:r>
            <a:r>
              <a:rPr lang="en-US" sz="5400" dirty="0" smtClean="0">
                <a:latin typeface="Copperplate Gothic Bold" pitchFamily="34" charset="0"/>
              </a:rPr>
              <a:t>Baseline</a:t>
            </a:r>
            <a:r>
              <a:rPr lang="en-US" b="1" dirty="0" smtClean="0">
                <a:latin typeface="Copperplate Gothic Bold" pitchFamily="34" charset="0"/>
              </a:rPr>
              <a:t> Survey</a:t>
            </a:r>
            <a:endParaRPr lang="en-US" dirty="0">
              <a:latin typeface="Copperplate Gothic Bold" pitchFamily="34" charset="0"/>
            </a:endParaRPr>
          </a:p>
        </p:txBody>
      </p:sp>
      <p:pic>
        <p:nvPicPr>
          <p:cNvPr id="17410" name="Picture 4" descr="MCj02304220000[1]"/>
          <p:cNvPicPr>
            <a:picLocks noChangeAspect="1" noChangeArrowheads="1"/>
          </p:cNvPicPr>
          <p:nvPr/>
        </p:nvPicPr>
        <p:blipFill>
          <a:blip r:embed="rId2" cstate="print"/>
          <a:srcRect/>
          <a:stretch>
            <a:fillRect/>
          </a:stretch>
        </p:blipFill>
        <p:spPr bwMode="auto">
          <a:xfrm>
            <a:off x="685800" y="990600"/>
            <a:ext cx="2446338" cy="1630363"/>
          </a:xfrm>
          <a:prstGeom prst="rect">
            <a:avLst/>
          </a:prstGeom>
          <a:noFill/>
          <a:ln w="9525">
            <a:noFill/>
            <a:miter lim="800000"/>
            <a:headEnd/>
            <a:tailEnd/>
          </a:ln>
        </p:spPr>
      </p:pic>
      <p:pic>
        <p:nvPicPr>
          <p:cNvPr id="17411" name="Picture 5" descr="MMj02836180000[1]"/>
          <p:cNvPicPr>
            <a:picLocks noChangeAspect="1" noChangeArrowheads="1" noCrop="1"/>
          </p:cNvPicPr>
          <p:nvPr/>
        </p:nvPicPr>
        <p:blipFill>
          <a:blip r:embed="rId3" cstate="print"/>
          <a:srcRect/>
          <a:stretch>
            <a:fillRect/>
          </a:stretch>
        </p:blipFill>
        <p:spPr bwMode="auto">
          <a:xfrm>
            <a:off x="7620000" y="4724400"/>
            <a:ext cx="12192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p:cNvSpPr>
          <p:nvPr>
            <p:ph type="body" idx="1"/>
          </p:nvPr>
        </p:nvSpPr>
        <p:spPr>
          <a:xfrm>
            <a:off x="457200" y="838200"/>
            <a:ext cx="8229600" cy="5486400"/>
          </a:xfrm>
        </p:spPr>
        <p:txBody>
          <a:bodyPr/>
          <a:lstStyle/>
          <a:p>
            <a:pPr eaLnBrk="1" hangingPunct="1"/>
            <a:r>
              <a:rPr lang="en-US" sz="2400" smtClean="0"/>
              <a:t>Type 2 diabetes occurs most often in people </a:t>
            </a:r>
            <a:br>
              <a:rPr lang="en-US" sz="2400" smtClean="0"/>
            </a:br>
            <a:r>
              <a:rPr lang="en-US" sz="2400" smtClean="0"/>
              <a:t>who are inactive and carry excess weight. </a:t>
            </a:r>
          </a:p>
          <a:p>
            <a:pPr eaLnBrk="1" hangingPunct="1"/>
            <a:endParaRPr lang="en-US" sz="2400" smtClean="0"/>
          </a:p>
          <a:p>
            <a:pPr eaLnBrk="1" hangingPunct="1"/>
            <a:r>
              <a:rPr lang="en-US" sz="2400" smtClean="0"/>
              <a:t>In fact, 9 out of 10 people who are newly diagnosed with type 2 diabetes are overweight. Type 2 diabetes can often be controlled through meal plans and physical activity plans. Some people with type 2 diabetes take diabetes pills or insulin.</a:t>
            </a:r>
            <a:br>
              <a:rPr lang="en-US" sz="2400" smtClean="0"/>
            </a:br>
            <a:endParaRPr lang="en-US" sz="2400" smtClean="0"/>
          </a:p>
          <a:p>
            <a:r>
              <a:rPr lang="en-US" b="1" smtClean="0">
                <a:solidFill>
                  <a:srgbClr val="FF0000"/>
                </a:solidFill>
              </a:rPr>
              <a:t>The DREAM Project is here to help people with type 2 diabetes manage their diabetes and lead a healthy life.</a:t>
            </a:r>
            <a:r>
              <a:rPr lang="en-US" smtClean="0">
                <a:solidFill>
                  <a:srgbClr val="FF0000"/>
                </a:solidFill>
              </a:rPr>
              <a:t>  </a:t>
            </a:r>
          </a:p>
        </p:txBody>
      </p:sp>
      <p:pic>
        <p:nvPicPr>
          <p:cNvPr id="46084" name="Picture 4" descr="MCj04405300000[1]"/>
          <p:cNvPicPr>
            <a:picLocks noChangeAspect="1" noChangeArrowheads="1"/>
          </p:cNvPicPr>
          <p:nvPr/>
        </p:nvPicPr>
        <p:blipFill>
          <a:blip r:embed="rId2" cstate="print"/>
          <a:srcRect/>
          <a:stretch>
            <a:fillRect/>
          </a:stretch>
        </p:blipFill>
        <p:spPr bwMode="auto">
          <a:xfrm>
            <a:off x="7966075" y="5486400"/>
            <a:ext cx="1177925" cy="1371600"/>
          </a:xfrm>
          <a:prstGeom prst="rect">
            <a:avLst/>
          </a:prstGeom>
          <a:noFill/>
        </p:spPr>
      </p:pic>
      <p:pic>
        <p:nvPicPr>
          <p:cNvPr id="46085" name="Picture 5" descr="MCj03107000000[1]"/>
          <p:cNvPicPr>
            <a:picLocks noChangeAspect="1" noChangeArrowheads="1"/>
          </p:cNvPicPr>
          <p:nvPr/>
        </p:nvPicPr>
        <p:blipFill>
          <a:blip r:embed="rId3" cstate="print"/>
          <a:srcRect/>
          <a:stretch>
            <a:fillRect/>
          </a:stretch>
        </p:blipFill>
        <p:spPr bwMode="auto">
          <a:xfrm>
            <a:off x="0" y="228600"/>
            <a:ext cx="952500" cy="1219200"/>
          </a:xfrm>
          <a:prstGeom prst="rect">
            <a:avLst/>
          </a:prstGeom>
          <a:noFill/>
        </p:spPr>
      </p:pic>
      <p:pic>
        <p:nvPicPr>
          <p:cNvPr id="46086" name="Picture 6" descr="MCj02934420000[1]"/>
          <p:cNvPicPr>
            <a:picLocks noChangeAspect="1" noChangeArrowheads="1"/>
          </p:cNvPicPr>
          <p:nvPr/>
        </p:nvPicPr>
        <p:blipFill>
          <a:blip r:embed="rId4" cstate="print"/>
          <a:srcRect/>
          <a:stretch>
            <a:fillRect/>
          </a:stretch>
        </p:blipFill>
        <p:spPr bwMode="auto">
          <a:xfrm>
            <a:off x="7646988" y="228600"/>
            <a:ext cx="1497012" cy="1446213"/>
          </a:xfrm>
          <a:prstGeom prst="rect">
            <a:avLst/>
          </a:prstGeom>
          <a:noFill/>
        </p:spPr>
      </p:pic>
      <p:pic>
        <p:nvPicPr>
          <p:cNvPr id="46087" name="Picture 7" descr="MCj04418720000[1]"/>
          <p:cNvPicPr>
            <a:picLocks noChangeAspect="1" noChangeArrowheads="1"/>
          </p:cNvPicPr>
          <p:nvPr/>
        </p:nvPicPr>
        <p:blipFill>
          <a:blip r:embed="rId5" cstate="print"/>
          <a:srcRect/>
          <a:stretch>
            <a:fillRect/>
          </a:stretch>
        </p:blipFill>
        <p:spPr bwMode="auto">
          <a:xfrm>
            <a:off x="0" y="5651500"/>
            <a:ext cx="1371600" cy="12065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ormAutofit fontScale="90000"/>
          </a:bodyPr>
          <a:lstStyle/>
          <a:p>
            <a:pPr eaLnBrk="1" fontAlgn="auto" hangingPunct="1">
              <a:spcAft>
                <a:spcPts val="0"/>
              </a:spcAft>
              <a:defRPr/>
            </a:pPr>
            <a:r>
              <a:rPr lang="en-US" dirty="0" smtClean="0"/>
              <a:t/>
            </a:r>
            <a:br>
              <a:rPr lang="en-US" dirty="0" smtClean="0"/>
            </a:br>
            <a:r>
              <a:rPr lang="en-US" sz="5400" dirty="0" smtClean="0">
                <a:latin typeface="Copperplate Gothic Bold" pitchFamily="34" charset="0"/>
              </a:rPr>
              <a:t> </a:t>
            </a:r>
            <a:r>
              <a:rPr lang="en-US" sz="5300" dirty="0" smtClean="0">
                <a:latin typeface="Copperplate Gothic Bold" pitchFamily="34" charset="0"/>
              </a:rPr>
              <a:t>Gestational diabetes </a:t>
            </a:r>
            <a:endParaRPr lang="en-US" sz="5300" dirty="0"/>
          </a:p>
        </p:txBody>
      </p:sp>
      <p:sp>
        <p:nvSpPr>
          <p:cNvPr id="3" name="Content Placeholder 2"/>
          <p:cNvSpPr>
            <a:spLocks noGrp="1"/>
          </p:cNvSpPr>
          <p:nvPr>
            <p:ph idx="1"/>
          </p:nvPr>
        </p:nvSpPr>
        <p:spPr/>
        <p:txBody>
          <a:bodyPr>
            <a:normAutofit fontScale="85000" lnSpcReduction="10000"/>
          </a:bodyPr>
          <a:lstStyle/>
          <a:p>
            <a:pPr eaLnBrk="1" hangingPunct="1">
              <a:lnSpc>
                <a:spcPct val="90000"/>
              </a:lnSpc>
            </a:pPr>
            <a:r>
              <a:rPr lang="en-US" dirty="0" smtClean="0"/>
              <a:t>Gestational diabetes is a type of diabetes that can occur during pregnancy in women who have not been known to have had diabetes before pregnancy.</a:t>
            </a:r>
          </a:p>
          <a:p>
            <a:pPr eaLnBrk="1" hangingPunct="1">
              <a:lnSpc>
                <a:spcPct val="90000"/>
              </a:lnSpc>
            </a:pPr>
            <a:r>
              <a:rPr lang="en-US" dirty="0" smtClean="0"/>
              <a:t>Women who have had gestational diabetes are at a much higher risk than those without gestational diabetes for developing type 2 diabetes later in life.</a:t>
            </a:r>
          </a:p>
          <a:p>
            <a:pPr eaLnBrk="1" hangingPunct="1">
              <a:lnSpc>
                <a:spcPct val="90000"/>
              </a:lnSpc>
            </a:pPr>
            <a:r>
              <a:rPr lang="en-US" dirty="0" smtClean="0"/>
              <a:t>The child born to a woman who had gestational diabetes during that pregnancy is also at increased risk for developing type 2 diabetes. </a:t>
            </a:r>
          </a:p>
          <a:p>
            <a:pPr eaLnBrk="1" hangingPunct="1">
              <a:lnSpc>
                <a:spcPct val="90000"/>
              </a:lnSpc>
            </a:pPr>
            <a:r>
              <a:rPr lang="en-US" dirty="0" smtClean="0"/>
              <a:t>Both can reduce this risk by performing physical activity and by eating healthily to lose weight or to avoid becoming overweight. </a:t>
            </a:r>
          </a:p>
          <a:p>
            <a:pPr eaLnBrk="1" hangingPunct="1">
              <a:lnSpc>
                <a:spcPct val="90000"/>
              </a:lnSpc>
              <a:buFont typeface="Wingdings 2" pitchFamily="18" charset="2"/>
              <a:buNone/>
            </a:pPr>
            <a:endParaRPr lang="en-US" dirty="0" smtClean="0"/>
          </a:p>
        </p:txBody>
      </p:sp>
      <p:pic>
        <p:nvPicPr>
          <p:cNvPr id="27651" name="Picture 2" descr="C:\Documents and Settings\ghoshr01\Local Settings\Temporary Internet Files\Content.IE5\IT6GG7WO\MCPE01068_0000[1].wmf"/>
          <p:cNvPicPr>
            <a:picLocks noChangeAspect="1" noChangeArrowheads="1"/>
          </p:cNvPicPr>
          <p:nvPr/>
        </p:nvPicPr>
        <p:blipFill>
          <a:blip r:embed="rId2" cstate="print"/>
          <a:srcRect/>
          <a:stretch>
            <a:fillRect/>
          </a:stretch>
        </p:blipFill>
        <p:spPr bwMode="auto">
          <a:xfrm>
            <a:off x="8077200" y="0"/>
            <a:ext cx="744538" cy="181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i="1" dirty="0" smtClean="0"/>
              <a:t> </a:t>
            </a:r>
            <a:r>
              <a:rPr lang="en-US" dirty="0" smtClean="0"/>
              <a:t/>
            </a:r>
            <a:br>
              <a:rPr lang="en-US" dirty="0" smtClean="0"/>
            </a:br>
            <a:r>
              <a:rPr lang="en-US" i="1" dirty="0" smtClean="0"/>
              <a:t> </a:t>
            </a:r>
            <a:r>
              <a:rPr lang="en-US" sz="6000" dirty="0" smtClean="0">
                <a:latin typeface="Copperplate Gothic Bold" pitchFamily="34" charset="0"/>
              </a:rPr>
              <a:t>Pre-diabetes</a:t>
            </a:r>
            <a:r>
              <a:rPr lang="en-US" i="1" dirty="0" smtClean="0"/>
              <a:t> </a:t>
            </a:r>
            <a:r>
              <a:rPr lang="en-US" dirty="0" smtClean="0"/>
              <a:t/>
            </a:r>
            <a:br>
              <a:rPr lang="en-US" dirty="0" smtClean="0"/>
            </a:br>
            <a:endParaRPr lang="en-US" dirty="0"/>
          </a:p>
        </p:txBody>
      </p:sp>
      <p:sp>
        <p:nvSpPr>
          <p:cNvPr id="28674" name="Content Placeholder 2"/>
          <p:cNvSpPr>
            <a:spLocks noGrp="1"/>
          </p:cNvSpPr>
          <p:nvPr>
            <p:ph idx="1"/>
          </p:nvPr>
        </p:nvSpPr>
        <p:spPr/>
        <p:txBody>
          <a:bodyPr>
            <a:normAutofit fontScale="92500" lnSpcReduction="10000"/>
          </a:bodyPr>
          <a:lstStyle/>
          <a:p>
            <a:pPr eaLnBrk="1" hangingPunct="1"/>
            <a:r>
              <a:rPr lang="en-US" smtClean="0"/>
              <a:t>Pre-diabetes is a condition in which blood sugar levels are higher than normal but not high enough for the person to be diagnosed with diabetes. </a:t>
            </a:r>
            <a:br>
              <a:rPr lang="en-US" smtClean="0"/>
            </a:br>
            <a:endParaRPr lang="en-US" smtClean="0"/>
          </a:p>
          <a:p>
            <a:pPr eaLnBrk="1" hangingPunct="1"/>
            <a:r>
              <a:rPr lang="en-US" smtClean="0"/>
              <a:t>Pre-diabetes is a precursor to diabetes; that is, most people with pre-diabetes will eventually develop diabetes unless they make changes in their eating habits and their physical activity levels. </a:t>
            </a:r>
          </a:p>
        </p:txBody>
      </p:sp>
      <p:pic>
        <p:nvPicPr>
          <p:cNvPr id="28676" name="Picture 4"/>
          <p:cNvPicPr>
            <a:picLocks noChangeAspect="1" noChangeArrowheads="1"/>
          </p:cNvPicPr>
          <p:nvPr/>
        </p:nvPicPr>
        <p:blipFill>
          <a:blip r:embed="rId2" cstate="print"/>
          <a:srcRect/>
          <a:stretch>
            <a:fillRect/>
          </a:stretch>
        </p:blipFill>
        <p:spPr bwMode="auto">
          <a:xfrm>
            <a:off x="7086600" y="304800"/>
            <a:ext cx="1905000" cy="1524000"/>
          </a:xfrm>
          <a:prstGeom prst="rect">
            <a:avLst/>
          </a:prstGeom>
          <a:noFill/>
          <a:ln w="9525">
            <a:noFill/>
            <a:miter lim="800000"/>
            <a:headEnd/>
            <a:tailEnd/>
          </a:ln>
          <a:effectLst/>
        </p:spPr>
      </p:pic>
      <p:pic>
        <p:nvPicPr>
          <p:cNvPr id="28677" name="Picture 5" descr="MCj04361630000[1]"/>
          <p:cNvPicPr>
            <a:picLocks noChangeAspect="1" noChangeArrowheads="1"/>
          </p:cNvPicPr>
          <p:nvPr/>
        </p:nvPicPr>
        <p:blipFill>
          <a:blip r:embed="rId3" cstate="print"/>
          <a:srcRect/>
          <a:stretch>
            <a:fillRect/>
          </a:stretch>
        </p:blipFill>
        <p:spPr bwMode="auto">
          <a:xfrm>
            <a:off x="0" y="5245100"/>
            <a:ext cx="1841500" cy="16129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457200" y="228600"/>
            <a:ext cx="8229600" cy="1143000"/>
          </a:xfrm>
        </p:spPr>
        <p:txBody>
          <a:bodyPr/>
          <a:lstStyle/>
          <a:p>
            <a:r>
              <a:rPr lang="en-US" smtClean="0"/>
              <a:t>          </a:t>
            </a:r>
            <a:r>
              <a:rPr lang="en-US" b="1" smtClean="0"/>
              <a:t>What is Risk Factor</a:t>
            </a:r>
          </a:p>
        </p:txBody>
      </p:sp>
      <p:sp>
        <p:nvSpPr>
          <p:cNvPr id="41987" name="Rectangle 3"/>
          <p:cNvSpPr>
            <a:spLocks noGrp="1"/>
          </p:cNvSpPr>
          <p:nvPr>
            <p:ph type="body" idx="1"/>
          </p:nvPr>
        </p:nvSpPr>
        <p:spPr>
          <a:xfrm>
            <a:off x="457200" y="1295400"/>
            <a:ext cx="8229600" cy="5029200"/>
          </a:xfrm>
        </p:spPr>
        <p:txBody>
          <a:bodyPr/>
          <a:lstStyle/>
          <a:p>
            <a:endParaRPr lang="en-US" sz="3600" smtClean="0"/>
          </a:p>
          <a:p>
            <a:r>
              <a:rPr lang="en-US" sz="3600" smtClean="0"/>
              <a:t>A risk factor is something or some factor that increases a person's chances of getting a disease. For example,  being overweight is a risk factor for developing diabetes in the future.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457200"/>
            <a:ext cx="8229600" cy="895350"/>
          </a:xfrm>
        </p:spPr>
        <p:txBody>
          <a:bodyPr>
            <a:normAutofit fontScale="90000"/>
          </a:bodyPr>
          <a:lstStyle/>
          <a:p>
            <a:pPr eaLnBrk="1" hangingPunct="1"/>
            <a:r>
              <a:rPr lang="en-US" sz="5400" dirty="0" smtClean="0">
                <a:latin typeface="Copperplate Gothic Bold" pitchFamily="34" charset="0"/>
              </a:rPr>
              <a:t>Who is at Risk?</a:t>
            </a:r>
          </a:p>
        </p:txBody>
      </p:sp>
      <p:sp>
        <p:nvSpPr>
          <p:cNvPr id="3" name="Content Placeholder 2"/>
          <p:cNvSpPr>
            <a:spLocks noGrp="1"/>
          </p:cNvSpPr>
          <p:nvPr>
            <p:ph idx="1"/>
          </p:nvPr>
        </p:nvSpPr>
        <p:spPr>
          <a:xfrm>
            <a:off x="457200" y="1600200"/>
            <a:ext cx="8229600" cy="4953000"/>
          </a:xfrm>
        </p:spPr>
        <p:txBody>
          <a:bodyPr/>
          <a:lstStyle/>
          <a:p>
            <a:pPr marL="850900" lvl="1" indent="-457200" eaLnBrk="1" hangingPunct="1">
              <a:lnSpc>
                <a:spcPct val="90000"/>
              </a:lnSpc>
            </a:pPr>
            <a:r>
              <a:rPr lang="en-US" sz="2000" dirty="0" smtClean="0">
                <a:solidFill>
                  <a:srgbClr val="FF0000"/>
                </a:solidFill>
              </a:rPr>
              <a:t>Obesity- Number 1 risk for diabetes.</a:t>
            </a:r>
            <a:r>
              <a:rPr lang="en-US" sz="2000" dirty="0" smtClean="0"/>
              <a:t> </a:t>
            </a:r>
          </a:p>
          <a:p>
            <a:pPr marL="850900" lvl="1" indent="-457200"/>
            <a:r>
              <a:rPr lang="en-US" sz="2000" dirty="0" smtClean="0"/>
              <a:t>Sedentary lifestyle (No physical activity) </a:t>
            </a:r>
          </a:p>
          <a:p>
            <a:pPr marL="850900" lvl="1" indent="-457200"/>
            <a:r>
              <a:rPr lang="en-US" sz="2000" dirty="0" smtClean="0"/>
              <a:t>Unhealthy eating habits- Which further increases obesity.</a:t>
            </a:r>
          </a:p>
          <a:p>
            <a:pPr marL="850900" lvl="1" indent="-457200"/>
            <a:r>
              <a:rPr lang="en-US" sz="2000" dirty="0" smtClean="0"/>
              <a:t>Family history of Diabetes</a:t>
            </a:r>
          </a:p>
          <a:p>
            <a:pPr marL="850900" lvl="1" indent="-457200"/>
            <a:r>
              <a:rPr lang="en-US" sz="2000" dirty="0" smtClean="0"/>
              <a:t>Increased Age </a:t>
            </a:r>
          </a:p>
          <a:p>
            <a:pPr marL="850900" lvl="1" indent="-457200"/>
            <a:r>
              <a:rPr lang="en-US" sz="2000" dirty="0" smtClean="0"/>
              <a:t>History of Diabetes during Pregnancy ( Gestational Diabetes)</a:t>
            </a:r>
          </a:p>
          <a:p>
            <a:pPr marL="850900" lvl="1" indent="-457200"/>
            <a:r>
              <a:rPr lang="en-US" sz="2000" dirty="0" smtClean="0"/>
              <a:t>High Blood Pressure and High Cholesterol</a:t>
            </a:r>
          </a:p>
          <a:p>
            <a:pPr marL="850900" lvl="1" indent="-457200"/>
            <a:r>
              <a:rPr lang="en-US" sz="2000" dirty="0" smtClean="0"/>
              <a:t>Being a member of a certain ethnic group- African American, Hispanic, American Indian. Alaska Native, Asian American and Pacific Islander. </a:t>
            </a:r>
          </a:p>
          <a:p>
            <a:pPr marL="850900" lvl="1" indent="-457200">
              <a:buFont typeface="Wingdings 2" pitchFamily="18" charset="2"/>
              <a:buNone/>
            </a:pPr>
            <a:endParaRPr lang="en-US" sz="2000" dirty="0" smtClean="0"/>
          </a:p>
          <a:p>
            <a:pPr marL="850900" lvl="1" indent="-457200">
              <a:buFont typeface="Wingdings 2" pitchFamily="18" charset="2"/>
              <a:buNone/>
            </a:pPr>
            <a:r>
              <a:rPr lang="en-US" sz="2000" b="1" dirty="0" smtClean="0">
                <a:solidFill>
                  <a:srgbClr val="FF0000"/>
                </a:solidFill>
              </a:rPr>
              <a:t>BUT, THE GOOD NEWS IS, MOST OF THEM CAN BE TURNED</a:t>
            </a:r>
          </a:p>
          <a:p>
            <a:pPr marL="850900" lvl="1" indent="-457200">
              <a:buFont typeface="Wingdings 2" pitchFamily="18" charset="2"/>
              <a:buNone/>
            </a:pPr>
            <a:r>
              <a:rPr lang="en-US" sz="2000" b="1" dirty="0" smtClean="0">
                <a:solidFill>
                  <a:srgbClr val="FF0000"/>
                </a:solidFill>
              </a:rPr>
              <a:t>AROUND TO HELP REVERSE OR PREVENT TYPE 2 DIABETES! </a:t>
            </a:r>
          </a:p>
        </p:txBody>
      </p:sp>
      <p:pic>
        <p:nvPicPr>
          <p:cNvPr id="29699" name="Picture 4" descr="thumbnailCA0QPK93.jpg"/>
          <p:cNvPicPr>
            <a:picLocks noChangeAspect="1"/>
          </p:cNvPicPr>
          <p:nvPr/>
        </p:nvPicPr>
        <p:blipFill>
          <a:blip r:embed="rId2" cstate="print"/>
          <a:srcRect/>
          <a:stretch>
            <a:fillRect/>
          </a:stretch>
        </p:blipFill>
        <p:spPr bwMode="auto">
          <a:xfrm>
            <a:off x="7620000" y="4953000"/>
            <a:ext cx="1009650" cy="1524000"/>
          </a:xfrm>
          <a:prstGeom prst="rect">
            <a:avLst/>
          </a:prstGeom>
          <a:noFill/>
          <a:ln w="9525">
            <a:noFill/>
            <a:miter lim="800000"/>
            <a:headEnd/>
            <a:tailEnd/>
          </a:ln>
        </p:spPr>
      </p:pic>
      <p:pic>
        <p:nvPicPr>
          <p:cNvPr id="29700" name="Picture 5" descr="thumbnailCAEWNKGT.jpg"/>
          <p:cNvPicPr>
            <a:picLocks noChangeAspect="1"/>
          </p:cNvPicPr>
          <p:nvPr/>
        </p:nvPicPr>
        <p:blipFill>
          <a:blip r:embed="rId3" cstate="print"/>
          <a:srcRect/>
          <a:stretch>
            <a:fillRect/>
          </a:stretch>
        </p:blipFill>
        <p:spPr bwMode="auto">
          <a:xfrm>
            <a:off x="7467600" y="838200"/>
            <a:ext cx="1524000" cy="1524000"/>
          </a:xfrm>
          <a:prstGeom prst="rect">
            <a:avLst/>
          </a:prstGeom>
          <a:noFill/>
          <a:ln w="9525">
            <a:noFill/>
            <a:miter lim="800000"/>
            <a:headEnd/>
            <a:tailEnd/>
          </a:ln>
        </p:spPr>
      </p:pic>
      <p:pic>
        <p:nvPicPr>
          <p:cNvPr id="29701" name="Picture 6" descr="thumbnailCAL0RT3P.jpg"/>
          <p:cNvPicPr>
            <a:picLocks noChangeAspect="1"/>
          </p:cNvPicPr>
          <p:nvPr/>
        </p:nvPicPr>
        <p:blipFill>
          <a:blip r:embed="rId4" cstate="print"/>
          <a:srcRect/>
          <a:stretch>
            <a:fillRect/>
          </a:stretch>
        </p:blipFill>
        <p:spPr bwMode="auto">
          <a:xfrm>
            <a:off x="0" y="5334000"/>
            <a:ext cx="85725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z="5400" smtClean="0">
                <a:latin typeface="Copperplate Gothic Bold" pitchFamily="34" charset="0"/>
              </a:rPr>
              <a:t>HIGH BLOOD SUGAR</a:t>
            </a:r>
          </a:p>
        </p:txBody>
      </p:sp>
      <p:sp>
        <p:nvSpPr>
          <p:cNvPr id="30722" name="Content Placeholder 2"/>
          <p:cNvSpPr>
            <a:spLocks noGrp="1"/>
          </p:cNvSpPr>
          <p:nvPr>
            <p:ph idx="1"/>
          </p:nvPr>
        </p:nvSpPr>
        <p:spPr>
          <a:xfrm>
            <a:off x="0" y="1935163"/>
            <a:ext cx="9144000" cy="4922837"/>
          </a:xfrm>
        </p:spPr>
        <p:txBody>
          <a:bodyPr/>
          <a:lstStyle/>
          <a:p>
            <a:pPr eaLnBrk="1" hangingPunct="1">
              <a:buFont typeface="Wingdings 2" pitchFamily="18" charset="2"/>
              <a:buNone/>
            </a:pPr>
            <a:r>
              <a:rPr lang="en-US" dirty="0" smtClean="0"/>
              <a:t>High Blood Sugar or Hyperglycemia can cause:</a:t>
            </a:r>
          </a:p>
          <a:p>
            <a:pPr eaLnBrk="1" hangingPunct="1"/>
            <a:r>
              <a:rPr lang="en-US" dirty="0" smtClean="0"/>
              <a:t>Feeling Tired</a:t>
            </a:r>
          </a:p>
          <a:p>
            <a:pPr eaLnBrk="1" hangingPunct="1"/>
            <a:r>
              <a:rPr lang="en-US" dirty="0" smtClean="0"/>
              <a:t>Weight Loss</a:t>
            </a:r>
          </a:p>
          <a:p>
            <a:pPr eaLnBrk="1" hangingPunct="1"/>
            <a:r>
              <a:rPr lang="en-US" dirty="0" smtClean="0"/>
              <a:t>Feeling Thirsty</a:t>
            </a:r>
          </a:p>
          <a:p>
            <a:pPr eaLnBrk="1" hangingPunct="1"/>
            <a:r>
              <a:rPr lang="en-US" dirty="0" smtClean="0"/>
              <a:t>Blurry Vision</a:t>
            </a:r>
          </a:p>
          <a:p>
            <a:pPr eaLnBrk="1" hangingPunct="1"/>
            <a:r>
              <a:rPr lang="en-US" dirty="0" smtClean="0"/>
              <a:t>Need to Urinate Often</a:t>
            </a:r>
          </a:p>
          <a:p>
            <a:pPr eaLnBrk="1" hangingPunct="1"/>
            <a:endParaRPr lang="en-US" dirty="0" smtClean="0"/>
          </a:p>
        </p:txBody>
      </p:sp>
      <p:pic>
        <p:nvPicPr>
          <p:cNvPr id="30723" name="Picture 2" descr="C:\Documents and Settings\ghoshr01\Local Settings\Temporary Internet Files\Content.IE5\2AQV9UNQ\MCj02825880000[1].wmf"/>
          <p:cNvPicPr>
            <a:picLocks noChangeAspect="1" noChangeArrowheads="1"/>
          </p:cNvPicPr>
          <p:nvPr/>
        </p:nvPicPr>
        <p:blipFill>
          <a:blip r:embed="rId2" cstate="print"/>
          <a:srcRect/>
          <a:stretch>
            <a:fillRect/>
          </a:stretch>
        </p:blipFill>
        <p:spPr bwMode="auto">
          <a:xfrm>
            <a:off x="7848600" y="1066800"/>
            <a:ext cx="1066800" cy="1295400"/>
          </a:xfrm>
          <a:prstGeom prst="rect">
            <a:avLst/>
          </a:prstGeom>
          <a:noFill/>
          <a:ln w="9525">
            <a:noFill/>
            <a:miter lim="800000"/>
            <a:headEnd/>
            <a:tailEnd/>
          </a:ln>
        </p:spPr>
      </p:pic>
      <p:pic>
        <p:nvPicPr>
          <p:cNvPr id="30724" name="Picture 3" descr="C:\Documents and Settings\ghoshr01\Local Settings\Temporary Internet Files\Content.IE5\PCMQXPE8\MCj03981090000[1].wmf"/>
          <p:cNvPicPr>
            <a:picLocks noChangeAspect="1" noChangeArrowheads="1"/>
          </p:cNvPicPr>
          <p:nvPr/>
        </p:nvPicPr>
        <p:blipFill>
          <a:blip r:embed="rId3" cstate="print"/>
          <a:srcRect/>
          <a:stretch>
            <a:fillRect/>
          </a:stretch>
        </p:blipFill>
        <p:spPr bwMode="auto">
          <a:xfrm>
            <a:off x="7848600" y="5715000"/>
            <a:ext cx="1295400" cy="1143000"/>
          </a:xfrm>
          <a:prstGeom prst="rect">
            <a:avLst/>
          </a:prstGeom>
          <a:noFill/>
          <a:ln w="9525">
            <a:noFill/>
            <a:miter lim="800000"/>
            <a:headEnd/>
            <a:tailEnd/>
          </a:ln>
        </p:spPr>
      </p:pic>
      <p:pic>
        <p:nvPicPr>
          <p:cNvPr id="30725" name="Picture 4" descr="C:\Documents and Settings\ghoshr01\Local Settings\Temporary Internet Files\Content.IE5\D4ON3ZRJ\MCj04257800000[1].wmf"/>
          <p:cNvPicPr>
            <a:picLocks noChangeAspect="1" noChangeArrowheads="1"/>
          </p:cNvPicPr>
          <p:nvPr/>
        </p:nvPicPr>
        <p:blipFill>
          <a:blip r:embed="rId4" cstate="print"/>
          <a:srcRect/>
          <a:stretch>
            <a:fillRect/>
          </a:stretch>
        </p:blipFill>
        <p:spPr bwMode="auto">
          <a:xfrm>
            <a:off x="0" y="914400"/>
            <a:ext cx="1384300" cy="1143000"/>
          </a:xfrm>
          <a:prstGeom prst="rect">
            <a:avLst/>
          </a:prstGeom>
          <a:noFill/>
          <a:ln w="9525">
            <a:noFill/>
            <a:miter lim="800000"/>
            <a:headEnd/>
            <a:tailEnd/>
          </a:ln>
        </p:spPr>
      </p:pic>
      <p:pic>
        <p:nvPicPr>
          <p:cNvPr id="30726" name="Picture 6" descr="C:\Documents and Settings\ghoshr01\Local Settings\Temporary Internet Files\Content.IE5\PCMQXPE8\MCj03982030000[1].wmf"/>
          <p:cNvPicPr>
            <a:picLocks noChangeAspect="1" noChangeArrowheads="1"/>
          </p:cNvPicPr>
          <p:nvPr/>
        </p:nvPicPr>
        <p:blipFill>
          <a:blip r:embed="rId5" cstate="print"/>
          <a:srcRect/>
          <a:stretch>
            <a:fillRect/>
          </a:stretch>
        </p:blipFill>
        <p:spPr bwMode="auto">
          <a:xfrm>
            <a:off x="0" y="5638800"/>
            <a:ext cx="1219200" cy="1219200"/>
          </a:xfrm>
          <a:prstGeom prst="rect">
            <a:avLst/>
          </a:prstGeom>
          <a:noFill/>
          <a:ln w="9525">
            <a:noFill/>
            <a:miter lim="800000"/>
            <a:headEnd/>
            <a:tailEnd/>
          </a:ln>
        </p:spPr>
      </p:pic>
      <p:pic>
        <p:nvPicPr>
          <p:cNvPr id="30727" name="Picture 8"/>
          <p:cNvPicPr>
            <a:picLocks noChangeAspect="1" noChangeArrowheads="1"/>
          </p:cNvPicPr>
          <p:nvPr/>
        </p:nvPicPr>
        <p:blipFill>
          <a:blip r:embed="rId6" cstate="print"/>
          <a:srcRect/>
          <a:stretch>
            <a:fillRect/>
          </a:stretch>
        </p:blipFill>
        <p:spPr bwMode="auto">
          <a:xfrm>
            <a:off x="4191000" y="2514600"/>
            <a:ext cx="51054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
            </a:r>
            <a:br>
              <a:rPr lang="en-US" dirty="0" smtClean="0"/>
            </a:br>
            <a:r>
              <a:rPr lang="en-US" sz="5400" dirty="0" smtClean="0">
                <a:latin typeface="Copperplate Gothic Bold" pitchFamily="34" charset="0"/>
              </a:rPr>
              <a:t> </a:t>
            </a:r>
            <a:r>
              <a:rPr lang="en-US" sz="6000" dirty="0" smtClean="0">
                <a:latin typeface="Copperplate Gothic Bold" pitchFamily="34" charset="0"/>
              </a:rPr>
              <a:t>LOW BLOOD SUGAR </a:t>
            </a:r>
            <a:endParaRPr lang="en-US" sz="6000" dirty="0"/>
          </a:p>
        </p:txBody>
      </p:sp>
      <p:sp>
        <p:nvSpPr>
          <p:cNvPr id="31746" name="Content Placeholder 2"/>
          <p:cNvSpPr>
            <a:spLocks noGrp="1"/>
          </p:cNvSpPr>
          <p:nvPr>
            <p:ph idx="1"/>
          </p:nvPr>
        </p:nvSpPr>
        <p:spPr/>
        <p:txBody>
          <a:bodyPr>
            <a:normAutofit lnSpcReduction="10000"/>
          </a:bodyPr>
          <a:lstStyle/>
          <a:p>
            <a:pPr eaLnBrk="1" hangingPunct="1">
              <a:buFont typeface="Wingdings 2" pitchFamily="18" charset="2"/>
              <a:buNone/>
            </a:pPr>
            <a:r>
              <a:rPr lang="en-US" smtClean="0"/>
              <a:t>Insulin and pills help control diabetes but can</a:t>
            </a:r>
          </a:p>
          <a:p>
            <a:pPr eaLnBrk="1" hangingPunct="1">
              <a:buFont typeface="Wingdings 2" pitchFamily="18" charset="2"/>
              <a:buNone/>
            </a:pPr>
            <a:r>
              <a:rPr lang="en-US" smtClean="0"/>
              <a:t>sometimes cause low Blood sugar (Hypoglycemia.)</a:t>
            </a:r>
          </a:p>
          <a:p>
            <a:pPr eaLnBrk="1" hangingPunct="1">
              <a:buFont typeface="Wingdings 2" pitchFamily="18" charset="2"/>
              <a:buNone/>
            </a:pPr>
            <a:r>
              <a:rPr lang="en-US" smtClean="0"/>
              <a:t>This can happen if you:</a:t>
            </a:r>
          </a:p>
          <a:p>
            <a:pPr eaLnBrk="1" hangingPunct="1"/>
            <a:r>
              <a:rPr lang="en-US" smtClean="0"/>
              <a:t>Are too active    </a:t>
            </a:r>
          </a:p>
          <a:p>
            <a:pPr eaLnBrk="1" hangingPunct="1"/>
            <a:r>
              <a:rPr lang="en-US" smtClean="0"/>
              <a:t>Skip a meal</a:t>
            </a:r>
          </a:p>
          <a:p>
            <a:pPr eaLnBrk="1" hangingPunct="1"/>
            <a:r>
              <a:rPr lang="en-US" smtClean="0"/>
              <a:t>Don’t eat enough</a:t>
            </a:r>
          </a:p>
          <a:p>
            <a:pPr eaLnBrk="1" hangingPunct="1"/>
            <a:r>
              <a:rPr lang="en-US" smtClean="0"/>
              <a:t>Take too much Medicine</a:t>
            </a:r>
          </a:p>
          <a:p>
            <a:pPr eaLnBrk="1" hangingPunct="1">
              <a:buFont typeface="Wingdings 2" pitchFamily="18" charset="2"/>
              <a:buNone/>
            </a:pPr>
            <a:endParaRPr lang="en-US" smtClean="0"/>
          </a:p>
        </p:txBody>
      </p:sp>
      <p:pic>
        <p:nvPicPr>
          <p:cNvPr id="31747" name="Picture 5" descr="C:\Documents and Settings\ghoshr01\Local Settings\Temporary Internet Files\Content.IE5\D4ON3ZRJ\MCj02311830000[1].wmf"/>
          <p:cNvPicPr>
            <a:picLocks noChangeAspect="1" noChangeArrowheads="1"/>
          </p:cNvPicPr>
          <p:nvPr/>
        </p:nvPicPr>
        <p:blipFill>
          <a:blip r:embed="rId2" cstate="print"/>
          <a:srcRect/>
          <a:stretch>
            <a:fillRect/>
          </a:stretch>
        </p:blipFill>
        <p:spPr bwMode="auto">
          <a:xfrm>
            <a:off x="6400800" y="4267200"/>
            <a:ext cx="2351088" cy="2298700"/>
          </a:xfrm>
          <a:prstGeom prst="rect">
            <a:avLst/>
          </a:prstGeom>
          <a:noFill/>
          <a:ln w="9525">
            <a:noFill/>
            <a:miter lim="800000"/>
            <a:headEnd/>
            <a:tailEnd/>
          </a:ln>
        </p:spPr>
      </p:pic>
      <p:pic>
        <p:nvPicPr>
          <p:cNvPr id="31748" name="Picture 7" descr="bdfood.jpg"/>
          <p:cNvPicPr>
            <a:picLocks noChangeAspect="1"/>
          </p:cNvPicPr>
          <p:nvPr/>
        </p:nvPicPr>
        <p:blipFill>
          <a:blip r:embed="rId3" cstate="print"/>
          <a:srcRect/>
          <a:stretch>
            <a:fillRect/>
          </a:stretch>
        </p:blipFill>
        <p:spPr bwMode="auto">
          <a:xfrm>
            <a:off x="5029200" y="3200400"/>
            <a:ext cx="2076450" cy="151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4477512"/>
          </a:xfrm>
        </p:spPr>
        <p:txBody>
          <a:bodyPr/>
          <a:lstStyle/>
          <a:p>
            <a:pPr eaLnBrk="1" fontAlgn="auto" hangingPunct="1">
              <a:spcAft>
                <a:spcPts val="0"/>
              </a:spcAft>
              <a:defRPr/>
            </a:pPr>
            <a:r>
              <a:rPr lang="en-US" sz="5400" i="1" dirty="0" smtClean="0">
                <a:latin typeface="Copperplate Gothic Bold" pitchFamily="34" charset="0"/>
              </a:rPr>
              <a:t>What can you do when you have low Blood Sugar?</a:t>
            </a:r>
            <a:r>
              <a:rPr lang="en-US" sz="5400" dirty="0" smtClean="0">
                <a:latin typeface="Copperplate Gothic Bold" pitchFamily="34" charset="0"/>
              </a:rPr>
              <a:t/>
            </a:r>
            <a:br>
              <a:rPr lang="en-US" sz="5400" dirty="0" smtClean="0">
                <a:latin typeface="Copperplate Gothic Bold" pitchFamily="34" charset="0"/>
              </a:rPr>
            </a:br>
            <a:endParaRPr lang="en-US" sz="5400" dirty="0">
              <a:latin typeface="Copperplate Gothic Bold" pitchFamily="34" charset="0"/>
            </a:endParaRPr>
          </a:p>
        </p:txBody>
      </p:sp>
      <p:pic>
        <p:nvPicPr>
          <p:cNvPr id="32774" name="Picture 6" descr="MCj04244840000[1]"/>
          <p:cNvPicPr>
            <a:picLocks noChangeAspect="1" noChangeArrowheads="1"/>
          </p:cNvPicPr>
          <p:nvPr/>
        </p:nvPicPr>
        <p:blipFill>
          <a:blip r:embed="rId2" cstate="print"/>
          <a:srcRect/>
          <a:stretch>
            <a:fillRect/>
          </a:stretch>
        </p:blipFill>
        <p:spPr bwMode="auto">
          <a:xfrm>
            <a:off x="6477000" y="3505200"/>
            <a:ext cx="1955800" cy="17907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544312"/>
          </a:xfrm>
        </p:spPr>
        <p:txBody>
          <a:bodyPr/>
          <a:lstStyle/>
          <a:p>
            <a:pPr eaLnBrk="1" fontAlgn="auto" hangingPunct="1">
              <a:spcAft>
                <a:spcPts val="0"/>
              </a:spcAft>
              <a:defRPr/>
            </a:pPr>
            <a:r>
              <a:rPr lang="en-US" dirty="0" smtClean="0"/>
              <a:t>1. Drink ½ can of Regular soda</a:t>
            </a:r>
            <a:br>
              <a:rPr lang="en-US" dirty="0" smtClean="0"/>
            </a:br>
            <a:r>
              <a:rPr lang="en-US" dirty="0" smtClean="0"/>
              <a:t>2. Eat 3 hard candies (lozenges), quickly- show examples </a:t>
            </a:r>
            <a:br>
              <a:rPr lang="en-US" dirty="0" smtClean="0"/>
            </a:br>
            <a:r>
              <a:rPr lang="en-US" dirty="0" smtClean="0"/>
              <a:t>3. 1 Tablespoon of real sugar or     2 packets of sugar.</a:t>
            </a:r>
            <a:br>
              <a:rPr lang="en-US" dirty="0" smtClean="0"/>
            </a:br>
            <a:endParaRPr lang="en-US" dirty="0"/>
          </a:p>
        </p:txBody>
      </p:sp>
      <p:pic>
        <p:nvPicPr>
          <p:cNvPr id="33794" name="Picture 3" descr="MCj04347690000[1]"/>
          <p:cNvPicPr>
            <a:picLocks noChangeAspect="1" noChangeArrowheads="1"/>
          </p:cNvPicPr>
          <p:nvPr/>
        </p:nvPicPr>
        <p:blipFill>
          <a:blip r:embed="rId2" cstate="print"/>
          <a:srcRect/>
          <a:stretch>
            <a:fillRect/>
          </a:stretch>
        </p:blipFill>
        <p:spPr bwMode="auto">
          <a:xfrm>
            <a:off x="7315200" y="5029200"/>
            <a:ext cx="1828800" cy="1828800"/>
          </a:xfrm>
          <a:prstGeom prst="rect">
            <a:avLst/>
          </a:prstGeom>
          <a:noFill/>
          <a:ln w="9525">
            <a:noFill/>
            <a:miter lim="800000"/>
            <a:headEnd/>
            <a:tailEnd/>
          </a:ln>
        </p:spPr>
      </p:pic>
      <p:pic>
        <p:nvPicPr>
          <p:cNvPr id="33795" name="Picture 4" descr="MCj01130080000[1]"/>
          <p:cNvPicPr>
            <a:picLocks noChangeAspect="1" noChangeArrowheads="1"/>
          </p:cNvPicPr>
          <p:nvPr/>
        </p:nvPicPr>
        <p:blipFill>
          <a:blip r:embed="rId3" cstate="print"/>
          <a:srcRect/>
          <a:stretch>
            <a:fillRect/>
          </a:stretch>
        </p:blipFill>
        <p:spPr bwMode="auto">
          <a:xfrm>
            <a:off x="0" y="0"/>
            <a:ext cx="1135063" cy="1700213"/>
          </a:xfrm>
          <a:prstGeom prst="rect">
            <a:avLst/>
          </a:prstGeom>
          <a:noFill/>
          <a:ln w="9525">
            <a:noFill/>
            <a:miter lim="800000"/>
            <a:headEnd/>
            <a:tailEnd/>
          </a:ln>
        </p:spPr>
      </p:pic>
      <p:pic>
        <p:nvPicPr>
          <p:cNvPr id="33796" name="Picture 5" descr="MCFD00472_0000[1]"/>
          <p:cNvPicPr>
            <a:picLocks noChangeAspect="1" noChangeArrowheads="1"/>
          </p:cNvPicPr>
          <p:nvPr/>
        </p:nvPicPr>
        <p:blipFill>
          <a:blip r:embed="rId4" cstate="print"/>
          <a:srcRect/>
          <a:stretch>
            <a:fillRect/>
          </a:stretch>
        </p:blipFill>
        <p:spPr bwMode="auto">
          <a:xfrm>
            <a:off x="7331075" y="0"/>
            <a:ext cx="1812925" cy="1844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a:xfrm>
            <a:off x="381000" y="274638"/>
            <a:ext cx="8305800" cy="5592762"/>
          </a:xfrm>
        </p:spPr>
        <p:txBody>
          <a:bodyPr/>
          <a:lstStyle/>
          <a:p>
            <a:r>
              <a:rPr lang="en-US" smtClean="0"/>
              <a:t>DIABETES MANAGEMENT STRATEGIES</a:t>
            </a:r>
          </a:p>
        </p:txBody>
      </p:sp>
      <p:pic>
        <p:nvPicPr>
          <p:cNvPr id="72708" name="Picture 4" descr="MCj04399290000[1]"/>
          <p:cNvPicPr>
            <a:picLocks noChangeAspect="1" noChangeArrowheads="1"/>
          </p:cNvPicPr>
          <p:nvPr/>
        </p:nvPicPr>
        <p:blipFill>
          <a:blip r:embed="rId3" cstate="print"/>
          <a:srcRect/>
          <a:stretch>
            <a:fillRect/>
          </a:stretch>
        </p:blipFill>
        <p:spPr bwMode="auto">
          <a:xfrm>
            <a:off x="0" y="0"/>
            <a:ext cx="1816100" cy="955675"/>
          </a:xfrm>
          <a:prstGeom prst="rect">
            <a:avLst/>
          </a:prstGeom>
          <a:noFill/>
        </p:spPr>
      </p:pic>
      <p:pic>
        <p:nvPicPr>
          <p:cNvPr id="72710" name="Picture 6" descr="MCj04360110000[1]"/>
          <p:cNvPicPr>
            <a:picLocks noChangeAspect="1" noChangeArrowheads="1"/>
          </p:cNvPicPr>
          <p:nvPr/>
        </p:nvPicPr>
        <p:blipFill>
          <a:blip r:embed="rId4" cstate="print"/>
          <a:srcRect/>
          <a:stretch>
            <a:fillRect/>
          </a:stretch>
        </p:blipFill>
        <p:spPr bwMode="auto">
          <a:xfrm>
            <a:off x="7416800" y="4905375"/>
            <a:ext cx="1727200" cy="1952625"/>
          </a:xfrm>
          <a:prstGeom prst="rect">
            <a:avLst/>
          </a:prstGeom>
          <a:noFill/>
        </p:spPr>
      </p:pic>
      <p:pic>
        <p:nvPicPr>
          <p:cNvPr id="72711" name="Picture 7" descr="MCj04396020000[1]"/>
          <p:cNvPicPr>
            <a:picLocks noChangeAspect="1" noChangeArrowheads="1"/>
          </p:cNvPicPr>
          <p:nvPr/>
        </p:nvPicPr>
        <p:blipFill>
          <a:blip r:embed="rId5" cstate="print"/>
          <a:srcRect/>
          <a:stretch>
            <a:fillRect/>
          </a:stretch>
        </p:blipFill>
        <p:spPr bwMode="auto">
          <a:xfrm>
            <a:off x="0" y="4953000"/>
            <a:ext cx="1905000" cy="1905000"/>
          </a:xfrm>
          <a:prstGeom prst="rect">
            <a:avLst/>
          </a:prstGeom>
          <a:noFill/>
        </p:spPr>
      </p:pic>
      <p:pic>
        <p:nvPicPr>
          <p:cNvPr id="72712" name="Picture 8" descr="MCj04362650000[1]"/>
          <p:cNvPicPr>
            <a:picLocks noChangeAspect="1" noChangeArrowheads="1"/>
          </p:cNvPicPr>
          <p:nvPr/>
        </p:nvPicPr>
        <p:blipFill>
          <a:blip r:embed="rId6" cstate="print"/>
          <a:srcRect/>
          <a:stretch>
            <a:fillRect/>
          </a:stretch>
        </p:blipFill>
        <p:spPr bwMode="auto">
          <a:xfrm>
            <a:off x="7315200" y="0"/>
            <a:ext cx="1828800" cy="1828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33400" y="274638"/>
            <a:ext cx="8153400" cy="792162"/>
          </a:xfrm>
        </p:spPr>
        <p:txBody>
          <a:bodyPr/>
          <a:lstStyle/>
          <a:p>
            <a:pPr eaLnBrk="1" hangingPunct="1"/>
            <a:r>
              <a:rPr lang="en-US" smtClean="0"/>
              <a:t>Group Agreements</a:t>
            </a:r>
          </a:p>
        </p:txBody>
      </p:sp>
      <p:sp>
        <p:nvSpPr>
          <p:cNvPr id="6147" name="Content Placeholder 2"/>
          <p:cNvSpPr>
            <a:spLocks noGrp="1"/>
          </p:cNvSpPr>
          <p:nvPr>
            <p:ph idx="1"/>
          </p:nvPr>
        </p:nvSpPr>
        <p:spPr>
          <a:xfrm>
            <a:off x="609600" y="1066800"/>
            <a:ext cx="8001000" cy="5486400"/>
          </a:xfrm>
        </p:spPr>
        <p:txBody>
          <a:bodyPr/>
          <a:lstStyle/>
          <a:p>
            <a:pPr lvl="2" algn="just" eaLnBrk="1" hangingPunct="1">
              <a:lnSpc>
                <a:spcPct val="90000"/>
              </a:lnSpc>
            </a:pPr>
            <a:r>
              <a:rPr lang="en-US" smtClean="0"/>
              <a:t>Try to come to every class</a:t>
            </a:r>
          </a:p>
          <a:p>
            <a:pPr lvl="2" algn="just" eaLnBrk="1" hangingPunct="1">
              <a:lnSpc>
                <a:spcPct val="90000"/>
              </a:lnSpc>
            </a:pPr>
            <a:r>
              <a:rPr lang="en-US" smtClean="0"/>
              <a:t>If you cannot make it to the class, please call Nahar or   Mamnun</a:t>
            </a:r>
          </a:p>
          <a:p>
            <a:pPr lvl="2" algn="just" eaLnBrk="1" hangingPunct="1">
              <a:lnSpc>
                <a:spcPct val="90000"/>
              </a:lnSpc>
            </a:pPr>
            <a:r>
              <a:rPr lang="en-US" smtClean="0"/>
              <a:t>Come on time</a:t>
            </a:r>
          </a:p>
          <a:p>
            <a:pPr lvl="2" algn="just" eaLnBrk="1" hangingPunct="1">
              <a:lnSpc>
                <a:spcPct val="90000"/>
              </a:lnSpc>
            </a:pPr>
            <a:r>
              <a:rPr lang="en-US" smtClean="0"/>
              <a:t>Respect Confidentiality (what is said in the group stays in the group).  </a:t>
            </a:r>
          </a:p>
          <a:p>
            <a:pPr lvl="2" algn="just" eaLnBrk="1" hangingPunct="1">
              <a:lnSpc>
                <a:spcPct val="90000"/>
              </a:lnSpc>
            </a:pPr>
            <a:r>
              <a:rPr lang="en-US" smtClean="0"/>
              <a:t>Listen to and support each other</a:t>
            </a:r>
          </a:p>
          <a:p>
            <a:pPr lvl="2" algn="just" eaLnBrk="1" hangingPunct="1">
              <a:lnSpc>
                <a:spcPct val="90000"/>
              </a:lnSpc>
            </a:pPr>
            <a:r>
              <a:rPr lang="en-US" smtClean="0"/>
              <a:t>Be Respectful of your classmates’ view points</a:t>
            </a:r>
          </a:p>
          <a:p>
            <a:pPr lvl="2" algn="just" eaLnBrk="1" hangingPunct="1">
              <a:lnSpc>
                <a:spcPct val="90000"/>
              </a:lnSpc>
            </a:pPr>
            <a:r>
              <a:rPr lang="en-US" smtClean="0"/>
              <a:t>Step up, Step back (if you are usually quiet, speak up, if you usually tend to talk a lot, take  a step back and let others speak)</a:t>
            </a:r>
          </a:p>
          <a:p>
            <a:pPr lvl="2" algn="just" eaLnBrk="1" hangingPunct="1">
              <a:lnSpc>
                <a:spcPct val="90000"/>
              </a:lnSpc>
            </a:pPr>
            <a:r>
              <a:rPr lang="en-US" smtClean="0"/>
              <a:t>Turn off your cell phone or put it on vibrate</a:t>
            </a:r>
          </a:p>
          <a:p>
            <a:pPr lvl="2" algn="just" eaLnBrk="1" hangingPunct="1">
              <a:lnSpc>
                <a:spcPct val="90000"/>
              </a:lnSpc>
            </a:pPr>
            <a:r>
              <a:rPr lang="en-US" smtClean="0"/>
              <a:t>Complete any assigned homework for the week</a:t>
            </a:r>
          </a:p>
          <a:p>
            <a:pPr eaLnBrk="1" hangingPunct="1">
              <a:lnSpc>
                <a:spcPct val="90000"/>
              </a:lnSpc>
            </a:pPr>
            <a:endParaRPr lang="en-US" sz="30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a:xfrm>
            <a:off x="457200" y="274638"/>
            <a:ext cx="8229600" cy="5973762"/>
          </a:xfrm>
        </p:spPr>
        <p:txBody>
          <a:bodyPr/>
          <a:lstStyle/>
          <a:p>
            <a:pPr marL="838200" indent="-838200"/>
            <a:r>
              <a:rPr lang="en-US" b="1" smtClean="0"/>
              <a:t>Managing your Diabetes using a Health Care Provider</a:t>
            </a:r>
          </a:p>
        </p:txBody>
      </p:sp>
      <p:pic>
        <p:nvPicPr>
          <p:cNvPr id="73732" name="Picture 4" descr="MCj04360090000[1]"/>
          <p:cNvPicPr>
            <a:picLocks noChangeAspect="1" noChangeArrowheads="1"/>
          </p:cNvPicPr>
          <p:nvPr/>
        </p:nvPicPr>
        <p:blipFill>
          <a:blip r:embed="rId3" cstate="print"/>
          <a:srcRect/>
          <a:stretch>
            <a:fillRect/>
          </a:stretch>
        </p:blipFill>
        <p:spPr bwMode="auto">
          <a:xfrm>
            <a:off x="0" y="0"/>
            <a:ext cx="2016125" cy="1793875"/>
          </a:xfrm>
          <a:prstGeom prst="rect">
            <a:avLst/>
          </a:prstGeom>
          <a:noFill/>
        </p:spPr>
      </p:pic>
      <p:pic>
        <p:nvPicPr>
          <p:cNvPr id="73733" name="Picture 5" descr="MCj04361410000[1]"/>
          <p:cNvPicPr>
            <a:picLocks noChangeAspect="1" noChangeArrowheads="1"/>
          </p:cNvPicPr>
          <p:nvPr/>
        </p:nvPicPr>
        <p:blipFill>
          <a:blip r:embed="rId4" cstate="print"/>
          <a:srcRect/>
          <a:stretch>
            <a:fillRect/>
          </a:stretch>
        </p:blipFill>
        <p:spPr bwMode="auto">
          <a:xfrm>
            <a:off x="7245350" y="5013325"/>
            <a:ext cx="1898650" cy="184467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p:cNvSpPr>
          <p:nvPr>
            <p:ph type="body" idx="1"/>
          </p:nvPr>
        </p:nvSpPr>
        <p:spPr/>
        <p:txBody>
          <a:bodyPr>
            <a:normAutofit/>
          </a:bodyPr>
          <a:lstStyle/>
          <a:p>
            <a:pPr eaLnBrk="1" hangingPunct="1">
              <a:buFont typeface="Arial" charset="0"/>
              <a:buNone/>
            </a:pPr>
            <a:r>
              <a:rPr lang="en-US" sz="5400" dirty="0" smtClean="0">
                <a:solidFill>
                  <a:srgbClr val="FFFF66"/>
                </a:solidFill>
              </a:rPr>
              <a:t> </a:t>
            </a:r>
            <a:r>
              <a:rPr lang="en-US" sz="6600" b="1" dirty="0" smtClean="0">
                <a:solidFill>
                  <a:srgbClr val="00B0F0"/>
                </a:solidFill>
              </a:rPr>
              <a:t>ABC’s of Diabetes ?</a:t>
            </a:r>
          </a:p>
          <a:p>
            <a:pPr eaLnBrk="1" hangingPunct="1">
              <a:buFont typeface="Arial" charset="0"/>
              <a:buNone/>
            </a:pPr>
            <a:endParaRPr lang="en-US" sz="4400" b="1" dirty="0" smtClean="0">
              <a:solidFill>
                <a:srgbClr val="00B0F0"/>
              </a:solidFill>
            </a:endParaRPr>
          </a:p>
          <a:p>
            <a:pPr eaLnBrk="1" hangingPunct="1">
              <a:buFont typeface="Arial" charset="0"/>
              <a:buNone/>
            </a:pPr>
            <a:r>
              <a:rPr lang="en-US" sz="4400" b="1" dirty="0" smtClean="0">
                <a:solidFill>
                  <a:srgbClr val="00B0F0"/>
                </a:solidFill>
              </a:rPr>
              <a:t>A for A1C</a:t>
            </a:r>
          </a:p>
          <a:p>
            <a:pPr eaLnBrk="1" hangingPunct="1">
              <a:buFont typeface="Arial" charset="0"/>
              <a:buNone/>
            </a:pPr>
            <a:r>
              <a:rPr lang="en-US" sz="4400" b="1" dirty="0" smtClean="0">
                <a:solidFill>
                  <a:srgbClr val="00B0F0"/>
                </a:solidFill>
              </a:rPr>
              <a:t>B for Blood Pressure</a:t>
            </a:r>
          </a:p>
          <a:p>
            <a:pPr eaLnBrk="1" hangingPunct="1">
              <a:buFont typeface="Arial" charset="0"/>
              <a:buNone/>
            </a:pPr>
            <a:r>
              <a:rPr lang="en-US" sz="4400" b="1" dirty="0" smtClean="0">
                <a:solidFill>
                  <a:srgbClr val="00B0F0"/>
                </a:solidFill>
              </a:rPr>
              <a:t>C for Cholesterol</a:t>
            </a:r>
            <a:r>
              <a:rPr lang="en-US" sz="5400" dirty="0" smtClean="0">
                <a:solidFill>
                  <a:srgbClr val="00B0F0"/>
                </a:solidFill>
              </a:rPr>
              <a:t> </a:t>
            </a:r>
          </a:p>
          <a:p>
            <a:pPr eaLnBrk="1" hangingPunct="1"/>
            <a:endParaRPr lang="en-US" sz="5400" dirty="0" smtClean="0"/>
          </a:p>
          <a:p>
            <a:endParaRPr lang="en-US" sz="5400"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457200" y="838200"/>
            <a:ext cx="8229600" cy="5287963"/>
          </a:xfrm>
        </p:spPr>
        <p:txBody>
          <a:bodyPr/>
          <a:lstStyle/>
          <a:p>
            <a:pPr eaLnBrk="1" hangingPunct="1">
              <a:buFont typeface="Arial" charset="0"/>
              <a:buNone/>
            </a:pPr>
            <a:r>
              <a:rPr lang="en-US" b="1" dirty="0" smtClean="0"/>
              <a:t>                  </a:t>
            </a:r>
          </a:p>
          <a:p>
            <a:pPr eaLnBrk="1" hangingPunct="1">
              <a:buFont typeface="Arial" charset="0"/>
              <a:buNone/>
            </a:pPr>
            <a:endParaRPr lang="en-US" b="1" dirty="0" smtClean="0"/>
          </a:p>
          <a:p>
            <a:pPr eaLnBrk="1" hangingPunct="1">
              <a:buFont typeface="Arial" charset="0"/>
              <a:buNone/>
            </a:pPr>
            <a:endParaRPr lang="en-US" b="1" dirty="0" smtClean="0"/>
          </a:p>
          <a:p>
            <a:pPr algn="ctr" eaLnBrk="1" hangingPunct="1">
              <a:buFont typeface="Arial" charset="0"/>
              <a:buNone/>
            </a:pPr>
            <a:r>
              <a:rPr lang="en-US" b="1" dirty="0" smtClean="0">
                <a:solidFill>
                  <a:srgbClr val="00B0F0"/>
                </a:solidFill>
              </a:rPr>
              <a:t>A for the A1C test (A-one-C)</a:t>
            </a:r>
            <a:r>
              <a:rPr lang="en-US" b="1" dirty="0" smtClean="0">
                <a:solidFill>
                  <a:srgbClr val="FFFF66"/>
                </a:solidFill>
              </a:rPr>
              <a:t>.</a:t>
            </a:r>
            <a:endParaRPr lang="en-US" dirty="0" smtClean="0">
              <a:solidFill>
                <a:srgbClr val="FFFF66"/>
              </a:solidFill>
            </a:endParaRPr>
          </a:p>
          <a:p>
            <a:pPr eaLnBrk="1" hangingPunct="1">
              <a:buFont typeface="Arial" charset="0"/>
              <a:buNone/>
            </a:pPr>
            <a:endParaRPr lang="en-US" dirty="0" smtClean="0">
              <a:solidFill>
                <a:srgbClr val="FFFF66"/>
              </a:solidFill>
            </a:endParaRPr>
          </a:p>
          <a:p>
            <a:pPr eaLnBrk="1" hangingPunct="1">
              <a:buFont typeface="Arial" charset="0"/>
              <a:buNone/>
            </a:pPr>
            <a:endParaRPr lang="en-US" dirty="0" smtClean="0"/>
          </a:p>
        </p:txBody>
      </p:sp>
      <p:pic>
        <p:nvPicPr>
          <p:cNvPr id="29699" name="Picture 5" descr="http://chfs.ky.gov/NR/rdonlyres/25F052A3-FA81-4C14-A66C-04FDA08775CE/0/newa1c.jpg"/>
          <p:cNvPicPr>
            <a:picLocks noChangeAspect="1" noChangeArrowheads="1"/>
          </p:cNvPicPr>
          <p:nvPr/>
        </p:nvPicPr>
        <p:blipFill>
          <a:blip r:embed="rId3" cstate="print"/>
          <a:srcRect/>
          <a:stretch>
            <a:fillRect/>
          </a:stretch>
        </p:blipFill>
        <p:spPr bwMode="auto">
          <a:xfrm>
            <a:off x="6324600" y="4495800"/>
            <a:ext cx="1590675" cy="151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563562"/>
          </a:xfrm>
        </p:spPr>
        <p:txBody>
          <a:bodyPr>
            <a:normAutofit fontScale="90000"/>
          </a:bodyPr>
          <a:lstStyle/>
          <a:p>
            <a:pPr eaLnBrk="1" hangingPunct="1">
              <a:defRPr/>
            </a:pPr>
            <a:r>
              <a:rPr lang="en-US" sz="4000" dirty="0" smtClean="0">
                <a:solidFill>
                  <a:srgbClr val="FF0000"/>
                </a:solidFill>
              </a:rPr>
              <a:t>What is HbA1c?</a:t>
            </a:r>
          </a:p>
        </p:txBody>
      </p:sp>
      <p:sp>
        <p:nvSpPr>
          <p:cNvPr id="75779" name="Content Placeholder 2"/>
          <p:cNvSpPr>
            <a:spLocks noGrp="1"/>
          </p:cNvSpPr>
          <p:nvPr>
            <p:ph idx="4294967295"/>
          </p:nvPr>
        </p:nvSpPr>
        <p:spPr>
          <a:xfrm>
            <a:off x="457200" y="914400"/>
            <a:ext cx="8229600" cy="5715000"/>
          </a:xfrm>
        </p:spPr>
        <p:txBody>
          <a:bodyPr/>
          <a:lstStyle/>
          <a:p>
            <a:pPr eaLnBrk="1" hangingPunct="1"/>
            <a:r>
              <a:rPr lang="en-US" sz="2400" smtClean="0"/>
              <a:t>HbA1c stands for "hemoglobin A1c". </a:t>
            </a:r>
          </a:p>
          <a:p>
            <a:pPr eaLnBrk="1" hangingPunct="1">
              <a:buFont typeface="Arial" charset="0"/>
              <a:buNone/>
            </a:pPr>
            <a:endParaRPr lang="en-US" sz="2400" smtClean="0"/>
          </a:p>
          <a:p>
            <a:pPr eaLnBrk="1" hangingPunct="1"/>
            <a:r>
              <a:rPr lang="en-US" sz="2400" smtClean="0"/>
              <a:t>This test is a simple lab test that shows the average amount of sugar in your blood over the last two to three months. High blood glucose levels can harm your heart and blood vessels,</a:t>
            </a:r>
          </a:p>
          <a:p>
            <a:pPr eaLnBrk="1" hangingPunct="1">
              <a:buFont typeface="Arial" charset="0"/>
              <a:buNone/>
            </a:pPr>
            <a:r>
              <a:rPr lang="en-US" sz="2400" smtClean="0"/>
              <a:t>	kidneys, feet, and eyes.</a:t>
            </a:r>
            <a:br>
              <a:rPr lang="en-US" sz="2400" smtClean="0"/>
            </a:br>
            <a:endParaRPr lang="en-US" sz="2400" smtClean="0"/>
          </a:p>
          <a:p>
            <a:pPr eaLnBrk="1" hangingPunct="1"/>
            <a:r>
              <a:rPr lang="en-US" sz="2400" smtClean="0"/>
              <a:t>It’s the best way to find out if your blood sugar is under control. All people with type 2 diabetes should have a hemoglobin A1c test at least twice a year. </a:t>
            </a:r>
          </a:p>
          <a:p>
            <a:pPr eaLnBrk="1" hangingPunct="1">
              <a:buFont typeface="Arial" charset="0"/>
              <a:buNone/>
            </a:pPr>
            <a:endParaRPr lang="en-US" sz="2400" smtClean="0"/>
          </a:p>
        </p:txBody>
      </p:sp>
      <p:pic>
        <p:nvPicPr>
          <p:cNvPr id="75780" name="Picture 6" descr="0068113102445_500X500.jpg image by livinlowcarbman"/>
          <p:cNvPicPr>
            <a:picLocks noChangeAspect="1" noChangeArrowheads="1"/>
          </p:cNvPicPr>
          <p:nvPr/>
        </p:nvPicPr>
        <p:blipFill>
          <a:blip r:embed="rId3" cstate="print"/>
          <a:srcRect/>
          <a:stretch>
            <a:fillRect/>
          </a:stretch>
        </p:blipFill>
        <p:spPr bwMode="auto">
          <a:xfrm>
            <a:off x="6553200" y="4784725"/>
            <a:ext cx="2590800" cy="207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p:cNvSpPr>
            <a:spLocks noGrp="1"/>
          </p:cNvSpPr>
          <p:nvPr>
            <p:ph idx="4294967295"/>
          </p:nvPr>
        </p:nvSpPr>
        <p:spPr>
          <a:xfrm>
            <a:off x="457200" y="533400"/>
            <a:ext cx="8229600" cy="5592763"/>
          </a:xfrm>
        </p:spPr>
        <p:txBody>
          <a:bodyPr/>
          <a:lstStyle/>
          <a:p>
            <a:pPr eaLnBrk="1" hangingPunct="1"/>
            <a:r>
              <a:rPr lang="en-US" sz="2400" smtClean="0"/>
              <a:t>Regular testing will help you and your doctor to track your blood sugar levels over time and plan long-term treatment options to reach your target level of control. </a:t>
            </a:r>
          </a:p>
          <a:p>
            <a:pPr eaLnBrk="1" hangingPunct="1">
              <a:buFont typeface="Arial" charset="0"/>
              <a:buNone/>
            </a:pPr>
            <a:endParaRPr lang="en-US" sz="2400" smtClean="0"/>
          </a:p>
          <a:p>
            <a:pPr eaLnBrk="1" hangingPunct="1"/>
            <a:r>
              <a:rPr lang="en-US" sz="2400" smtClean="0"/>
              <a:t>If your treatment changes or if your blood sugar level stays too high, you should get a hemoglobin A1c test at least every three months until your blood sugar level improves. </a:t>
            </a:r>
          </a:p>
        </p:txBody>
      </p:sp>
      <p:pic>
        <p:nvPicPr>
          <p:cNvPr id="76803" name="Picture 2" descr="http://www.a1ctest.com/graph.gif"/>
          <p:cNvPicPr>
            <a:picLocks noChangeAspect="1" noChangeArrowheads="1"/>
          </p:cNvPicPr>
          <p:nvPr/>
        </p:nvPicPr>
        <p:blipFill>
          <a:blip r:embed="rId3" cstate="print"/>
          <a:srcRect/>
          <a:stretch>
            <a:fillRect/>
          </a:stretch>
        </p:blipFill>
        <p:spPr bwMode="auto">
          <a:xfrm>
            <a:off x="6400800" y="4305300"/>
            <a:ext cx="2743200" cy="255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p:cNvSpPr>
            <a:spLocks noGrp="1"/>
          </p:cNvSpPr>
          <p:nvPr>
            <p:ph idx="4294967295"/>
          </p:nvPr>
        </p:nvSpPr>
        <p:spPr>
          <a:xfrm>
            <a:off x="457200" y="457200"/>
            <a:ext cx="8229600" cy="6477000"/>
          </a:xfrm>
        </p:spPr>
        <p:txBody>
          <a:bodyPr/>
          <a:lstStyle/>
          <a:p>
            <a:pPr lvl="1" eaLnBrk="1" hangingPunct="1"/>
            <a:r>
              <a:rPr lang="en-US" smtClean="0"/>
              <a:t>Ask your health care team what your A1C number is, what it should be, and what you need to do to reach your A1C goal.</a:t>
            </a:r>
            <a:endParaRPr lang="en-US" sz="2400" smtClean="0"/>
          </a:p>
          <a:p>
            <a:pPr lvl="1" eaLnBrk="1" hangingPunct="1"/>
            <a:r>
              <a:rPr lang="en-US" smtClean="0"/>
              <a:t>Ask for an A1c test at least twice a year.</a:t>
            </a:r>
          </a:p>
          <a:p>
            <a:pPr lvl="1" eaLnBrk="1" hangingPunct="1"/>
            <a:endParaRPr lang="en-US" sz="2400" smtClean="0"/>
          </a:p>
          <a:p>
            <a:pPr eaLnBrk="1" hangingPunct="1"/>
            <a:endParaRPr lang="en-US" smtClean="0"/>
          </a:p>
        </p:txBody>
      </p:sp>
      <p:sp>
        <p:nvSpPr>
          <p:cNvPr id="77827" name="AutoShape 6" descr="Stock Photography - indian woman doctor &#10;explaining medication &#10;to asian woman &#10;patient. fotosearch &#10;- search stock &#10;photos, pictures, &#10;images, and photo &#10;clipart"/>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77828" name="AutoShape 8" descr="Stock Photography - indian woman doctor &#10;explaining medication &#10;to asian woman &#10;patient. fotosearch &#10;- search stock &#10;photos, pictures, &#10;images, and photo &#10;clipart"/>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77829" name="AutoShape 10" descr="Stock Photography - indian woman doctor &#10;explaining medication &#10;to asian woman &#10;patient. fotosearch &#10;- search stock &#10;photos, pictures, &#10;images, and photo &#10;clipart"/>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77830" name="AutoShape 12" descr="http://comps.fotosearch.com/comp/UNM/UNM196/indian-woman-doctor_~u16152760.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p>
        </p:txBody>
      </p:sp>
      <p:pic>
        <p:nvPicPr>
          <p:cNvPr id="77831" name="Picture 14" descr="http://images.inmagine.com/img/blendimages/bld135/bld135814.jpg"/>
          <p:cNvPicPr>
            <a:picLocks noChangeAspect="1" noChangeArrowheads="1"/>
          </p:cNvPicPr>
          <p:nvPr/>
        </p:nvPicPr>
        <p:blipFill>
          <a:blip r:embed="rId3" cstate="print"/>
          <a:srcRect/>
          <a:stretch>
            <a:fillRect/>
          </a:stretch>
        </p:blipFill>
        <p:spPr bwMode="auto">
          <a:xfrm>
            <a:off x="304800" y="2819400"/>
            <a:ext cx="290512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685800" y="304800"/>
            <a:ext cx="8229600" cy="5821363"/>
          </a:xfrm>
        </p:spPr>
        <p:txBody>
          <a:bodyPr/>
          <a:lstStyle/>
          <a:p>
            <a:pPr eaLnBrk="1" hangingPunct="1">
              <a:buFont typeface="Arial" charset="0"/>
              <a:buNone/>
            </a:pPr>
            <a:r>
              <a:rPr lang="en-US" b="1" dirty="0" smtClean="0">
                <a:solidFill>
                  <a:srgbClr val="00B0F0"/>
                </a:solidFill>
              </a:rPr>
              <a:t>B for Blood pressure.</a:t>
            </a:r>
            <a:endParaRPr lang="en-US" dirty="0" smtClean="0">
              <a:solidFill>
                <a:srgbClr val="00B0F0"/>
              </a:solidFill>
            </a:endParaRPr>
          </a:p>
          <a:p>
            <a:pPr eaLnBrk="1" hangingPunct="1"/>
            <a:r>
              <a:rPr lang="en-US" dirty="0" smtClean="0"/>
              <a:t>The goal for most people with diabetes is below 130/80.</a:t>
            </a:r>
          </a:p>
          <a:p>
            <a:pPr eaLnBrk="1" hangingPunct="1"/>
            <a:r>
              <a:rPr lang="en-US" dirty="0" smtClean="0"/>
              <a:t>High blood pressure makes your heart work too hard. It can cause heart attack, stroke, and kidney disease</a:t>
            </a:r>
          </a:p>
        </p:txBody>
      </p:sp>
      <p:pic>
        <p:nvPicPr>
          <p:cNvPr id="30723" name="Picture 2" descr="http://2.bp.blogspot.com/_JBYU8Wqoqf4/Sf7aJZRo6PI/AAAAAAAAAD8/zZ8s9EiMl5o/s400/nurse+taking+blood+pressure.jpg"/>
          <p:cNvPicPr>
            <a:picLocks noChangeAspect="1" noChangeArrowheads="1"/>
          </p:cNvPicPr>
          <p:nvPr/>
        </p:nvPicPr>
        <p:blipFill>
          <a:blip r:embed="rId3" cstate="print"/>
          <a:srcRect/>
          <a:stretch>
            <a:fillRect/>
          </a:stretch>
        </p:blipFill>
        <p:spPr bwMode="auto">
          <a:xfrm>
            <a:off x="5562600" y="4572000"/>
            <a:ext cx="25908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914400"/>
            <a:ext cx="8229600" cy="5211763"/>
          </a:xfrm>
        </p:spPr>
        <p:txBody>
          <a:bodyPr/>
          <a:lstStyle/>
          <a:p>
            <a:pPr eaLnBrk="1" hangingPunct="1">
              <a:buFont typeface="Arial" charset="0"/>
              <a:buNone/>
            </a:pPr>
            <a:r>
              <a:rPr lang="en-US" b="1" dirty="0" smtClean="0">
                <a:solidFill>
                  <a:srgbClr val="00B0F0"/>
                </a:solidFill>
              </a:rPr>
              <a:t>C for Cholesterol (</a:t>
            </a:r>
            <a:r>
              <a:rPr lang="en-US" b="1" dirty="0" err="1" smtClean="0">
                <a:solidFill>
                  <a:srgbClr val="00B0F0"/>
                </a:solidFill>
              </a:rPr>
              <a:t>ko</a:t>
            </a:r>
            <a:r>
              <a:rPr lang="en-US" b="1" dirty="0" smtClean="0">
                <a:solidFill>
                  <a:srgbClr val="00B0F0"/>
                </a:solidFill>
              </a:rPr>
              <a:t>-LES-</a:t>
            </a:r>
            <a:r>
              <a:rPr lang="en-US" b="1" dirty="0" err="1" smtClean="0">
                <a:solidFill>
                  <a:srgbClr val="00B0F0"/>
                </a:solidFill>
              </a:rPr>
              <a:t>ter</a:t>
            </a:r>
            <a:r>
              <a:rPr lang="en-US" b="1" dirty="0" smtClean="0">
                <a:solidFill>
                  <a:srgbClr val="00B0F0"/>
                </a:solidFill>
              </a:rPr>
              <a:t>-</a:t>
            </a:r>
            <a:r>
              <a:rPr lang="en-US" b="1" dirty="0" err="1" smtClean="0">
                <a:solidFill>
                  <a:srgbClr val="00B0F0"/>
                </a:solidFill>
              </a:rPr>
              <a:t>ol</a:t>
            </a:r>
            <a:r>
              <a:rPr lang="en-US" b="1" dirty="0" smtClean="0">
                <a:solidFill>
                  <a:srgbClr val="00B0F0"/>
                </a:solidFill>
              </a:rPr>
              <a:t>)</a:t>
            </a:r>
          </a:p>
          <a:p>
            <a:pPr eaLnBrk="1" hangingPunct="1">
              <a:buFont typeface="Arial" charset="0"/>
              <a:buNone/>
            </a:pPr>
            <a:endParaRPr lang="en-US" dirty="0" smtClean="0">
              <a:solidFill>
                <a:srgbClr val="FFFF66"/>
              </a:solidFill>
            </a:endParaRPr>
          </a:p>
          <a:p>
            <a:pPr eaLnBrk="1" hangingPunct="1"/>
            <a:r>
              <a:rPr lang="en-US" dirty="0" smtClean="0"/>
              <a:t>The LDL goal for most people is below 100.</a:t>
            </a:r>
          </a:p>
          <a:p>
            <a:pPr eaLnBrk="1" hangingPunct="1"/>
            <a:r>
              <a:rPr lang="en-US" dirty="0" smtClean="0"/>
              <a:t>The HDL goal for most people is above 40   Slides  for this section </a:t>
            </a:r>
          </a:p>
          <a:p>
            <a:pPr eaLnBrk="1" hangingPunct="1">
              <a:buFont typeface="Arial" charset="0"/>
              <a:buNone/>
            </a:pPr>
            <a:endParaRPr lang="en-US" dirty="0" smtClean="0"/>
          </a:p>
        </p:txBody>
      </p:sp>
      <p:pic>
        <p:nvPicPr>
          <p:cNvPr id="31747" name="Picture 2" descr="http://www.biojobblog.com/cholesterol_title(1).jpg"/>
          <p:cNvPicPr>
            <a:picLocks noChangeAspect="1" noChangeArrowheads="1"/>
          </p:cNvPicPr>
          <p:nvPr/>
        </p:nvPicPr>
        <p:blipFill>
          <a:blip r:embed="rId3" cstate="print"/>
          <a:srcRect/>
          <a:stretch>
            <a:fillRect/>
          </a:stretch>
        </p:blipFill>
        <p:spPr bwMode="auto">
          <a:xfrm>
            <a:off x="4648200" y="3886200"/>
            <a:ext cx="3276600" cy="260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457200" y="457200"/>
            <a:ext cx="8229600" cy="6324600"/>
          </a:xfrm>
        </p:spPr>
        <p:txBody>
          <a:bodyPr/>
          <a:lstStyle/>
          <a:p>
            <a:pPr eaLnBrk="1" hangingPunct="1">
              <a:buFont typeface="Arial" charset="0"/>
              <a:buNone/>
            </a:pPr>
            <a:r>
              <a:rPr lang="en-US" sz="5100" b="1" dirty="0" smtClean="0"/>
              <a:t>          </a:t>
            </a:r>
            <a:r>
              <a:rPr lang="en-US" sz="5100" dirty="0" smtClean="0">
                <a:solidFill>
                  <a:srgbClr val="00B0F0"/>
                </a:solidFill>
              </a:rPr>
              <a:t>ABC’s of Diabetes </a:t>
            </a:r>
          </a:p>
          <a:p>
            <a:pPr eaLnBrk="1" hangingPunct="1"/>
            <a:r>
              <a:rPr lang="en-US" dirty="0" smtClean="0"/>
              <a:t>Talk to you health care team about how to manage your </a:t>
            </a:r>
            <a:r>
              <a:rPr lang="en-US" b="1" dirty="0" smtClean="0"/>
              <a:t>A</a:t>
            </a:r>
            <a:r>
              <a:rPr lang="en-US" dirty="0" smtClean="0"/>
              <a:t>1C, </a:t>
            </a:r>
            <a:r>
              <a:rPr lang="en-US" b="1" dirty="0" smtClean="0"/>
              <a:t>B</a:t>
            </a:r>
            <a:r>
              <a:rPr lang="en-US" dirty="0" smtClean="0"/>
              <a:t>lood pressure, and </a:t>
            </a:r>
            <a:r>
              <a:rPr lang="en-US" b="1" dirty="0" smtClean="0"/>
              <a:t>C</a:t>
            </a:r>
            <a:r>
              <a:rPr lang="en-US" dirty="0" smtClean="0"/>
              <a:t>holesterol. </a:t>
            </a:r>
          </a:p>
          <a:p>
            <a:pPr eaLnBrk="1" hangingPunct="1"/>
            <a:r>
              <a:rPr lang="en-US" dirty="0" smtClean="0"/>
              <a:t>This can help lower your chances of having a heart attack, stroke, or other diabetes problems. </a:t>
            </a:r>
          </a:p>
        </p:txBody>
      </p:sp>
      <p:pic>
        <p:nvPicPr>
          <p:cNvPr id="28675" name="Picture 6" descr="health_care_providers_320x256"/>
          <p:cNvPicPr>
            <a:picLocks noChangeAspect="1" noChangeArrowheads="1"/>
          </p:cNvPicPr>
          <p:nvPr/>
        </p:nvPicPr>
        <p:blipFill>
          <a:blip r:embed="rId3" cstate="print"/>
          <a:srcRect/>
          <a:stretch>
            <a:fillRect/>
          </a:stretch>
        </p:blipFill>
        <p:spPr bwMode="auto">
          <a:xfrm>
            <a:off x="6096000" y="4419600"/>
            <a:ext cx="28194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609600"/>
            <a:ext cx="8229600" cy="5516563"/>
          </a:xfrm>
        </p:spPr>
        <p:txBody>
          <a:bodyPr/>
          <a:lstStyle/>
          <a:p>
            <a:pPr eaLnBrk="1" hangingPunct="1">
              <a:buFont typeface="Arial" charset="0"/>
              <a:buNone/>
            </a:pPr>
            <a:r>
              <a:rPr lang="en-US" b="1" dirty="0" smtClean="0"/>
              <a:t>Ask your health care team:</a:t>
            </a:r>
          </a:p>
          <a:p>
            <a:pPr eaLnBrk="1" hangingPunct="1">
              <a:buFont typeface="Arial" charset="0"/>
              <a:buNone/>
            </a:pPr>
            <a:endParaRPr lang="en-US" dirty="0" smtClean="0"/>
          </a:p>
          <a:p>
            <a:pPr eaLnBrk="1" hangingPunct="1"/>
            <a:r>
              <a:rPr lang="en-US" dirty="0" smtClean="0"/>
              <a:t>what your </a:t>
            </a:r>
            <a:r>
              <a:rPr lang="en-US" dirty="0" smtClean="0">
                <a:solidFill>
                  <a:srgbClr val="00B0F0"/>
                </a:solidFill>
              </a:rPr>
              <a:t>A1C, blood pressure, and cholesterol </a:t>
            </a:r>
            <a:r>
              <a:rPr lang="en-US" dirty="0" smtClean="0"/>
              <a:t>numbers are</a:t>
            </a:r>
          </a:p>
          <a:p>
            <a:pPr eaLnBrk="1" hangingPunct="1"/>
            <a:r>
              <a:rPr lang="en-US" dirty="0" smtClean="0"/>
              <a:t>what your ABC numbers should be</a:t>
            </a:r>
          </a:p>
          <a:p>
            <a:pPr eaLnBrk="1" hangingPunct="1"/>
            <a:r>
              <a:rPr lang="en-US" dirty="0" smtClean="0"/>
              <a:t>what you can do to reach your targets</a:t>
            </a:r>
          </a:p>
          <a:p>
            <a:pPr eaLnBrk="1" hangingPunct="1"/>
            <a:endParaRPr lang="en-US" dirty="0" smtClean="0"/>
          </a:p>
        </p:txBody>
      </p:sp>
      <p:pic>
        <p:nvPicPr>
          <p:cNvPr id="32771" name="Picture 5" descr="http://www.indiaheals.com/images/doc3.jpg"/>
          <p:cNvPicPr>
            <a:picLocks noChangeAspect="1" noChangeArrowheads="1"/>
          </p:cNvPicPr>
          <p:nvPr/>
        </p:nvPicPr>
        <p:blipFill>
          <a:blip r:embed="rId3" cstate="print"/>
          <a:srcRect/>
          <a:stretch>
            <a:fillRect/>
          </a:stretch>
        </p:blipFill>
        <p:spPr bwMode="auto">
          <a:xfrm>
            <a:off x="7011988" y="0"/>
            <a:ext cx="2132012"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p:txBody>
          <a:bodyPr/>
          <a:lstStyle/>
          <a:p>
            <a:pPr eaLnBrk="1" hangingPunct="1">
              <a:buFont typeface="Arial" charset="0"/>
              <a:buNone/>
            </a:pPr>
            <a:r>
              <a:rPr lang="en-US" sz="4400" b="1" smtClean="0"/>
              <a:t>               </a:t>
            </a:r>
          </a:p>
          <a:p>
            <a:pPr eaLnBrk="1" hangingPunct="1">
              <a:buFont typeface="Arial" charset="0"/>
              <a:buNone/>
            </a:pPr>
            <a:endParaRPr lang="en-US" sz="4400" b="1" smtClean="0"/>
          </a:p>
          <a:p>
            <a:pPr algn="ctr" eaLnBrk="1" hangingPunct="1">
              <a:buFont typeface="Arial" charset="0"/>
              <a:buNone/>
            </a:pPr>
            <a:r>
              <a:rPr lang="en-US" sz="4400" b="1" smtClean="0"/>
              <a:t>Buddy System</a:t>
            </a:r>
            <a:r>
              <a:rPr lang="en-US" sz="4400" smtClean="0"/>
              <a:t> </a:t>
            </a:r>
          </a:p>
          <a:p>
            <a:pPr eaLnBrk="1" hangingPunct="1">
              <a:buFont typeface="Arial" charset="0"/>
              <a:buNone/>
            </a:pPr>
            <a:endParaRPr lang="en-US" smtClean="0"/>
          </a:p>
        </p:txBody>
      </p:sp>
      <p:pic>
        <p:nvPicPr>
          <p:cNvPr id="44037" name="Picture 5" descr="MCj02920400000[1]"/>
          <p:cNvPicPr>
            <a:picLocks noChangeAspect="1" noChangeArrowheads="1"/>
          </p:cNvPicPr>
          <p:nvPr/>
        </p:nvPicPr>
        <p:blipFill>
          <a:blip r:embed="rId3" cstate="print"/>
          <a:srcRect/>
          <a:stretch>
            <a:fillRect/>
          </a:stretch>
        </p:blipFill>
        <p:spPr bwMode="auto">
          <a:xfrm>
            <a:off x="7326313" y="0"/>
            <a:ext cx="1817687" cy="1414463"/>
          </a:xfrm>
          <a:prstGeom prst="rect">
            <a:avLst/>
          </a:prstGeom>
          <a:noFill/>
        </p:spPr>
      </p:pic>
      <p:pic>
        <p:nvPicPr>
          <p:cNvPr id="44038" name="Picture 6" descr="MCPE01177_0000[1]"/>
          <p:cNvPicPr>
            <a:picLocks noChangeAspect="1" noChangeArrowheads="1"/>
          </p:cNvPicPr>
          <p:nvPr/>
        </p:nvPicPr>
        <p:blipFill>
          <a:blip r:embed="rId4" cstate="print"/>
          <a:srcRect/>
          <a:stretch>
            <a:fillRect/>
          </a:stretch>
        </p:blipFill>
        <p:spPr bwMode="auto">
          <a:xfrm>
            <a:off x="0" y="4117975"/>
            <a:ext cx="2516188" cy="2740025"/>
          </a:xfrm>
          <a:prstGeom prst="rect">
            <a:avLst/>
          </a:prstGeom>
          <a:noFill/>
        </p:spPr>
      </p:pic>
      <p:pic>
        <p:nvPicPr>
          <p:cNvPr id="44039" name="Picture 7" descr="MCj04406230000[1]"/>
          <p:cNvPicPr>
            <a:picLocks noChangeAspect="1" noChangeArrowheads="1"/>
          </p:cNvPicPr>
          <p:nvPr/>
        </p:nvPicPr>
        <p:blipFill>
          <a:blip r:embed="rId5" cstate="print"/>
          <a:srcRect/>
          <a:stretch>
            <a:fillRect/>
          </a:stretch>
        </p:blipFill>
        <p:spPr bwMode="auto">
          <a:xfrm>
            <a:off x="0" y="0"/>
            <a:ext cx="1816100" cy="1816100"/>
          </a:xfrm>
          <a:prstGeom prst="rect">
            <a:avLst/>
          </a:prstGeom>
          <a:noFill/>
        </p:spPr>
      </p:pic>
      <p:pic>
        <p:nvPicPr>
          <p:cNvPr id="44041" name="Picture 9" descr="MCj04414630000[1]"/>
          <p:cNvPicPr>
            <a:picLocks noChangeAspect="1" noChangeArrowheads="1"/>
          </p:cNvPicPr>
          <p:nvPr/>
        </p:nvPicPr>
        <p:blipFill>
          <a:blip r:embed="rId6" cstate="print"/>
          <a:srcRect/>
          <a:stretch>
            <a:fillRect/>
          </a:stretch>
        </p:blipFill>
        <p:spPr bwMode="auto">
          <a:xfrm>
            <a:off x="6400800" y="4114800"/>
            <a:ext cx="2743200" cy="27432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a:xfrm>
            <a:off x="228600" y="228600"/>
            <a:ext cx="8229600" cy="6019800"/>
          </a:xfrm>
        </p:spPr>
        <p:txBody>
          <a:bodyPr/>
          <a:lstStyle/>
          <a:p>
            <a:r>
              <a:rPr lang="en-US" b="1" smtClean="0"/>
              <a:t>GET ROUTINE CARE</a:t>
            </a:r>
            <a:endParaRPr lang="en-US" smtClean="0"/>
          </a:p>
        </p:txBody>
      </p:sp>
      <p:pic>
        <p:nvPicPr>
          <p:cNvPr id="78852" name="Picture 4" descr="MCj03341640000[1]"/>
          <p:cNvPicPr>
            <a:picLocks noChangeAspect="1" noChangeArrowheads="1"/>
          </p:cNvPicPr>
          <p:nvPr/>
        </p:nvPicPr>
        <p:blipFill>
          <a:blip r:embed="rId3" cstate="print"/>
          <a:srcRect/>
          <a:stretch>
            <a:fillRect/>
          </a:stretch>
        </p:blipFill>
        <p:spPr bwMode="auto">
          <a:xfrm>
            <a:off x="381000" y="381000"/>
            <a:ext cx="1504950" cy="1827213"/>
          </a:xfrm>
          <a:prstGeom prst="rect">
            <a:avLst/>
          </a:prstGeom>
          <a:noFill/>
        </p:spPr>
      </p:pic>
      <p:pic>
        <p:nvPicPr>
          <p:cNvPr id="78853" name="Picture 5" descr="MCj02805180000[1]"/>
          <p:cNvPicPr>
            <a:picLocks noChangeAspect="1" noChangeArrowheads="1"/>
          </p:cNvPicPr>
          <p:nvPr/>
        </p:nvPicPr>
        <p:blipFill>
          <a:blip r:embed="rId4" cstate="print"/>
          <a:srcRect/>
          <a:stretch>
            <a:fillRect/>
          </a:stretch>
        </p:blipFill>
        <p:spPr bwMode="auto">
          <a:xfrm>
            <a:off x="6248400" y="4267200"/>
            <a:ext cx="2414587" cy="2386012"/>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p:txBody>
          <a:bodyPr/>
          <a:lstStyle/>
          <a:p>
            <a:r>
              <a:rPr lang="en-US" smtClean="0"/>
              <a:t>Tips for Your Doctors Visit</a:t>
            </a:r>
          </a:p>
        </p:txBody>
      </p:sp>
      <p:sp>
        <p:nvSpPr>
          <p:cNvPr id="79875" name="Rectangle 3"/>
          <p:cNvSpPr>
            <a:spLocks noGrp="1"/>
          </p:cNvSpPr>
          <p:nvPr>
            <p:ph type="body" idx="1"/>
          </p:nvPr>
        </p:nvSpPr>
        <p:spPr>
          <a:xfrm>
            <a:off x="457200" y="1600200"/>
            <a:ext cx="8229600" cy="4876800"/>
          </a:xfrm>
        </p:spPr>
        <p:txBody>
          <a:bodyPr/>
          <a:lstStyle/>
          <a:p>
            <a:pPr>
              <a:lnSpc>
                <a:spcPct val="90000"/>
              </a:lnSpc>
            </a:pPr>
            <a:r>
              <a:rPr lang="en-US" smtClean="0"/>
              <a:t>See your health care team </a:t>
            </a:r>
            <a:r>
              <a:rPr lang="en-US" b="1" smtClean="0"/>
              <a:t>at least </a:t>
            </a:r>
            <a:r>
              <a:rPr lang="en-US" b="1" smtClean="0">
                <a:solidFill>
                  <a:srgbClr val="CC3300"/>
                </a:solidFill>
              </a:rPr>
              <a:t>twice a year</a:t>
            </a:r>
            <a:r>
              <a:rPr lang="en-US" b="1" smtClean="0"/>
              <a:t> </a:t>
            </a:r>
            <a:r>
              <a:rPr lang="en-US" smtClean="0"/>
              <a:t>to find and treat any problems early. Ask what steps you can take to reach your goals. </a:t>
            </a:r>
            <a:endParaRPr lang="en-US" b="1" smtClean="0"/>
          </a:p>
          <a:p>
            <a:pPr lvl="1">
              <a:lnSpc>
                <a:spcPct val="90000"/>
              </a:lnSpc>
              <a:buFont typeface="Arial" charset="0"/>
              <a:buNone/>
            </a:pPr>
            <a:r>
              <a:rPr lang="en-US" b="1" smtClean="0"/>
              <a:t>At each visit be sure you have a:</a:t>
            </a:r>
            <a:endParaRPr lang="en-US" smtClean="0"/>
          </a:p>
          <a:p>
            <a:pPr lvl="1">
              <a:lnSpc>
                <a:spcPct val="90000"/>
              </a:lnSpc>
            </a:pPr>
            <a:r>
              <a:rPr lang="en-US" smtClean="0"/>
              <a:t>blood pressure check</a:t>
            </a:r>
          </a:p>
          <a:p>
            <a:pPr lvl="1">
              <a:lnSpc>
                <a:spcPct val="90000"/>
              </a:lnSpc>
            </a:pPr>
            <a:r>
              <a:rPr lang="en-US" smtClean="0"/>
              <a:t>foot check</a:t>
            </a:r>
          </a:p>
          <a:p>
            <a:pPr lvl="1">
              <a:lnSpc>
                <a:spcPct val="90000"/>
              </a:lnSpc>
            </a:pPr>
            <a:r>
              <a:rPr lang="en-US" smtClean="0"/>
              <a:t>weight check.  Try to attain a body mass index of 25 (but the average diabetic is 40 pounds overweight!)  Your Body Mass Index or BMI is calculated based on your height and weight and measures your body fat. </a:t>
            </a:r>
          </a:p>
        </p:txBody>
      </p:sp>
      <p:pic>
        <p:nvPicPr>
          <p:cNvPr id="79876" name="Picture 4" descr="MCj03981090000[1]"/>
          <p:cNvPicPr>
            <a:picLocks noChangeAspect="1" noChangeArrowheads="1"/>
          </p:cNvPicPr>
          <p:nvPr/>
        </p:nvPicPr>
        <p:blipFill>
          <a:blip r:embed="rId3" cstate="print"/>
          <a:srcRect/>
          <a:stretch>
            <a:fillRect/>
          </a:stretch>
        </p:blipFill>
        <p:spPr bwMode="auto">
          <a:xfrm>
            <a:off x="7696200" y="152400"/>
            <a:ext cx="1250950" cy="1295400"/>
          </a:xfrm>
          <a:prstGeom prst="rect">
            <a:avLst/>
          </a:prstGeom>
          <a:noFill/>
        </p:spPr>
      </p:pic>
      <p:pic>
        <p:nvPicPr>
          <p:cNvPr id="79877" name="Picture 5" descr="MCj04360150000[1]"/>
          <p:cNvPicPr>
            <a:picLocks noChangeAspect="1" noChangeArrowheads="1"/>
          </p:cNvPicPr>
          <p:nvPr/>
        </p:nvPicPr>
        <p:blipFill>
          <a:blip r:embed="rId4" cstate="print"/>
          <a:srcRect/>
          <a:stretch>
            <a:fillRect/>
          </a:stretch>
        </p:blipFill>
        <p:spPr bwMode="auto">
          <a:xfrm>
            <a:off x="0" y="0"/>
            <a:ext cx="1373188" cy="1600200"/>
          </a:xfrm>
          <a:prstGeom prst="rect">
            <a:avLst/>
          </a:prstGeom>
          <a:noFill/>
        </p:spPr>
      </p:pic>
      <p:pic>
        <p:nvPicPr>
          <p:cNvPr id="79878" name="Picture 6" descr="MCj03341480000[1]"/>
          <p:cNvPicPr>
            <a:picLocks noChangeAspect="1" noChangeArrowheads="1"/>
          </p:cNvPicPr>
          <p:nvPr/>
        </p:nvPicPr>
        <p:blipFill>
          <a:blip r:embed="rId5" cstate="print"/>
          <a:srcRect/>
          <a:stretch>
            <a:fillRect/>
          </a:stretch>
        </p:blipFill>
        <p:spPr bwMode="auto">
          <a:xfrm>
            <a:off x="0" y="5343525"/>
            <a:ext cx="1306513" cy="1514475"/>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p:nvPr>
        </p:nvSpPr>
        <p:spPr/>
        <p:txBody>
          <a:bodyPr/>
          <a:lstStyle/>
          <a:p>
            <a:r>
              <a:rPr lang="en-US" smtClean="0"/>
              <a:t>Yearly check-ups</a:t>
            </a:r>
          </a:p>
        </p:txBody>
      </p:sp>
      <p:sp>
        <p:nvSpPr>
          <p:cNvPr id="80899" name="Rectangle 3"/>
          <p:cNvSpPr>
            <a:spLocks noGrp="1"/>
          </p:cNvSpPr>
          <p:nvPr>
            <p:ph type="body" idx="1"/>
          </p:nvPr>
        </p:nvSpPr>
        <p:spPr>
          <a:xfrm>
            <a:off x="228600" y="1447800"/>
            <a:ext cx="8763000" cy="5181600"/>
          </a:xfrm>
        </p:spPr>
        <p:txBody>
          <a:bodyPr/>
          <a:lstStyle/>
          <a:p>
            <a:r>
              <a:rPr lang="en-US" b="1" smtClean="0"/>
              <a:t>Once each year be sure you have a:</a:t>
            </a:r>
            <a:endParaRPr lang="en-US" smtClean="0"/>
          </a:p>
          <a:p>
            <a:r>
              <a:rPr lang="en-US" smtClean="0"/>
              <a:t>cholesterol test </a:t>
            </a:r>
          </a:p>
          <a:p>
            <a:r>
              <a:rPr lang="en-US" smtClean="0"/>
              <a:t>triglyceride (try-GLISS-er-ide) test — a type of blood fat</a:t>
            </a:r>
          </a:p>
          <a:p>
            <a:r>
              <a:rPr lang="en-US" smtClean="0"/>
              <a:t>complete foot exam</a:t>
            </a:r>
          </a:p>
          <a:p>
            <a:r>
              <a:rPr lang="en-US" smtClean="0"/>
              <a:t>dental exam to check teeth and gums — tell your dentist you have diabetes</a:t>
            </a:r>
          </a:p>
        </p:txBody>
      </p:sp>
      <p:pic>
        <p:nvPicPr>
          <p:cNvPr id="80900" name="Picture 4" descr="MCj02871030000[1]"/>
          <p:cNvPicPr>
            <a:picLocks noChangeAspect="1" noChangeArrowheads="1"/>
          </p:cNvPicPr>
          <p:nvPr/>
        </p:nvPicPr>
        <p:blipFill>
          <a:blip r:embed="rId3" cstate="print"/>
          <a:srcRect/>
          <a:stretch>
            <a:fillRect/>
          </a:stretch>
        </p:blipFill>
        <p:spPr bwMode="auto">
          <a:xfrm>
            <a:off x="7426325" y="0"/>
            <a:ext cx="1717675" cy="2147888"/>
          </a:xfrm>
          <a:prstGeom prst="rect">
            <a:avLst/>
          </a:prstGeom>
          <a:noFill/>
        </p:spPr>
      </p:pic>
      <p:pic>
        <p:nvPicPr>
          <p:cNvPr id="80901" name="Picture 5" descr="MCj04257480000[1]"/>
          <p:cNvPicPr>
            <a:picLocks noChangeAspect="1" noChangeArrowheads="1"/>
          </p:cNvPicPr>
          <p:nvPr/>
        </p:nvPicPr>
        <p:blipFill>
          <a:blip r:embed="rId4" cstate="print"/>
          <a:srcRect/>
          <a:stretch>
            <a:fillRect/>
          </a:stretch>
        </p:blipFill>
        <p:spPr bwMode="auto">
          <a:xfrm>
            <a:off x="0" y="0"/>
            <a:ext cx="1555750" cy="1600200"/>
          </a:xfrm>
          <a:prstGeom prst="rect">
            <a:avLst/>
          </a:prstGeom>
          <a:noFill/>
        </p:spPr>
      </p:pic>
      <p:pic>
        <p:nvPicPr>
          <p:cNvPr id="80904" name="Picture 8" descr="MCj03479530000[1]"/>
          <p:cNvPicPr>
            <a:picLocks noChangeAspect="1" noChangeArrowheads="1"/>
          </p:cNvPicPr>
          <p:nvPr/>
        </p:nvPicPr>
        <p:blipFill>
          <a:blip r:embed="rId5" cstate="print"/>
          <a:srcRect/>
          <a:stretch>
            <a:fillRect/>
          </a:stretch>
        </p:blipFill>
        <p:spPr bwMode="auto">
          <a:xfrm>
            <a:off x="0" y="5353050"/>
            <a:ext cx="766763" cy="150495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p:txBody>
          <a:bodyPr/>
          <a:lstStyle/>
          <a:p>
            <a:r>
              <a:rPr lang="en-US" smtClean="0"/>
              <a:t>Yearly check-ups</a:t>
            </a:r>
          </a:p>
        </p:txBody>
      </p:sp>
      <p:sp>
        <p:nvSpPr>
          <p:cNvPr id="81923" name="Rectangle 3"/>
          <p:cNvSpPr>
            <a:spLocks noGrp="1"/>
          </p:cNvSpPr>
          <p:nvPr>
            <p:ph type="body" idx="1"/>
          </p:nvPr>
        </p:nvSpPr>
        <p:spPr/>
        <p:txBody>
          <a:bodyPr/>
          <a:lstStyle/>
          <a:p>
            <a:r>
              <a:rPr lang="en-US" smtClean="0"/>
              <a:t>dilated eye exam to check for eye problems </a:t>
            </a:r>
          </a:p>
          <a:p>
            <a:r>
              <a:rPr lang="en-US" smtClean="0"/>
              <a:t>flu shot</a:t>
            </a:r>
          </a:p>
          <a:p>
            <a:r>
              <a:rPr lang="en-US" smtClean="0"/>
              <a:t>urine and a blood test to check for kidney problems</a:t>
            </a:r>
          </a:p>
          <a:p>
            <a:r>
              <a:rPr lang="en-US" smtClean="0"/>
              <a:t>Talk to your doctor about ACE inhibitors (lisinopril, ramipril, etc) to keep the kidneys from failing</a:t>
            </a:r>
          </a:p>
          <a:p>
            <a:r>
              <a:rPr lang="en-US" smtClean="0"/>
              <a:t>pneumonia (nu-mo-nya) shot </a:t>
            </a:r>
          </a:p>
          <a:p>
            <a:endParaRPr lang="en-US" smtClean="0"/>
          </a:p>
        </p:txBody>
      </p:sp>
      <p:pic>
        <p:nvPicPr>
          <p:cNvPr id="81924" name="Picture 4" descr="MCj02805120000[1]"/>
          <p:cNvPicPr>
            <a:picLocks noChangeAspect="1" noChangeArrowheads="1"/>
          </p:cNvPicPr>
          <p:nvPr/>
        </p:nvPicPr>
        <p:blipFill>
          <a:blip r:embed="rId3" cstate="print"/>
          <a:srcRect/>
          <a:stretch>
            <a:fillRect/>
          </a:stretch>
        </p:blipFill>
        <p:spPr bwMode="auto">
          <a:xfrm>
            <a:off x="7620000" y="5029200"/>
            <a:ext cx="1524000" cy="1828800"/>
          </a:xfrm>
          <a:prstGeom prst="rect">
            <a:avLst/>
          </a:prstGeom>
          <a:noFill/>
        </p:spPr>
      </p:pic>
      <p:pic>
        <p:nvPicPr>
          <p:cNvPr id="81925" name="Picture 5" descr="MCj03341860000[1]"/>
          <p:cNvPicPr>
            <a:picLocks noChangeAspect="1" noChangeArrowheads="1"/>
          </p:cNvPicPr>
          <p:nvPr/>
        </p:nvPicPr>
        <p:blipFill>
          <a:blip r:embed="rId4" cstate="print"/>
          <a:srcRect/>
          <a:stretch>
            <a:fillRect/>
          </a:stretch>
        </p:blipFill>
        <p:spPr bwMode="auto">
          <a:xfrm>
            <a:off x="0" y="0"/>
            <a:ext cx="1398588" cy="1524000"/>
          </a:xfrm>
          <a:prstGeom prst="rect">
            <a:avLst/>
          </a:prstGeom>
          <a:noFill/>
        </p:spPr>
      </p:pic>
      <p:pic>
        <p:nvPicPr>
          <p:cNvPr id="81927" name="Picture 7" descr="MCj03037210000[1]"/>
          <p:cNvPicPr>
            <a:picLocks noChangeAspect="1" noChangeArrowheads="1"/>
          </p:cNvPicPr>
          <p:nvPr/>
        </p:nvPicPr>
        <p:blipFill>
          <a:blip r:embed="rId5" cstate="print"/>
          <a:srcRect/>
          <a:stretch>
            <a:fillRect/>
          </a:stretch>
        </p:blipFill>
        <p:spPr bwMode="auto">
          <a:xfrm>
            <a:off x="7526338" y="0"/>
            <a:ext cx="1617662" cy="1808163"/>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a:xfrm>
            <a:off x="457200" y="274638"/>
            <a:ext cx="8229600" cy="6202362"/>
          </a:xfrm>
        </p:spPr>
        <p:txBody>
          <a:bodyPr/>
          <a:lstStyle/>
          <a:p>
            <a:pPr marL="838200" indent="-838200"/>
            <a:r>
              <a:rPr lang="en-US" b="1" smtClean="0"/>
              <a:t>Ways of Managing your Diabetes at Home</a:t>
            </a:r>
          </a:p>
        </p:txBody>
      </p:sp>
      <p:pic>
        <p:nvPicPr>
          <p:cNvPr id="82949" name="Picture 5" descr="MCj04342270000[1]"/>
          <p:cNvPicPr>
            <a:picLocks noChangeAspect="1" noChangeArrowheads="1"/>
          </p:cNvPicPr>
          <p:nvPr/>
        </p:nvPicPr>
        <p:blipFill>
          <a:blip r:embed="rId3" cstate="print"/>
          <a:srcRect/>
          <a:stretch>
            <a:fillRect/>
          </a:stretch>
        </p:blipFill>
        <p:spPr bwMode="auto">
          <a:xfrm>
            <a:off x="7756525" y="0"/>
            <a:ext cx="1387475" cy="1841500"/>
          </a:xfrm>
          <a:prstGeom prst="rect">
            <a:avLst/>
          </a:prstGeom>
          <a:noFill/>
        </p:spPr>
      </p:pic>
      <p:pic>
        <p:nvPicPr>
          <p:cNvPr id="82952" name="Picture 8" descr="MCj04109630000[1]"/>
          <p:cNvPicPr>
            <a:picLocks noChangeAspect="1" noChangeArrowheads="1"/>
          </p:cNvPicPr>
          <p:nvPr/>
        </p:nvPicPr>
        <p:blipFill>
          <a:blip r:embed="rId4" cstate="print"/>
          <a:srcRect/>
          <a:stretch>
            <a:fillRect/>
          </a:stretch>
        </p:blipFill>
        <p:spPr bwMode="auto">
          <a:xfrm>
            <a:off x="0" y="0"/>
            <a:ext cx="2646363" cy="2616200"/>
          </a:xfrm>
          <a:prstGeom prst="rect">
            <a:avLst/>
          </a:prstGeom>
          <a:noFill/>
        </p:spPr>
      </p:pic>
      <p:pic>
        <p:nvPicPr>
          <p:cNvPr id="82954" name="Picture 10" descr="MCj04401290000[1]"/>
          <p:cNvPicPr>
            <a:picLocks noChangeAspect="1" noChangeArrowheads="1"/>
          </p:cNvPicPr>
          <p:nvPr/>
        </p:nvPicPr>
        <p:blipFill>
          <a:blip r:embed="rId5" cstate="print"/>
          <a:srcRect/>
          <a:stretch>
            <a:fillRect/>
          </a:stretch>
        </p:blipFill>
        <p:spPr bwMode="auto">
          <a:xfrm>
            <a:off x="0" y="5257800"/>
            <a:ext cx="2362200" cy="1600200"/>
          </a:xfrm>
          <a:prstGeom prst="rect">
            <a:avLst/>
          </a:prstGeom>
          <a:noFill/>
        </p:spPr>
      </p:pic>
      <p:pic>
        <p:nvPicPr>
          <p:cNvPr id="82955" name="Picture 11" descr="MCj04134940000[1]"/>
          <p:cNvPicPr>
            <a:picLocks noChangeAspect="1" noChangeArrowheads="1"/>
          </p:cNvPicPr>
          <p:nvPr/>
        </p:nvPicPr>
        <p:blipFill>
          <a:blip r:embed="rId6" cstate="print"/>
          <a:srcRect/>
          <a:stretch>
            <a:fillRect/>
          </a:stretch>
        </p:blipFill>
        <p:spPr bwMode="auto">
          <a:xfrm>
            <a:off x="6632575" y="4267200"/>
            <a:ext cx="2511425" cy="25908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3600" b="1" dirty="0" smtClean="0">
                <a:solidFill>
                  <a:srgbClr val="00B0F0"/>
                </a:solidFill>
              </a:rPr>
              <a:t>Self-monitoring of blood glucose (SMBG)</a:t>
            </a:r>
            <a:endParaRPr lang="en-US" sz="3600" dirty="0" smtClean="0">
              <a:solidFill>
                <a:srgbClr val="00B0F0"/>
              </a:solidFill>
            </a:endParaRPr>
          </a:p>
        </p:txBody>
      </p:sp>
      <p:sp>
        <p:nvSpPr>
          <p:cNvPr id="23555" name="Content Placeholder 2"/>
          <p:cNvSpPr>
            <a:spLocks noGrp="1"/>
          </p:cNvSpPr>
          <p:nvPr>
            <p:ph idx="1"/>
          </p:nvPr>
        </p:nvSpPr>
        <p:spPr>
          <a:xfrm>
            <a:off x="457200" y="1371600"/>
            <a:ext cx="8229600" cy="4343400"/>
          </a:xfrm>
        </p:spPr>
        <p:txBody>
          <a:bodyPr/>
          <a:lstStyle/>
          <a:p>
            <a:pPr eaLnBrk="1" hangingPunct="1"/>
            <a:endParaRPr lang="en-US" sz="2800" i="1" dirty="0" smtClean="0"/>
          </a:p>
          <a:p>
            <a:pPr eaLnBrk="1" hangingPunct="1">
              <a:buFont typeface="Arial" charset="0"/>
              <a:buNone/>
            </a:pPr>
            <a:r>
              <a:rPr lang="en-US" sz="2800" i="1" dirty="0" smtClean="0"/>
              <a:t>     Self monitoring of blood glucose or SMBG, with a meter helps you see how food, physical activity, and medicine affect your blood glucose levels.  The reading you can get help you manage your diabetes day by day or even hour by hour.  Keep a record of your test results and review it at each visit with your health care team.  </a:t>
            </a:r>
          </a:p>
          <a:p>
            <a:pPr lvl="1" eaLnBrk="1" hangingPunct="1">
              <a:buFont typeface="Arial" charset="0"/>
              <a:buNone/>
            </a:pPr>
            <a:endParaRPr lang="en-US" dirty="0" smtClean="0"/>
          </a:p>
          <a:p>
            <a:pPr eaLnBrk="1" hangingPunct="1">
              <a:buFont typeface="Arial" charset="0"/>
              <a:buNone/>
            </a:pPr>
            <a:endParaRPr lang="en-US" sz="2800" dirty="0" smtClean="0"/>
          </a:p>
          <a:p>
            <a:pPr eaLnBrk="1" hangingPunct="1"/>
            <a:endParaRPr lang="en-US" dirty="0" smtClean="0"/>
          </a:p>
        </p:txBody>
      </p:sp>
      <p:pic>
        <p:nvPicPr>
          <p:cNvPr id="23556" name="Picture 2"/>
          <p:cNvPicPr>
            <a:picLocks noChangeAspect="1" noChangeArrowheads="1"/>
          </p:cNvPicPr>
          <p:nvPr/>
        </p:nvPicPr>
        <p:blipFill>
          <a:blip r:embed="rId3" cstate="print"/>
          <a:srcRect/>
          <a:stretch>
            <a:fillRect/>
          </a:stretch>
        </p:blipFill>
        <p:spPr bwMode="auto">
          <a:xfrm>
            <a:off x="6934200" y="5029200"/>
            <a:ext cx="2019300" cy="158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457200" y="152400"/>
            <a:ext cx="8229600" cy="5821363"/>
          </a:xfrm>
        </p:spPr>
        <p:txBody>
          <a:bodyPr>
            <a:normAutofit lnSpcReduction="10000"/>
          </a:bodyPr>
          <a:lstStyle/>
          <a:p>
            <a:pPr lvl="1" eaLnBrk="1" hangingPunct="1"/>
            <a:endParaRPr lang="en-US" smtClean="0"/>
          </a:p>
          <a:p>
            <a:pPr lvl="1" eaLnBrk="1" hangingPunct="1"/>
            <a:endParaRPr lang="en-US" sz="2400" smtClean="0"/>
          </a:p>
          <a:p>
            <a:pPr lvl="1" eaLnBrk="1" hangingPunct="1"/>
            <a:r>
              <a:rPr lang="en-US" smtClean="0"/>
              <a:t>Check your own blood glucose as often as needed and go over the results at each visit with your doctor and health care team. </a:t>
            </a:r>
          </a:p>
          <a:p>
            <a:pPr lvl="1" eaLnBrk="1" hangingPunct="1"/>
            <a:r>
              <a:rPr lang="en-US" smtClean="0"/>
              <a:t>Please note that not everyone needs to monitor their sugar levels at home on a regular basis.  You should speak to your doctor to see if he/she recommends it for you. </a:t>
            </a:r>
          </a:p>
          <a:p>
            <a:pPr lvl="1" eaLnBrk="1" hangingPunct="1"/>
            <a:r>
              <a:rPr lang="en-US" smtClean="0"/>
              <a:t>Talk to your health care team about your A1c goals and your SMBG goals.</a:t>
            </a:r>
          </a:p>
          <a:p>
            <a:pPr lvl="1" eaLnBrk="1" hangingPunct="1"/>
            <a:endParaRPr lang="en-US" sz="2400" smtClean="0"/>
          </a:p>
          <a:p>
            <a:pPr eaLnBrk="1" hangingPunct="1">
              <a:buFont typeface="Arial" charset="0"/>
              <a:buNone/>
            </a:pPr>
            <a:r>
              <a:rPr lang="en-US" b="1" smtClean="0"/>
              <a:t> </a:t>
            </a:r>
            <a:endParaRPr lang="en-US" sz="2800" smtClean="0"/>
          </a:p>
          <a:p>
            <a:pPr>
              <a:buFont typeface="Arial" charset="0"/>
              <a:buNone/>
            </a:pPr>
            <a:endParaRPr lang="en-US" smtClean="0"/>
          </a:p>
        </p:txBody>
      </p:sp>
      <p:pic>
        <p:nvPicPr>
          <p:cNvPr id="26627" name="Picture 2" descr="http://www.glycemicindex.com/blog/2009/mar2009/bloodglucose250.jpg"/>
          <p:cNvPicPr>
            <a:picLocks noChangeAspect="1" noChangeArrowheads="1"/>
          </p:cNvPicPr>
          <p:nvPr/>
        </p:nvPicPr>
        <p:blipFill>
          <a:blip r:embed="rId3" cstate="print"/>
          <a:srcRect/>
          <a:stretch>
            <a:fillRect/>
          </a:stretch>
        </p:blipFill>
        <p:spPr bwMode="auto">
          <a:xfrm>
            <a:off x="6762750" y="5267325"/>
            <a:ext cx="2381250" cy="159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p:txBody>
          <a:bodyPr/>
          <a:lstStyle/>
          <a:p>
            <a:r>
              <a:rPr lang="en-US" i="1" smtClean="0"/>
              <a:t>Finger stick Targets</a:t>
            </a:r>
          </a:p>
        </p:txBody>
      </p:sp>
      <p:sp>
        <p:nvSpPr>
          <p:cNvPr id="83971" name="Rectangle 3"/>
          <p:cNvSpPr>
            <a:spLocks noGrp="1"/>
          </p:cNvSpPr>
          <p:nvPr>
            <p:ph type="body" idx="1"/>
          </p:nvPr>
        </p:nvSpPr>
        <p:spPr>
          <a:xfrm>
            <a:off x="990600" y="2133600"/>
            <a:ext cx="7696200" cy="3992563"/>
          </a:xfrm>
        </p:spPr>
        <p:txBody>
          <a:bodyPr/>
          <a:lstStyle/>
          <a:p>
            <a:pPr>
              <a:buFont typeface="Arial" charset="0"/>
              <a:buNone/>
            </a:pPr>
            <a:r>
              <a:rPr lang="en-US" i="1" smtClean="0"/>
              <a:t>Finger stick Targets:</a:t>
            </a:r>
          </a:p>
          <a:p>
            <a:pPr lvl="1"/>
            <a:r>
              <a:rPr lang="en-US" sz="3200" i="1" smtClean="0"/>
              <a:t>90-130: before meals</a:t>
            </a:r>
          </a:p>
          <a:p>
            <a:pPr lvl="1"/>
            <a:r>
              <a:rPr lang="en-US" sz="3200" i="1" smtClean="0"/>
              <a:t>Less than 180: 1-2 hours after meals</a:t>
            </a:r>
          </a:p>
          <a:p>
            <a:pPr lvl="1"/>
            <a:r>
              <a:rPr lang="en-US" sz="3200" i="1" smtClean="0"/>
              <a:t>Glucose levels over 250 cause frequent urination</a:t>
            </a:r>
            <a:r>
              <a:rPr lang="en-US" sz="3200" smtClean="0"/>
              <a:t> </a:t>
            </a:r>
          </a:p>
        </p:txBody>
      </p:sp>
      <p:pic>
        <p:nvPicPr>
          <p:cNvPr id="83972" name="Picture 4" descr="MCj03657540000[1]"/>
          <p:cNvPicPr>
            <a:picLocks noChangeAspect="1" noChangeArrowheads="1"/>
          </p:cNvPicPr>
          <p:nvPr/>
        </p:nvPicPr>
        <p:blipFill>
          <a:blip r:embed="rId3" cstate="print"/>
          <a:srcRect/>
          <a:stretch>
            <a:fillRect/>
          </a:stretch>
        </p:blipFill>
        <p:spPr bwMode="auto">
          <a:xfrm>
            <a:off x="7554913" y="5049838"/>
            <a:ext cx="1589087" cy="1808162"/>
          </a:xfrm>
          <a:prstGeom prst="rect">
            <a:avLst/>
          </a:prstGeom>
          <a:noFill/>
        </p:spPr>
      </p:pic>
      <p:pic>
        <p:nvPicPr>
          <p:cNvPr id="83973" name="Picture 5" descr="MCj03704760000[1]"/>
          <p:cNvPicPr>
            <a:picLocks noChangeAspect="1" noChangeArrowheads="1"/>
          </p:cNvPicPr>
          <p:nvPr/>
        </p:nvPicPr>
        <p:blipFill>
          <a:blip r:embed="rId4" cstate="print"/>
          <a:srcRect/>
          <a:stretch>
            <a:fillRect/>
          </a:stretch>
        </p:blipFill>
        <p:spPr bwMode="auto">
          <a:xfrm>
            <a:off x="0" y="0"/>
            <a:ext cx="1296988" cy="1812925"/>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381000" y="685800"/>
            <a:ext cx="8229600" cy="5440363"/>
          </a:xfrm>
        </p:spPr>
        <p:txBody>
          <a:bodyPr/>
          <a:lstStyle/>
          <a:p>
            <a:pPr lvl="1">
              <a:buFont typeface="Arial" charset="0"/>
              <a:buNone/>
            </a:pPr>
            <a:r>
              <a:rPr lang="en-US" sz="3200" i="1" smtClean="0"/>
              <a:t>When your blood glucose is close to normal you are likely to: </a:t>
            </a:r>
          </a:p>
          <a:p>
            <a:pPr lvl="2"/>
            <a:r>
              <a:rPr lang="en-US" sz="3200" i="1" smtClean="0"/>
              <a:t>have more energy </a:t>
            </a:r>
          </a:p>
          <a:p>
            <a:pPr lvl="2"/>
            <a:r>
              <a:rPr lang="en-US" sz="3200" i="1" smtClean="0"/>
              <a:t>be less tired and thirsty and urinate less often </a:t>
            </a:r>
          </a:p>
          <a:p>
            <a:pPr lvl="2"/>
            <a:r>
              <a:rPr lang="en-US" sz="3200" i="1" smtClean="0"/>
              <a:t>heal better and have fewer skin or bladder infections </a:t>
            </a:r>
          </a:p>
          <a:p>
            <a:pPr lvl="2"/>
            <a:r>
              <a:rPr lang="en-US" sz="3200" i="1" smtClean="0"/>
              <a:t>have fewer problems with your eyesight, feet, and gums</a:t>
            </a:r>
            <a:endParaRPr lang="en-US" sz="3200" smtClean="0"/>
          </a:p>
        </p:txBody>
      </p:sp>
      <p:pic>
        <p:nvPicPr>
          <p:cNvPr id="27651" name="Picture 2" descr="http://www.medindia.net/images/interview/page-3a.jpg"/>
          <p:cNvPicPr>
            <a:picLocks noChangeAspect="1" noChangeArrowheads="1"/>
          </p:cNvPicPr>
          <p:nvPr/>
        </p:nvPicPr>
        <p:blipFill>
          <a:blip r:embed="rId3" cstate="print"/>
          <a:srcRect/>
          <a:stretch>
            <a:fillRect/>
          </a:stretch>
        </p:blipFill>
        <p:spPr bwMode="auto">
          <a:xfrm>
            <a:off x="6400800" y="5105400"/>
            <a:ext cx="27432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p:txBody>
          <a:bodyPr/>
          <a:lstStyle/>
          <a:p>
            <a:pPr marL="838200" indent="-838200"/>
            <a:r>
              <a:rPr lang="en-US" sz="4000" b="1" i="1" smtClean="0"/>
              <a:t>TAKE YOUR MEDICATIONS REGULARLY</a:t>
            </a:r>
          </a:p>
        </p:txBody>
      </p:sp>
      <p:sp>
        <p:nvSpPr>
          <p:cNvPr id="84995" name="Rectangle 3"/>
          <p:cNvSpPr>
            <a:spLocks noGrp="1"/>
          </p:cNvSpPr>
          <p:nvPr>
            <p:ph type="body" idx="1"/>
          </p:nvPr>
        </p:nvSpPr>
        <p:spPr/>
        <p:txBody>
          <a:bodyPr/>
          <a:lstStyle/>
          <a:p>
            <a:r>
              <a:rPr lang="en-US" b="1" smtClean="0"/>
              <a:t>Take medicines even when you feel good.</a:t>
            </a:r>
          </a:p>
          <a:p>
            <a:pPr>
              <a:buFont typeface="Arial" charset="0"/>
              <a:buNone/>
            </a:pPr>
            <a:endParaRPr lang="en-US" b="1" smtClean="0"/>
          </a:p>
          <a:p>
            <a:r>
              <a:rPr lang="en-US" smtClean="0"/>
              <a:t>Ask your doctor if you need </a:t>
            </a:r>
            <a:r>
              <a:rPr lang="en-US" b="1" smtClean="0"/>
              <a:t>aspirin </a:t>
            </a:r>
            <a:r>
              <a:rPr lang="en-US" smtClean="0"/>
              <a:t>to prevent a heart attack or stroke. </a:t>
            </a:r>
          </a:p>
          <a:p>
            <a:pPr>
              <a:buFont typeface="Arial" charset="0"/>
              <a:buNone/>
            </a:pPr>
            <a:endParaRPr lang="en-US" smtClean="0"/>
          </a:p>
          <a:p>
            <a:r>
              <a:rPr lang="en-US" smtClean="0"/>
              <a:t>Tell your doctor if you cannot afford your medicines or if you have any side effects.</a:t>
            </a:r>
          </a:p>
        </p:txBody>
      </p:sp>
      <p:pic>
        <p:nvPicPr>
          <p:cNvPr id="84996" name="Picture 4" descr="MCj03980550000[1]"/>
          <p:cNvPicPr>
            <a:picLocks noChangeAspect="1" noChangeArrowheads="1"/>
          </p:cNvPicPr>
          <p:nvPr/>
        </p:nvPicPr>
        <p:blipFill>
          <a:blip r:embed="rId3" cstate="print"/>
          <a:srcRect/>
          <a:stretch>
            <a:fillRect/>
          </a:stretch>
        </p:blipFill>
        <p:spPr bwMode="auto">
          <a:xfrm>
            <a:off x="7696200" y="5486400"/>
            <a:ext cx="1447800" cy="1371600"/>
          </a:xfrm>
          <a:prstGeom prst="rect">
            <a:avLst/>
          </a:prstGeom>
          <a:noFill/>
        </p:spPr>
      </p:pic>
      <p:pic>
        <p:nvPicPr>
          <p:cNvPr id="84997" name="Picture 5" descr="MCj02809900000[1]"/>
          <p:cNvPicPr>
            <a:picLocks noChangeAspect="1" noChangeArrowheads="1"/>
          </p:cNvPicPr>
          <p:nvPr/>
        </p:nvPicPr>
        <p:blipFill>
          <a:blip r:embed="rId4" cstate="print"/>
          <a:srcRect/>
          <a:stretch>
            <a:fillRect/>
          </a:stretch>
        </p:blipFill>
        <p:spPr bwMode="auto">
          <a:xfrm>
            <a:off x="0" y="0"/>
            <a:ext cx="1631950" cy="1752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410712"/>
          </a:xfrm>
        </p:spPr>
        <p:txBody>
          <a:bodyPr>
            <a:noAutofit/>
          </a:bodyPr>
          <a:lstStyle/>
          <a:p>
            <a:pPr eaLnBrk="1" fontAlgn="auto" hangingPunct="1">
              <a:spcAft>
                <a:spcPts val="0"/>
              </a:spcAft>
              <a:defRPr/>
            </a:pPr>
            <a:r>
              <a:rPr lang="en-US" sz="5400" dirty="0" smtClean="0">
                <a:latin typeface="Copperplate Gothic Bold" pitchFamily="34" charset="0"/>
              </a:rPr>
              <a:t>Physical Activity        exercise </a:t>
            </a:r>
            <a:endParaRPr lang="en-US" sz="5400" dirty="0">
              <a:latin typeface="Copperplate Gothic Bold" pitchFamily="34" charset="0"/>
            </a:endParaRPr>
          </a:p>
        </p:txBody>
      </p:sp>
      <p:pic>
        <p:nvPicPr>
          <p:cNvPr id="20482" name="Picture 3" descr="C:\Documents and Settings\ghoshr01\Local Settings\Temporary Internet Files\Content.IE5\KG7WR098\MCj03980710000[1].wmf"/>
          <p:cNvPicPr>
            <a:picLocks noChangeAspect="1" noChangeArrowheads="1"/>
          </p:cNvPicPr>
          <p:nvPr/>
        </p:nvPicPr>
        <p:blipFill>
          <a:blip r:embed="rId2" cstate="print"/>
          <a:srcRect/>
          <a:stretch>
            <a:fillRect/>
          </a:stretch>
        </p:blipFill>
        <p:spPr bwMode="auto">
          <a:xfrm>
            <a:off x="3810000" y="4267200"/>
            <a:ext cx="1673225" cy="182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p:nvPr>
        </p:nvSpPr>
        <p:spPr>
          <a:xfrm>
            <a:off x="457200" y="274638"/>
            <a:ext cx="8229600" cy="5440362"/>
          </a:xfrm>
        </p:spPr>
        <p:txBody>
          <a:bodyPr/>
          <a:lstStyle/>
          <a:p>
            <a:pPr marL="838200" indent="-838200"/>
            <a:r>
              <a:rPr lang="en-US" b="1" i="1" smtClean="0"/>
              <a:t>EATING HEALTHY</a:t>
            </a:r>
          </a:p>
        </p:txBody>
      </p:sp>
      <p:pic>
        <p:nvPicPr>
          <p:cNvPr id="86020" name="Picture 4" descr="MCj04406910000[1]"/>
          <p:cNvPicPr>
            <a:picLocks noChangeAspect="1" noChangeArrowheads="1"/>
          </p:cNvPicPr>
          <p:nvPr/>
        </p:nvPicPr>
        <p:blipFill>
          <a:blip r:embed="rId3" cstate="print"/>
          <a:srcRect/>
          <a:stretch>
            <a:fillRect/>
          </a:stretch>
        </p:blipFill>
        <p:spPr bwMode="auto">
          <a:xfrm>
            <a:off x="7315200" y="0"/>
            <a:ext cx="1828800" cy="1416050"/>
          </a:xfrm>
          <a:prstGeom prst="rect">
            <a:avLst/>
          </a:prstGeom>
          <a:noFill/>
        </p:spPr>
      </p:pic>
      <p:pic>
        <p:nvPicPr>
          <p:cNvPr id="86021" name="Picture 5" descr="MCj04417820000[1]"/>
          <p:cNvPicPr>
            <a:picLocks noChangeAspect="1" noChangeArrowheads="1"/>
          </p:cNvPicPr>
          <p:nvPr/>
        </p:nvPicPr>
        <p:blipFill>
          <a:blip r:embed="rId4" cstate="print"/>
          <a:srcRect/>
          <a:stretch>
            <a:fillRect/>
          </a:stretch>
        </p:blipFill>
        <p:spPr bwMode="auto">
          <a:xfrm>
            <a:off x="0" y="0"/>
            <a:ext cx="1828800" cy="1828800"/>
          </a:xfrm>
          <a:prstGeom prst="rect">
            <a:avLst/>
          </a:prstGeom>
          <a:noFill/>
        </p:spPr>
      </p:pic>
      <p:pic>
        <p:nvPicPr>
          <p:cNvPr id="86022" name="Picture 6" descr="MCj04418240000[1]"/>
          <p:cNvPicPr>
            <a:picLocks noChangeAspect="1" noChangeArrowheads="1"/>
          </p:cNvPicPr>
          <p:nvPr/>
        </p:nvPicPr>
        <p:blipFill>
          <a:blip r:embed="rId5" cstate="print"/>
          <a:srcRect/>
          <a:stretch>
            <a:fillRect/>
          </a:stretch>
        </p:blipFill>
        <p:spPr bwMode="auto">
          <a:xfrm>
            <a:off x="7197725" y="5029200"/>
            <a:ext cx="1946275" cy="1828800"/>
          </a:xfrm>
          <a:prstGeom prst="rect">
            <a:avLst/>
          </a:prstGeom>
          <a:noFill/>
        </p:spPr>
      </p:pic>
      <p:pic>
        <p:nvPicPr>
          <p:cNvPr id="86023" name="Picture 7" descr="MCj04418360000[1]"/>
          <p:cNvPicPr>
            <a:picLocks noChangeAspect="1" noChangeArrowheads="1"/>
          </p:cNvPicPr>
          <p:nvPr/>
        </p:nvPicPr>
        <p:blipFill>
          <a:blip r:embed="rId6" cstate="print"/>
          <a:srcRect/>
          <a:stretch>
            <a:fillRect/>
          </a:stretch>
        </p:blipFill>
        <p:spPr bwMode="auto">
          <a:xfrm>
            <a:off x="0" y="4997450"/>
            <a:ext cx="1809750" cy="186055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a:xfrm>
            <a:off x="457200" y="274638"/>
            <a:ext cx="8229600" cy="563562"/>
          </a:xfrm>
        </p:spPr>
        <p:txBody>
          <a:bodyPr>
            <a:normAutofit fontScale="90000"/>
          </a:bodyPr>
          <a:lstStyle/>
          <a:p>
            <a:r>
              <a:rPr lang="en-US" sz="4000" b="1" smtClean="0"/>
              <a:t/>
            </a:r>
            <a:br>
              <a:rPr lang="en-US" sz="4000" b="1" smtClean="0"/>
            </a:br>
            <a:r>
              <a:rPr lang="en-US" sz="4000" b="1" smtClean="0"/>
              <a:t>Diabetes meal plan </a:t>
            </a:r>
            <a:br>
              <a:rPr lang="en-US" sz="4000" b="1" smtClean="0"/>
            </a:br>
            <a:endParaRPr lang="en-US" sz="4000" b="1" smtClean="0"/>
          </a:p>
        </p:txBody>
      </p:sp>
      <p:sp>
        <p:nvSpPr>
          <p:cNvPr id="90115" name="Rectangle 3"/>
          <p:cNvSpPr>
            <a:spLocks noGrp="1"/>
          </p:cNvSpPr>
          <p:nvPr>
            <p:ph type="body" idx="1"/>
          </p:nvPr>
        </p:nvSpPr>
        <p:spPr>
          <a:xfrm>
            <a:off x="457200" y="914400"/>
            <a:ext cx="8229600" cy="5791200"/>
          </a:xfrm>
        </p:spPr>
        <p:txBody>
          <a:bodyPr/>
          <a:lstStyle/>
          <a:p>
            <a:pPr>
              <a:lnSpc>
                <a:spcPct val="80000"/>
              </a:lnSpc>
            </a:pPr>
            <a:r>
              <a:rPr lang="en-US" sz="2800" smtClean="0"/>
              <a:t>It is a </a:t>
            </a:r>
            <a:r>
              <a:rPr lang="en-US" sz="2800" smtClean="0">
                <a:solidFill>
                  <a:schemeClr val="hlink"/>
                </a:solidFill>
              </a:rPr>
              <a:t>guide</a:t>
            </a:r>
            <a:r>
              <a:rPr lang="en-US" sz="2800" smtClean="0"/>
              <a:t> that tells you how much and what kinds of food you can choose to eat at meals and snack times. </a:t>
            </a:r>
          </a:p>
          <a:p>
            <a:pPr>
              <a:lnSpc>
                <a:spcPct val="80000"/>
              </a:lnSpc>
            </a:pPr>
            <a:r>
              <a:rPr lang="en-US" sz="2800" smtClean="0"/>
              <a:t>A good meal plan should fit in with your schedule and eating habits. </a:t>
            </a:r>
          </a:p>
          <a:p>
            <a:pPr>
              <a:lnSpc>
                <a:spcPct val="80000"/>
              </a:lnSpc>
            </a:pPr>
            <a:r>
              <a:rPr lang="en-US" sz="2800" smtClean="0"/>
              <a:t>The right meal plan will help you improve your </a:t>
            </a:r>
            <a:r>
              <a:rPr lang="en-US" sz="2800" smtClean="0">
                <a:solidFill>
                  <a:schemeClr val="hlink"/>
                </a:solidFill>
              </a:rPr>
              <a:t>blood glucose, blood pressure, and cholesterol numbers</a:t>
            </a:r>
            <a:r>
              <a:rPr lang="en-US" sz="2800" smtClean="0"/>
              <a:t> and also help keep your weight on track. </a:t>
            </a:r>
          </a:p>
          <a:p>
            <a:pPr>
              <a:lnSpc>
                <a:spcPct val="80000"/>
              </a:lnSpc>
            </a:pPr>
            <a:r>
              <a:rPr lang="en-US" sz="2800" smtClean="0"/>
              <a:t>a meal plan helps ensure you eat a balanced diet high in fiber and low in fats. It can also "help you lose weight, by controlling portion sizes and calories </a:t>
            </a:r>
          </a:p>
          <a:p>
            <a:pPr>
              <a:lnSpc>
                <a:spcPct val="80000"/>
              </a:lnSpc>
            </a:pPr>
            <a:r>
              <a:rPr lang="en-US" sz="2800" smtClean="0"/>
              <a:t>With that in mind -- and understanding you should talk with your doctor before making big changes in your diabetes diet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body" idx="1"/>
          </p:nvPr>
        </p:nvSpPr>
        <p:spPr>
          <a:xfrm>
            <a:off x="0" y="152400"/>
            <a:ext cx="4267200" cy="6400800"/>
          </a:xfrm>
        </p:spPr>
        <p:txBody>
          <a:bodyPr/>
          <a:lstStyle/>
          <a:p>
            <a:pPr>
              <a:lnSpc>
                <a:spcPct val="80000"/>
              </a:lnSpc>
              <a:buFont typeface="Arial" charset="0"/>
              <a:buNone/>
            </a:pPr>
            <a:endParaRPr lang="en-US" sz="2000" smtClean="0">
              <a:solidFill>
                <a:srgbClr val="FFFF66"/>
              </a:solidFill>
            </a:endParaRPr>
          </a:p>
          <a:p>
            <a:pPr>
              <a:lnSpc>
                <a:spcPct val="80000"/>
              </a:lnSpc>
              <a:buFont typeface="Arial" charset="0"/>
              <a:buNone/>
            </a:pPr>
            <a:r>
              <a:rPr lang="en-US" sz="2000" smtClean="0">
                <a:solidFill>
                  <a:srgbClr val="FFFF66"/>
                </a:solidFill>
              </a:rPr>
              <a:t>The diabetes food pyramid's general recommendations are:</a:t>
            </a:r>
          </a:p>
          <a:p>
            <a:pPr>
              <a:lnSpc>
                <a:spcPct val="80000"/>
              </a:lnSpc>
              <a:buFont typeface="Arial" charset="0"/>
              <a:buNone/>
            </a:pPr>
            <a:endParaRPr lang="en-US" sz="2000" smtClean="0">
              <a:solidFill>
                <a:srgbClr val="FFFF66"/>
              </a:solidFill>
            </a:endParaRPr>
          </a:p>
          <a:p>
            <a:pPr>
              <a:lnSpc>
                <a:spcPct val="80000"/>
              </a:lnSpc>
            </a:pPr>
            <a:r>
              <a:rPr lang="en-US" sz="2000" i="1" smtClean="0"/>
              <a:t>Grains, beans, and starchy vegetables: 6 or more servings/day.</a:t>
            </a:r>
            <a:r>
              <a:rPr lang="en-US" sz="2000" smtClean="0"/>
              <a:t> One serving: 1 slice bread; 1/2 small bagel; 1/2 cup cooked cereal, pasta, rice; 3/4 cup ready-to-eat cereal; 1/2 cup cooked beans, corn, peas. </a:t>
            </a:r>
          </a:p>
          <a:p>
            <a:pPr>
              <a:lnSpc>
                <a:spcPct val="80000"/>
              </a:lnSpc>
            </a:pPr>
            <a:r>
              <a:rPr lang="en-US" sz="2000" i="1" smtClean="0"/>
              <a:t>Fruits: 2-4 servings daily.</a:t>
            </a:r>
            <a:r>
              <a:rPr lang="en-US" sz="2000" smtClean="0"/>
              <a:t> One serving: 1 medium-size fresh fruit; 1/2 cup canned fruit; 1/2 cup fruit juice. </a:t>
            </a:r>
          </a:p>
          <a:p>
            <a:pPr>
              <a:lnSpc>
                <a:spcPct val="80000"/>
              </a:lnSpc>
              <a:buFont typeface="Arial" charset="0"/>
              <a:buNone/>
            </a:pPr>
            <a:endParaRPr lang="en-US" sz="2000" smtClean="0"/>
          </a:p>
          <a:p>
            <a:pPr>
              <a:lnSpc>
                <a:spcPct val="80000"/>
              </a:lnSpc>
            </a:pPr>
            <a:r>
              <a:rPr lang="en-US" sz="2000" i="1" smtClean="0"/>
              <a:t>Vegetables: 3-5 servings a day.</a:t>
            </a:r>
            <a:r>
              <a:rPr lang="en-US" sz="2000" smtClean="0"/>
              <a:t> One serving: 1 cup raw vegetable; 1/2 cup vegetable juice. </a:t>
            </a:r>
          </a:p>
          <a:p>
            <a:pPr>
              <a:lnSpc>
                <a:spcPct val="80000"/>
              </a:lnSpc>
            </a:pPr>
            <a:r>
              <a:rPr lang="en-US" sz="2000" i="1" smtClean="0"/>
              <a:t>Meat, Fish, Cheese: 2-3 servings/day.</a:t>
            </a:r>
            <a:r>
              <a:rPr lang="en-US" sz="2000" smtClean="0"/>
              <a:t> One serving: 2-3 ounces cooked lean meat, skinless poultry, or fish; I egg; 2 tablespoons peanut butter; 2-3 ounces cheese. </a:t>
            </a:r>
          </a:p>
          <a:p>
            <a:pPr>
              <a:lnSpc>
                <a:spcPct val="80000"/>
              </a:lnSpc>
            </a:pPr>
            <a:endParaRPr lang="en-US" sz="2000" smtClean="0"/>
          </a:p>
        </p:txBody>
      </p:sp>
      <p:pic>
        <p:nvPicPr>
          <p:cNvPr id="91139" name="Picture 3"/>
          <p:cNvPicPr>
            <a:picLocks noChangeAspect="1" noChangeArrowheads="1"/>
          </p:cNvPicPr>
          <p:nvPr/>
        </p:nvPicPr>
        <p:blipFill>
          <a:blip r:embed="rId3" cstate="print"/>
          <a:srcRect/>
          <a:stretch>
            <a:fillRect/>
          </a:stretch>
        </p:blipFill>
        <p:spPr bwMode="auto">
          <a:xfrm>
            <a:off x="5181600" y="0"/>
            <a:ext cx="3962400" cy="2867025"/>
          </a:xfrm>
          <a:prstGeom prst="rect">
            <a:avLst/>
          </a:prstGeom>
          <a:noFill/>
          <a:ln w="9525">
            <a:noFill/>
            <a:miter lim="800000"/>
            <a:headEnd/>
            <a:tailEnd/>
          </a:ln>
          <a:effectLst/>
        </p:spPr>
      </p:pic>
      <p:sp>
        <p:nvSpPr>
          <p:cNvPr id="91141" name="Rectangle 5"/>
          <p:cNvSpPr>
            <a:spLocks noChangeArrowheads="1"/>
          </p:cNvSpPr>
          <p:nvPr/>
        </p:nvSpPr>
        <p:spPr bwMode="auto">
          <a:xfrm>
            <a:off x="4419600" y="3200400"/>
            <a:ext cx="4495800" cy="2835275"/>
          </a:xfrm>
          <a:prstGeom prst="rect">
            <a:avLst/>
          </a:prstGeom>
          <a:noFill/>
          <a:ln w="9525">
            <a:noFill/>
            <a:miter lim="800000"/>
            <a:headEnd/>
            <a:tailEnd/>
          </a:ln>
          <a:effectLst/>
        </p:spPr>
        <p:txBody>
          <a:bodyPr>
            <a:spAutoFit/>
          </a:bodyPr>
          <a:lstStyle/>
          <a:p>
            <a:r>
              <a:rPr lang="en-US" sz="2000" i="1"/>
              <a:t>Milk and Yogurt: 2-3 servings daily.</a:t>
            </a:r>
            <a:r>
              <a:rPr lang="en-US" sz="2000"/>
              <a:t> One serving: 1 cup (8 ounces) milk or yogurt. </a:t>
            </a:r>
          </a:p>
          <a:p>
            <a:r>
              <a:rPr lang="en-US" sz="2000" i="1"/>
              <a:t>Fats, Sweets, and Alcohol: eat these in small amounts.</a:t>
            </a:r>
            <a:r>
              <a:rPr lang="en-US" sz="2000"/>
              <a:t> One serving: 1 teaspoon butter, margarine, or mayonnaise; 1 tablespoon cream cheese or salad dressing; 1/2 cup ice cream.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a:xfrm>
            <a:off x="457200" y="274638"/>
            <a:ext cx="8229600" cy="5821362"/>
          </a:xfrm>
        </p:spPr>
        <p:txBody>
          <a:bodyPr/>
          <a:lstStyle/>
          <a:p>
            <a:pPr marL="838200" indent="-838200"/>
            <a:r>
              <a:rPr lang="en-US" smtClean="0"/>
              <a:t>Stress Management</a:t>
            </a:r>
          </a:p>
        </p:txBody>
      </p:sp>
      <p:pic>
        <p:nvPicPr>
          <p:cNvPr id="88068" name="Picture 4" descr="MCBD20150_0000[1]"/>
          <p:cNvPicPr>
            <a:picLocks noChangeAspect="1" noChangeArrowheads="1"/>
          </p:cNvPicPr>
          <p:nvPr/>
        </p:nvPicPr>
        <p:blipFill>
          <a:blip r:embed="rId3" cstate="print"/>
          <a:srcRect/>
          <a:stretch>
            <a:fillRect/>
          </a:stretch>
        </p:blipFill>
        <p:spPr bwMode="auto">
          <a:xfrm>
            <a:off x="0" y="0"/>
            <a:ext cx="2743200" cy="2060575"/>
          </a:xfrm>
          <a:prstGeom prst="rect">
            <a:avLst/>
          </a:prstGeom>
          <a:noFill/>
        </p:spPr>
      </p:pic>
      <p:pic>
        <p:nvPicPr>
          <p:cNvPr id="88070" name="Picture 6" descr="MPj04424660000[1]"/>
          <p:cNvPicPr>
            <a:picLocks noChangeAspect="1" noChangeArrowheads="1"/>
          </p:cNvPicPr>
          <p:nvPr/>
        </p:nvPicPr>
        <p:blipFill>
          <a:blip r:embed="rId4" cstate="print"/>
          <a:srcRect/>
          <a:stretch>
            <a:fillRect/>
          </a:stretch>
        </p:blipFill>
        <p:spPr bwMode="auto">
          <a:xfrm>
            <a:off x="7813675" y="4857750"/>
            <a:ext cx="1330325" cy="200025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p:txBody>
          <a:bodyPr/>
          <a:lstStyle/>
          <a:p>
            <a:r>
              <a:rPr lang="en-US" smtClean="0"/>
              <a:t>Stress &amp; Diabetes</a:t>
            </a:r>
          </a:p>
        </p:txBody>
      </p:sp>
      <p:sp>
        <p:nvSpPr>
          <p:cNvPr id="89091" name="Rectangle 3"/>
          <p:cNvSpPr>
            <a:spLocks noGrp="1"/>
          </p:cNvSpPr>
          <p:nvPr>
            <p:ph type="body" idx="1"/>
          </p:nvPr>
        </p:nvSpPr>
        <p:spPr/>
        <p:txBody>
          <a:bodyPr/>
          <a:lstStyle/>
          <a:p>
            <a:r>
              <a:rPr lang="en-US" sz="2800" smtClean="0"/>
              <a:t>Stress can be physical or mental. </a:t>
            </a:r>
          </a:p>
          <a:p>
            <a:r>
              <a:rPr lang="en-US" sz="2800" smtClean="0"/>
              <a:t>It can complicate diabetes by distracting you from proper care or affecting blood glucose levels directly. </a:t>
            </a:r>
          </a:p>
          <a:p>
            <a:r>
              <a:rPr lang="en-US" sz="2800" smtClean="0"/>
              <a:t>Learning to relax and making lifestyle changes can help reduce mental stress. </a:t>
            </a:r>
          </a:p>
          <a:p>
            <a:r>
              <a:rPr lang="en-US" sz="2800" smtClean="0"/>
              <a:t>Smoking is not a good way of stress management, and can cause further  complications to your diabetes.  So if you are a smoker, think of quitting!  We will discuss how in another session! </a:t>
            </a:r>
            <a:r>
              <a:rPr lang="en-US" sz="2800" smtClean="0">
                <a:sym typeface="Wingdings" pitchFamily="2" charset="2"/>
              </a:rPr>
              <a:t></a:t>
            </a:r>
            <a:r>
              <a:rPr lang="en-US" sz="2800" smtClean="0"/>
              <a:t>  </a:t>
            </a:r>
          </a:p>
          <a:p>
            <a:endParaRPr lang="en-US" sz="2800" smtClean="0"/>
          </a:p>
        </p:txBody>
      </p:sp>
      <p:pic>
        <p:nvPicPr>
          <p:cNvPr id="89093" name="Picture 5" descr="MCj04259720000[1]"/>
          <p:cNvPicPr>
            <a:picLocks noChangeAspect="1" noChangeArrowheads="1"/>
          </p:cNvPicPr>
          <p:nvPr/>
        </p:nvPicPr>
        <p:blipFill>
          <a:blip r:embed="rId3" cstate="print"/>
          <a:srcRect/>
          <a:stretch>
            <a:fillRect/>
          </a:stretch>
        </p:blipFill>
        <p:spPr bwMode="auto">
          <a:xfrm>
            <a:off x="8169275" y="0"/>
            <a:ext cx="974725" cy="974725"/>
          </a:xfrm>
          <a:prstGeom prst="rect">
            <a:avLst/>
          </a:prstGeom>
          <a:noFill/>
        </p:spPr>
      </p:pic>
      <p:pic>
        <p:nvPicPr>
          <p:cNvPr id="89094" name="Picture 6" descr="MCj04246380000[1]"/>
          <p:cNvPicPr>
            <a:picLocks noChangeAspect="1" noChangeArrowheads="1"/>
          </p:cNvPicPr>
          <p:nvPr/>
        </p:nvPicPr>
        <p:blipFill>
          <a:blip r:embed="rId4" cstate="print"/>
          <a:srcRect/>
          <a:stretch>
            <a:fillRect/>
          </a:stretch>
        </p:blipFill>
        <p:spPr bwMode="auto">
          <a:xfrm>
            <a:off x="0" y="0"/>
            <a:ext cx="1524000" cy="1446213"/>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457200" y="685800"/>
            <a:ext cx="8229600" cy="5791200"/>
          </a:xfrm>
        </p:spPr>
        <p:txBody>
          <a:bodyPr/>
          <a:lstStyle/>
          <a:p>
            <a:pPr eaLnBrk="1" hangingPunct="1">
              <a:buFont typeface="Arial" charset="0"/>
              <a:buNone/>
            </a:pPr>
            <a:r>
              <a:rPr lang="en-US" smtClean="0"/>
              <a:t>   </a:t>
            </a:r>
          </a:p>
          <a:p>
            <a:pPr eaLnBrk="1" hangingPunct="1"/>
            <a:r>
              <a:rPr lang="en-US" smtClean="0"/>
              <a:t> A diary works best if you can write each thing</a:t>
            </a:r>
          </a:p>
          <a:p>
            <a:pPr eaLnBrk="1" hangingPunct="1">
              <a:buFont typeface="Arial" charset="0"/>
              <a:buNone/>
            </a:pPr>
            <a:r>
              <a:rPr lang="en-US" smtClean="0"/>
              <a:t> down as you do it.  That way you won’t forget.  </a:t>
            </a:r>
          </a:p>
          <a:p>
            <a:pPr eaLnBrk="1" hangingPunct="1"/>
            <a:endParaRPr lang="en-US" smtClean="0"/>
          </a:p>
          <a:p>
            <a:pPr eaLnBrk="1" hangingPunct="1"/>
            <a:r>
              <a:rPr lang="en-US" smtClean="0"/>
              <a:t>Write down any special things you did that may affect your blood sugar numbers.  For example, some foods can cause numbers to be higher, and exercise may cause numbers to be lower.  </a:t>
            </a:r>
          </a:p>
          <a:p>
            <a:pPr eaLnBrk="1" hangingPunct="1"/>
            <a:endParaRPr lang="en-US" smtClean="0"/>
          </a:p>
        </p:txBody>
      </p:sp>
      <p:pic>
        <p:nvPicPr>
          <p:cNvPr id="35843" name="Picture 6" descr="MCj03972240000[1]"/>
          <p:cNvPicPr>
            <a:picLocks noChangeAspect="1" noChangeArrowheads="1"/>
          </p:cNvPicPr>
          <p:nvPr/>
        </p:nvPicPr>
        <p:blipFill>
          <a:blip r:embed="rId3" cstate="print"/>
          <a:srcRect/>
          <a:stretch>
            <a:fillRect/>
          </a:stretch>
        </p:blipFill>
        <p:spPr bwMode="auto">
          <a:xfrm>
            <a:off x="6934200" y="5105400"/>
            <a:ext cx="1804988" cy="1474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457200" y="685800"/>
            <a:ext cx="8229600" cy="5440363"/>
          </a:xfrm>
        </p:spPr>
        <p:txBody>
          <a:bodyPr/>
          <a:lstStyle/>
          <a:p>
            <a:pPr eaLnBrk="1" hangingPunct="1">
              <a:buFont typeface="Arial" charset="0"/>
              <a:buNone/>
            </a:pPr>
            <a:r>
              <a:rPr lang="en-US" b="1" i="1" smtClean="0"/>
              <a:t>         </a:t>
            </a:r>
            <a:r>
              <a:rPr lang="en-US" b="1" i="1" smtClean="0">
                <a:solidFill>
                  <a:srgbClr val="FFFF66"/>
                </a:solidFill>
              </a:rPr>
              <a:t>Maintain “My Personal Health Diary</a:t>
            </a:r>
            <a:r>
              <a:rPr lang="en-US" b="1" smtClean="0">
                <a:solidFill>
                  <a:srgbClr val="FFFF66"/>
                </a:solidFill>
              </a:rPr>
              <a:t>”</a:t>
            </a:r>
            <a:endParaRPr lang="en-US" smtClean="0">
              <a:solidFill>
                <a:srgbClr val="FFFF66"/>
              </a:solidFill>
            </a:endParaRPr>
          </a:p>
          <a:p>
            <a:pPr eaLnBrk="1" hangingPunct="1">
              <a:buFont typeface="Arial" charset="0"/>
              <a:buNone/>
            </a:pPr>
            <a:r>
              <a:rPr lang="en-US" smtClean="0"/>
              <a:t> </a:t>
            </a:r>
          </a:p>
          <a:p>
            <a:pPr eaLnBrk="1" hangingPunct="1"/>
            <a:r>
              <a:rPr lang="en-US" smtClean="0"/>
              <a:t>Keep daily records in a diary or on a record sheet of:</a:t>
            </a:r>
          </a:p>
          <a:p>
            <a:pPr eaLnBrk="1" hangingPunct="1"/>
            <a:r>
              <a:rPr lang="en-US" smtClean="0"/>
              <a:t>Your blood sugar levels</a:t>
            </a:r>
          </a:p>
          <a:p>
            <a:pPr eaLnBrk="1" hangingPunct="1"/>
            <a:r>
              <a:rPr lang="en-US" smtClean="0"/>
              <a:t>The food you eat</a:t>
            </a:r>
          </a:p>
          <a:p>
            <a:pPr eaLnBrk="1" hangingPunct="1"/>
            <a:r>
              <a:rPr lang="en-US" smtClean="0"/>
              <a:t>The exercise you get</a:t>
            </a:r>
          </a:p>
          <a:p>
            <a:pPr eaLnBrk="1" hangingPunct="1"/>
            <a:r>
              <a:rPr lang="en-US" smtClean="0"/>
              <a:t>The medication you take</a:t>
            </a:r>
          </a:p>
          <a:p>
            <a:pPr eaLnBrk="1" hangingPunct="1"/>
            <a:r>
              <a:rPr lang="en-US" smtClean="0"/>
              <a:t>Ketones (if any</a:t>
            </a:r>
            <a:r>
              <a:rPr lang="en-US" u="sng" smtClean="0"/>
              <a:t>)</a:t>
            </a:r>
            <a:endParaRPr lang="en-US" smtClean="0"/>
          </a:p>
          <a:p>
            <a:pPr eaLnBrk="1" hangingPunct="1">
              <a:buFont typeface="Arial" charset="0"/>
              <a:buNone/>
            </a:pPr>
            <a:endParaRPr lang="en-US" smtClean="0"/>
          </a:p>
        </p:txBody>
      </p:sp>
      <p:sp>
        <p:nvSpPr>
          <p:cNvPr id="4" name="Rectangle 3"/>
          <p:cNvSpPr/>
          <p:nvPr/>
        </p:nvSpPr>
        <p:spPr>
          <a:xfrm>
            <a:off x="6477000" y="4038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4820" name="Picture 6" descr="http://i.ehow.com/images/GlobalPhoto/Articles/5136854/254905-main_Full.jpg"/>
          <p:cNvPicPr>
            <a:picLocks noChangeAspect="1" noChangeArrowheads="1"/>
          </p:cNvPicPr>
          <p:nvPr/>
        </p:nvPicPr>
        <p:blipFill>
          <a:blip r:embed="rId3" cstate="print"/>
          <a:srcRect/>
          <a:stretch>
            <a:fillRect/>
          </a:stretch>
        </p:blipFill>
        <p:spPr bwMode="auto">
          <a:xfrm>
            <a:off x="5562600" y="3352800"/>
            <a:ext cx="3048000" cy="2876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2"/>
          <p:cNvSpPr>
            <a:spLocks noGrp="1"/>
          </p:cNvSpPr>
          <p:nvPr>
            <p:ph idx="4294967295"/>
          </p:nvPr>
        </p:nvSpPr>
        <p:spPr/>
        <p:txBody>
          <a:bodyPr/>
          <a:lstStyle/>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r>
              <a:rPr lang="en-US" b="1" smtClean="0"/>
              <a:t>         </a:t>
            </a:r>
            <a:r>
              <a:rPr lang="en-US" sz="4800" b="1" smtClean="0"/>
              <a:t>Complications of diabetes</a:t>
            </a:r>
            <a:r>
              <a:rPr lang="en-US" sz="4800" smtClean="0"/>
              <a:t>   </a:t>
            </a:r>
          </a:p>
          <a:p>
            <a:pPr eaLnBrk="1" hangingPunct="1">
              <a:buFont typeface="Arial" charset="0"/>
              <a:buNone/>
            </a:pPr>
            <a:endParaRPr lang="en-US" smtClean="0"/>
          </a:p>
        </p:txBody>
      </p:sp>
      <p:pic>
        <p:nvPicPr>
          <p:cNvPr id="96259" name="Picture 5" descr="http://www.fotosearch.com/bthumb/IMZ/IMZ346/nri0274.jpg"/>
          <p:cNvPicPr>
            <a:picLocks noChangeAspect="1" noChangeArrowheads="1"/>
          </p:cNvPicPr>
          <p:nvPr/>
        </p:nvPicPr>
        <p:blipFill>
          <a:blip r:embed="rId3" cstate="print"/>
          <a:srcRect/>
          <a:stretch>
            <a:fillRect/>
          </a:stretch>
        </p:blipFill>
        <p:spPr bwMode="auto">
          <a:xfrm>
            <a:off x="0" y="0"/>
            <a:ext cx="1752600" cy="1828800"/>
          </a:xfrm>
          <a:prstGeom prst="rect">
            <a:avLst/>
          </a:prstGeom>
          <a:noFill/>
          <a:ln w="9525">
            <a:noFill/>
            <a:miter lim="800000"/>
            <a:headEnd/>
            <a:tailEnd/>
          </a:ln>
        </p:spPr>
      </p:pic>
      <p:pic>
        <p:nvPicPr>
          <p:cNvPr id="96260" name="Picture 6" descr="http://sg.sea.123rf.com/400wm/400/400/iofoto/iofoto0711/iofoto071103519/2190497.jpg"/>
          <p:cNvPicPr>
            <a:picLocks noChangeAspect="1" noChangeArrowheads="1"/>
          </p:cNvPicPr>
          <p:nvPr/>
        </p:nvPicPr>
        <p:blipFill>
          <a:blip r:embed="rId4" cstate="print"/>
          <a:srcRect/>
          <a:stretch>
            <a:fillRect/>
          </a:stretch>
        </p:blipFill>
        <p:spPr bwMode="auto">
          <a:xfrm>
            <a:off x="5486400" y="4038600"/>
            <a:ext cx="3200400" cy="219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2"/>
          <p:cNvSpPr>
            <a:spLocks noGrp="1"/>
          </p:cNvSpPr>
          <p:nvPr>
            <p:ph idx="4294967295"/>
          </p:nvPr>
        </p:nvSpPr>
        <p:spPr>
          <a:xfrm>
            <a:off x="457200" y="457200"/>
            <a:ext cx="8229600" cy="6019800"/>
          </a:xfrm>
        </p:spPr>
        <p:txBody>
          <a:bodyPr/>
          <a:lstStyle/>
          <a:p>
            <a:pPr lvl="1" eaLnBrk="1" hangingPunct="1"/>
            <a:r>
              <a:rPr lang="en-US" smtClean="0"/>
              <a:t>Heart Attacks- the most common cause of death in diabetics is strokes.</a:t>
            </a:r>
          </a:p>
          <a:p>
            <a:pPr lvl="1" eaLnBrk="1" hangingPunct="1"/>
            <a:endParaRPr lang="en-US" sz="2400" smtClean="0"/>
          </a:p>
          <a:p>
            <a:pPr lvl="1" eaLnBrk="1" hangingPunct="1"/>
            <a:r>
              <a:rPr lang="en-US" smtClean="0"/>
              <a:t>Kidney disease- diabetes is the most common cause of end-stage kidney disease in the U.S.</a:t>
            </a:r>
          </a:p>
          <a:p>
            <a:pPr lvl="1" eaLnBrk="1" hangingPunct="1"/>
            <a:endParaRPr lang="en-US" sz="2400" smtClean="0"/>
          </a:p>
          <a:p>
            <a:pPr lvl="1" eaLnBrk="1" hangingPunct="1"/>
            <a:r>
              <a:rPr lang="en-US" smtClean="0"/>
              <a:t>Amputations- the most common cause of lower extremity amputations</a:t>
            </a:r>
          </a:p>
          <a:p>
            <a:pPr lvl="1" eaLnBrk="1" hangingPunct="1"/>
            <a:endParaRPr lang="en-US" sz="2400" smtClean="0"/>
          </a:p>
          <a:p>
            <a:pPr lvl="1" eaLnBrk="1" hangingPunct="1"/>
            <a:r>
              <a:rPr lang="en-US" smtClean="0"/>
              <a:t>Blindness- the most common cause of blindness in adults</a:t>
            </a:r>
            <a:endParaRPr lang="en-US" sz="2400" smtClean="0"/>
          </a:p>
          <a:p>
            <a:pPr eaLnBrk="1" hangingPunct="1"/>
            <a:endParaRPr lang="en-US" sz="2800" smtClean="0"/>
          </a:p>
          <a:p>
            <a:pPr eaLnBrk="1" hangingPunct="1"/>
            <a:endParaRPr lang="en-US" smtClean="0"/>
          </a:p>
        </p:txBody>
      </p:sp>
      <p:pic>
        <p:nvPicPr>
          <p:cNvPr id="97283" name="Picture 5" descr="MCHM00246_0000[1]"/>
          <p:cNvPicPr>
            <a:picLocks noChangeAspect="1" noChangeArrowheads="1"/>
          </p:cNvPicPr>
          <p:nvPr/>
        </p:nvPicPr>
        <p:blipFill>
          <a:blip r:embed="rId3" cstate="print"/>
          <a:srcRect/>
          <a:stretch>
            <a:fillRect/>
          </a:stretch>
        </p:blipFill>
        <p:spPr bwMode="auto">
          <a:xfrm>
            <a:off x="8126413" y="990600"/>
            <a:ext cx="1017587" cy="1371600"/>
          </a:xfrm>
          <a:prstGeom prst="rect">
            <a:avLst/>
          </a:prstGeom>
          <a:noFill/>
          <a:ln w="9525">
            <a:noFill/>
            <a:miter lim="800000"/>
            <a:headEnd/>
            <a:tailEnd/>
          </a:ln>
        </p:spPr>
      </p:pic>
      <p:pic>
        <p:nvPicPr>
          <p:cNvPr id="97284" name="Picture 6" descr="j0235241"/>
          <p:cNvPicPr>
            <a:picLocks noChangeAspect="1" noChangeArrowheads="1"/>
          </p:cNvPicPr>
          <p:nvPr/>
        </p:nvPicPr>
        <p:blipFill>
          <a:blip r:embed="rId4" cstate="print"/>
          <a:srcRect/>
          <a:stretch>
            <a:fillRect/>
          </a:stretch>
        </p:blipFill>
        <p:spPr bwMode="auto">
          <a:xfrm>
            <a:off x="0" y="5611813"/>
            <a:ext cx="1811338" cy="1246187"/>
          </a:xfrm>
          <a:prstGeom prst="rect">
            <a:avLst/>
          </a:prstGeom>
          <a:noFill/>
          <a:ln w="9525">
            <a:noFill/>
            <a:miter lim="800000"/>
            <a:headEnd/>
            <a:tailEnd/>
          </a:ln>
        </p:spPr>
      </p:pic>
      <p:pic>
        <p:nvPicPr>
          <p:cNvPr id="97285" name="Picture 7" descr="MCj03002630000[1]"/>
          <p:cNvPicPr>
            <a:picLocks noChangeAspect="1" noChangeArrowheads="1"/>
          </p:cNvPicPr>
          <p:nvPr/>
        </p:nvPicPr>
        <p:blipFill>
          <a:blip r:embed="rId5" cstate="print"/>
          <a:srcRect/>
          <a:stretch>
            <a:fillRect/>
          </a:stretch>
        </p:blipFill>
        <p:spPr bwMode="auto">
          <a:xfrm>
            <a:off x="7343775" y="5665788"/>
            <a:ext cx="1800225" cy="1192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p:cNvSpPr>
            <a:spLocks noGrp="1"/>
          </p:cNvSpPr>
          <p:nvPr>
            <p:ph idx="4294967295"/>
          </p:nvPr>
        </p:nvSpPr>
        <p:spPr>
          <a:xfrm>
            <a:off x="457200" y="228600"/>
            <a:ext cx="8229600" cy="6248400"/>
          </a:xfrm>
        </p:spPr>
        <p:txBody>
          <a:bodyPr/>
          <a:lstStyle/>
          <a:p>
            <a:pPr>
              <a:buFont typeface="Arial" charset="0"/>
              <a:buNone/>
            </a:pPr>
            <a:r>
              <a:rPr lang="en-US" b="1" smtClean="0"/>
              <a:t>Take medicines even when you feel good</a:t>
            </a:r>
          </a:p>
          <a:p>
            <a:pPr>
              <a:buFont typeface="Arial" charset="0"/>
              <a:buNone/>
            </a:pPr>
            <a:r>
              <a:rPr lang="en-US" b="1" smtClean="0"/>
              <a:t>Check your feet every day </a:t>
            </a:r>
          </a:p>
          <a:p>
            <a:pPr>
              <a:buFont typeface="Arial" charset="0"/>
              <a:buNone/>
            </a:pPr>
            <a:r>
              <a:rPr lang="en-US" b="1" smtClean="0"/>
              <a:t>Brush your teeth and floss every day </a:t>
            </a:r>
          </a:p>
          <a:p>
            <a:pPr>
              <a:buFont typeface="Arial" charset="0"/>
              <a:buNone/>
            </a:pPr>
            <a:r>
              <a:rPr lang="en-US" b="1" smtClean="0"/>
              <a:t>Check your blood glucose</a:t>
            </a:r>
          </a:p>
          <a:p>
            <a:pPr>
              <a:buFont typeface="Arial" charset="0"/>
              <a:buNone/>
            </a:pPr>
            <a:r>
              <a:rPr lang="en-US" b="1" smtClean="0"/>
              <a:t>Check your blood pressure </a:t>
            </a:r>
          </a:p>
          <a:p>
            <a:pPr>
              <a:buFont typeface="Arial" charset="0"/>
              <a:buNone/>
            </a:pPr>
            <a:r>
              <a:rPr lang="en-US" b="1" smtClean="0"/>
              <a:t>Report any changes in your eyesight </a:t>
            </a:r>
            <a:endParaRPr lang="en-US" smtClean="0"/>
          </a:p>
          <a:p>
            <a:pPr>
              <a:buFont typeface="Arial" charset="0"/>
              <a:buNone/>
            </a:pPr>
            <a:endParaRPr lang="en-US" smtClean="0"/>
          </a:p>
        </p:txBody>
      </p:sp>
      <p:pic>
        <p:nvPicPr>
          <p:cNvPr id="98307" name="Picture 2" descr="http://images.meredith.com/dlv/images/2008/09/ss_knowyourmeds-Slide1.jpg"/>
          <p:cNvPicPr>
            <a:picLocks noChangeAspect="1" noChangeArrowheads="1"/>
          </p:cNvPicPr>
          <p:nvPr/>
        </p:nvPicPr>
        <p:blipFill>
          <a:blip r:embed="rId3" cstate="print"/>
          <a:srcRect/>
          <a:stretch>
            <a:fillRect/>
          </a:stretch>
        </p:blipFill>
        <p:spPr bwMode="auto">
          <a:xfrm>
            <a:off x="6972300" y="914400"/>
            <a:ext cx="1790700" cy="1905000"/>
          </a:xfrm>
          <a:prstGeom prst="rect">
            <a:avLst/>
          </a:prstGeom>
          <a:noFill/>
          <a:ln w="9525">
            <a:noFill/>
            <a:miter lim="800000"/>
            <a:headEnd/>
            <a:tailEnd/>
          </a:ln>
        </p:spPr>
      </p:pic>
      <p:pic>
        <p:nvPicPr>
          <p:cNvPr id="98308" name="Picture 4" descr="http://www.scrappindoodles.com/bmz_cache/2/285b12fe101d2ec753fd9b2d9c559ff3.image.500x500.jpg"/>
          <p:cNvPicPr>
            <a:picLocks noChangeAspect="1" noChangeArrowheads="1"/>
          </p:cNvPicPr>
          <p:nvPr/>
        </p:nvPicPr>
        <p:blipFill>
          <a:blip r:embed="rId4" cstate="print"/>
          <a:srcRect/>
          <a:stretch>
            <a:fillRect/>
          </a:stretch>
        </p:blipFill>
        <p:spPr bwMode="auto">
          <a:xfrm>
            <a:off x="228600" y="3886200"/>
            <a:ext cx="1981200" cy="2263775"/>
          </a:xfrm>
          <a:prstGeom prst="rect">
            <a:avLst/>
          </a:prstGeom>
          <a:noFill/>
          <a:ln w="9525">
            <a:noFill/>
            <a:miter lim="800000"/>
            <a:headEnd/>
            <a:tailEnd/>
          </a:ln>
        </p:spPr>
      </p:pic>
      <p:pic>
        <p:nvPicPr>
          <p:cNvPr id="98309" name="Picture 6" descr="http://www.beauty-and-the-bath.com/image-files/checking-feet.jpg"/>
          <p:cNvPicPr>
            <a:picLocks noChangeAspect="1" noChangeArrowheads="1"/>
          </p:cNvPicPr>
          <p:nvPr/>
        </p:nvPicPr>
        <p:blipFill>
          <a:blip r:embed="rId5" cstate="print"/>
          <a:srcRect/>
          <a:stretch>
            <a:fillRect/>
          </a:stretch>
        </p:blipFill>
        <p:spPr bwMode="auto">
          <a:xfrm>
            <a:off x="7239000" y="3886200"/>
            <a:ext cx="1552575"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2"/>
          <p:cNvSpPr>
            <a:spLocks noGrp="1"/>
          </p:cNvSpPr>
          <p:nvPr>
            <p:ph type="title"/>
          </p:nvPr>
        </p:nvSpPr>
        <p:spPr>
          <a:xfrm>
            <a:off x="1524000" y="838200"/>
            <a:ext cx="7162800" cy="1524000"/>
          </a:xfrm>
        </p:spPr>
        <p:txBody>
          <a:bodyPr/>
          <a:lstStyle/>
          <a:p>
            <a:pPr eaLnBrk="1" hangingPunct="1"/>
            <a:r>
              <a:rPr lang="en-US" sz="4800" smtClean="0">
                <a:latin typeface="Copperplate Gothic Bold" pitchFamily="34" charset="0"/>
              </a:rPr>
              <a:t>Today’s Discussion</a:t>
            </a:r>
            <a:r>
              <a:rPr lang="en-US" sz="4600" smtClean="0"/>
              <a:t/>
            </a:r>
            <a:br>
              <a:rPr lang="en-US" sz="4600" smtClean="0"/>
            </a:br>
            <a:endParaRPr lang="en-US" sz="4600" smtClean="0"/>
          </a:p>
        </p:txBody>
      </p:sp>
      <p:sp>
        <p:nvSpPr>
          <p:cNvPr id="14338" name="Content Placeholder 3"/>
          <p:cNvSpPr>
            <a:spLocks noGrp="1"/>
          </p:cNvSpPr>
          <p:nvPr>
            <p:ph idx="1"/>
          </p:nvPr>
        </p:nvSpPr>
        <p:spPr/>
        <p:txBody>
          <a:bodyPr>
            <a:normAutofit fontScale="85000" lnSpcReduction="20000"/>
          </a:bodyPr>
          <a:lstStyle/>
          <a:p>
            <a:pPr eaLnBrk="1" hangingPunct="1">
              <a:buFont typeface="Wingdings 2" pitchFamily="18" charset="2"/>
              <a:buNone/>
            </a:pPr>
            <a:r>
              <a:rPr lang="en-US" dirty="0" smtClean="0"/>
              <a:t>At the end of this session, participants will be able to: </a:t>
            </a:r>
          </a:p>
          <a:p>
            <a:r>
              <a:rPr lang="en-US" dirty="0" smtClean="0"/>
              <a:t>Learn an easy to do physical activity</a:t>
            </a:r>
          </a:p>
          <a:p>
            <a:r>
              <a:rPr lang="en-US" dirty="0" smtClean="0"/>
              <a:t>Define what is diabetes</a:t>
            </a:r>
          </a:p>
          <a:p>
            <a:r>
              <a:rPr lang="en-US" dirty="0" smtClean="0"/>
              <a:t>Understand the Signs and Symptoms of Diabetes</a:t>
            </a:r>
          </a:p>
          <a:p>
            <a:r>
              <a:rPr lang="en-US" dirty="0" smtClean="0"/>
              <a:t>Learn about high and low blood sugar</a:t>
            </a:r>
          </a:p>
          <a:p>
            <a:r>
              <a:rPr lang="en-US" dirty="0" smtClean="0"/>
              <a:t>Separate the Myths from the facts about diabetes</a:t>
            </a:r>
          </a:p>
          <a:p>
            <a:r>
              <a:rPr lang="en-US" dirty="0" smtClean="0"/>
              <a:t>Get information on  ways to manage your diabetes through your health care provider</a:t>
            </a:r>
          </a:p>
          <a:p>
            <a:r>
              <a:rPr lang="en-US" dirty="0" smtClean="0"/>
              <a:t>Get knowledge on how to manage diabetes at home</a:t>
            </a:r>
          </a:p>
          <a:p>
            <a:r>
              <a:rPr lang="en-US" dirty="0" smtClean="0"/>
              <a:t>List the Complications of Diabetes</a:t>
            </a:r>
          </a:p>
          <a:p>
            <a:r>
              <a:rPr lang="en-US" dirty="0" smtClean="0"/>
              <a:t>Describe what people can do to manage diabetes.</a:t>
            </a:r>
          </a:p>
          <a:p>
            <a:pPr eaLnBrk="1" hangingPunct="1"/>
            <a:endParaRPr lang="en-US" dirty="0" smtClean="0"/>
          </a:p>
          <a:p>
            <a:pPr eaLnBrk="1" hangingPunct="1"/>
            <a:endParaRPr lang="en-US" dirty="0" smtClean="0"/>
          </a:p>
        </p:txBody>
      </p:sp>
      <p:pic>
        <p:nvPicPr>
          <p:cNvPr id="14340" name="Picture 4" descr="MCj04405480000[1]"/>
          <p:cNvPicPr>
            <a:picLocks noChangeAspect="1" noChangeArrowheads="1"/>
          </p:cNvPicPr>
          <p:nvPr/>
        </p:nvPicPr>
        <p:blipFill>
          <a:blip r:embed="rId2" cstate="print"/>
          <a:srcRect/>
          <a:stretch>
            <a:fillRect/>
          </a:stretch>
        </p:blipFill>
        <p:spPr bwMode="auto">
          <a:xfrm>
            <a:off x="8426450" y="0"/>
            <a:ext cx="717550" cy="1828800"/>
          </a:xfrm>
          <a:prstGeom prst="rect">
            <a:avLst/>
          </a:prstGeom>
          <a:noFill/>
        </p:spPr>
      </p:pic>
      <p:pic>
        <p:nvPicPr>
          <p:cNvPr id="14343" name="Picture 7" descr="MCj04369140000[1]"/>
          <p:cNvPicPr>
            <a:picLocks noChangeAspect="1" noChangeArrowheads="1"/>
          </p:cNvPicPr>
          <p:nvPr/>
        </p:nvPicPr>
        <p:blipFill>
          <a:blip r:embed="rId3" cstate="print"/>
          <a:srcRect/>
          <a:stretch>
            <a:fillRect/>
          </a:stretch>
        </p:blipFill>
        <p:spPr bwMode="auto">
          <a:xfrm>
            <a:off x="7239000" y="5143500"/>
            <a:ext cx="1714500" cy="1714500"/>
          </a:xfrm>
          <a:prstGeom prst="rect">
            <a:avLst/>
          </a:prstGeom>
          <a:noFill/>
        </p:spPr>
      </p:pic>
      <p:pic>
        <p:nvPicPr>
          <p:cNvPr id="14344" name="Picture 8" descr="MCj04355980000[1]"/>
          <p:cNvPicPr>
            <a:picLocks noChangeAspect="1" noChangeArrowheads="1"/>
          </p:cNvPicPr>
          <p:nvPr/>
        </p:nvPicPr>
        <p:blipFill>
          <a:blip r:embed="rId4" cstate="print"/>
          <a:srcRect/>
          <a:stretch>
            <a:fillRect/>
          </a:stretch>
        </p:blipFill>
        <p:spPr bwMode="auto">
          <a:xfrm>
            <a:off x="0" y="0"/>
            <a:ext cx="1431925" cy="1755775"/>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Content Placeholder 2"/>
          <p:cNvSpPr>
            <a:spLocks noGrp="1"/>
          </p:cNvSpPr>
          <p:nvPr>
            <p:ph idx="4294967295"/>
          </p:nvPr>
        </p:nvSpPr>
        <p:spPr>
          <a:xfrm>
            <a:off x="457200" y="533400"/>
            <a:ext cx="8229600" cy="5715000"/>
          </a:xfrm>
        </p:spPr>
        <p:txBody>
          <a:bodyPr/>
          <a:lstStyle/>
          <a:p>
            <a:pPr eaLnBrk="1" hangingPunct="1">
              <a:buFont typeface="Arial" charset="0"/>
              <a:buNone/>
            </a:pPr>
            <a:r>
              <a:rPr lang="en-US" sz="4400" b="1" smtClean="0"/>
              <a:t>                 </a:t>
            </a:r>
          </a:p>
          <a:p>
            <a:pPr eaLnBrk="1" hangingPunct="1">
              <a:buFont typeface="Arial" charset="0"/>
              <a:buNone/>
            </a:pPr>
            <a:r>
              <a:rPr lang="en-US" sz="4400" b="1" smtClean="0"/>
              <a:t>               When you are sick</a:t>
            </a:r>
            <a:endParaRPr lang="en-US" sz="4400" smtClean="0"/>
          </a:p>
        </p:txBody>
      </p:sp>
      <p:pic>
        <p:nvPicPr>
          <p:cNvPr id="185347" name="Picture 6" descr="http://www.clipartguide.com/_named_clipart_images/0060-0808-2616-0920_Sick_Girl_in_Bed_Clipart_clipart_image.jpg"/>
          <p:cNvPicPr>
            <a:picLocks noChangeAspect="1" noChangeArrowheads="1"/>
          </p:cNvPicPr>
          <p:nvPr/>
        </p:nvPicPr>
        <p:blipFill>
          <a:blip r:embed="rId3" cstate="print"/>
          <a:srcRect/>
          <a:stretch>
            <a:fillRect/>
          </a:stretch>
        </p:blipFill>
        <p:spPr bwMode="auto">
          <a:xfrm>
            <a:off x="228600" y="3505200"/>
            <a:ext cx="3333750" cy="265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p:cNvSpPr>
          <p:nvPr>
            <p:ph type="title"/>
          </p:nvPr>
        </p:nvSpPr>
        <p:spPr/>
        <p:txBody>
          <a:bodyPr/>
          <a:lstStyle/>
          <a:p>
            <a:r>
              <a:rPr lang="en-US" smtClean="0"/>
              <a:t>What to do when you are sick</a:t>
            </a:r>
          </a:p>
        </p:txBody>
      </p:sp>
      <p:sp>
        <p:nvSpPr>
          <p:cNvPr id="187395" name="Rectangle 3"/>
          <p:cNvSpPr>
            <a:spLocks noGrp="1"/>
          </p:cNvSpPr>
          <p:nvPr>
            <p:ph type="body" idx="1"/>
          </p:nvPr>
        </p:nvSpPr>
        <p:spPr>
          <a:xfrm>
            <a:off x="228600" y="1600200"/>
            <a:ext cx="8458200" cy="5029200"/>
          </a:xfrm>
        </p:spPr>
        <p:txBody>
          <a:bodyPr/>
          <a:lstStyle/>
          <a:p>
            <a:pPr>
              <a:buFont typeface="Arial" charset="0"/>
              <a:buNone/>
            </a:pPr>
            <a:r>
              <a:rPr lang="en-US" b="1" smtClean="0"/>
              <a:t>When you are sick…</a:t>
            </a:r>
            <a:endParaRPr lang="en-US" smtClean="0"/>
          </a:p>
          <a:p>
            <a:r>
              <a:rPr lang="en-US" smtClean="0"/>
              <a:t>You will need a special plan for days you are sick.  On sick days: </a:t>
            </a:r>
          </a:p>
          <a:p>
            <a:r>
              <a:rPr lang="en-US" smtClean="0"/>
              <a:t>Always take your medicine</a:t>
            </a:r>
          </a:p>
          <a:p>
            <a:r>
              <a:rPr lang="en-US" smtClean="0"/>
              <a:t>Test your blood sugar and ketones at least every 4 hours</a:t>
            </a:r>
          </a:p>
          <a:p>
            <a:r>
              <a:rPr lang="en-US" smtClean="0"/>
              <a:t>Drink beverages with sugar if you can’t eat (it’s important to drink a lot of fluids when you are sick)</a:t>
            </a:r>
          </a:p>
          <a:p>
            <a:pPr>
              <a:buFont typeface="Arial" charset="0"/>
              <a:buNone/>
            </a:pPr>
            <a:endParaRPr lang="en-US" smtClean="0"/>
          </a:p>
          <a:p>
            <a:pPr>
              <a:buFont typeface="Arial" charset="0"/>
              <a:buNone/>
            </a:pPr>
            <a:endParaRPr lang="en-US" smtClean="0"/>
          </a:p>
        </p:txBody>
      </p:sp>
      <p:pic>
        <p:nvPicPr>
          <p:cNvPr id="187396" name="Picture 4" descr="MPj04008700000[1]"/>
          <p:cNvPicPr>
            <a:picLocks noChangeAspect="1" noChangeArrowheads="1"/>
          </p:cNvPicPr>
          <p:nvPr/>
        </p:nvPicPr>
        <p:blipFill>
          <a:blip r:embed="rId3" cstate="print"/>
          <a:srcRect/>
          <a:stretch>
            <a:fillRect/>
          </a:stretch>
        </p:blipFill>
        <p:spPr bwMode="auto">
          <a:xfrm>
            <a:off x="7924800" y="2743200"/>
            <a:ext cx="1219200" cy="1524000"/>
          </a:xfrm>
          <a:prstGeom prst="rect">
            <a:avLst/>
          </a:prstGeom>
          <a:noFill/>
        </p:spPr>
      </p:pic>
      <p:pic>
        <p:nvPicPr>
          <p:cNvPr id="187397" name="Picture 5" descr="MCj04368200000[1]"/>
          <p:cNvPicPr>
            <a:picLocks noChangeAspect="1" noChangeArrowheads="1"/>
          </p:cNvPicPr>
          <p:nvPr/>
        </p:nvPicPr>
        <p:blipFill>
          <a:blip r:embed="rId4" cstate="print"/>
          <a:srcRect/>
          <a:stretch>
            <a:fillRect/>
          </a:stretch>
        </p:blipFill>
        <p:spPr bwMode="auto">
          <a:xfrm>
            <a:off x="0" y="0"/>
            <a:ext cx="1147763" cy="1219200"/>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p:cNvSpPr>
          <p:nvPr>
            <p:ph type="title"/>
          </p:nvPr>
        </p:nvSpPr>
        <p:spPr/>
        <p:txBody>
          <a:bodyPr/>
          <a:lstStyle/>
          <a:p>
            <a:r>
              <a:rPr lang="en-US" smtClean="0"/>
              <a:t>Contact your doctor when…</a:t>
            </a:r>
          </a:p>
        </p:txBody>
      </p:sp>
      <p:sp>
        <p:nvSpPr>
          <p:cNvPr id="189443" name="Rectangle 3"/>
          <p:cNvSpPr>
            <a:spLocks noGrp="1"/>
          </p:cNvSpPr>
          <p:nvPr>
            <p:ph type="body" idx="1"/>
          </p:nvPr>
        </p:nvSpPr>
        <p:spPr/>
        <p:txBody>
          <a:bodyPr/>
          <a:lstStyle/>
          <a:p>
            <a:pPr>
              <a:buFont typeface="Arial" charset="0"/>
              <a:buNone/>
            </a:pPr>
            <a:r>
              <a:rPr lang="en-US" smtClean="0"/>
              <a:t>Call your doctor if you:</a:t>
            </a:r>
          </a:p>
          <a:p>
            <a:r>
              <a:rPr lang="en-US" smtClean="0"/>
              <a:t>Can’t eat</a:t>
            </a:r>
          </a:p>
          <a:p>
            <a:r>
              <a:rPr lang="en-US" smtClean="0"/>
              <a:t>Are vomiting</a:t>
            </a:r>
          </a:p>
          <a:p>
            <a:r>
              <a:rPr lang="en-US" smtClean="0"/>
              <a:t>Have severe diarrhea</a:t>
            </a:r>
          </a:p>
          <a:p>
            <a:r>
              <a:rPr lang="en-US" smtClean="0"/>
              <a:t>Have blood sugar numbers outside of your goal range</a:t>
            </a:r>
          </a:p>
          <a:p>
            <a:r>
              <a:rPr lang="en-US" smtClean="0"/>
              <a:t>Have ketones</a:t>
            </a:r>
          </a:p>
          <a:p>
            <a:endParaRPr lang="en-US" smtClean="0"/>
          </a:p>
        </p:txBody>
      </p:sp>
      <p:pic>
        <p:nvPicPr>
          <p:cNvPr id="189444" name="Picture 4" descr="MPj04422740000[1]"/>
          <p:cNvPicPr>
            <a:picLocks noChangeAspect="1" noChangeArrowheads="1"/>
          </p:cNvPicPr>
          <p:nvPr/>
        </p:nvPicPr>
        <p:blipFill>
          <a:blip r:embed="rId3" cstate="print"/>
          <a:srcRect/>
          <a:stretch>
            <a:fillRect/>
          </a:stretch>
        </p:blipFill>
        <p:spPr bwMode="auto">
          <a:xfrm>
            <a:off x="5938838" y="4721225"/>
            <a:ext cx="3205162" cy="2136775"/>
          </a:xfrm>
          <a:prstGeom prst="rect">
            <a:avLst/>
          </a:prstGeom>
          <a:noFill/>
        </p:spPr>
      </p:pic>
      <p:pic>
        <p:nvPicPr>
          <p:cNvPr id="189445" name="Picture 5" descr="MPj04423170000[1]"/>
          <p:cNvPicPr>
            <a:picLocks noChangeAspect="1" noChangeArrowheads="1"/>
          </p:cNvPicPr>
          <p:nvPr/>
        </p:nvPicPr>
        <p:blipFill>
          <a:blip r:embed="rId4" cstate="print"/>
          <a:srcRect/>
          <a:stretch>
            <a:fillRect/>
          </a:stretch>
        </p:blipFill>
        <p:spPr bwMode="auto">
          <a:xfrm>
            <a:off x="7138988" y="1600200"/>
            <a:ext cx="2005012" cy="2005013"/>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2"/>
          <p:cNvSpPr>
            <a:spLocks noGrp="1"/>
          </p:cNvSpPr>
          <p:nvPr>
            <p:ph idx="4294967295"/>
          </p:nvPr>
        </p:nvSpPr>
        <p:spPr>
          <a:xfrm>
            <a:off x="457200" y="2514600"/>
            <a:ext cx="8686800" cy="2209800"/>
          </a:xfrm>
        </p:spPr>
        <p:txBody>
          <a:bodyPr>
            <a:normAutofit lnSpcReduction="10000"/>
          </a:bodyPr>
          <a:lstStyle/>
          <a:p>
            <a:pPr eaLnBrk="1" hangingPunct="1">
              <a:buFont typeface="Arial" charset="0"/>
              <a:buNone/>
            </a:pPr>
            <a:r>
              <a:rPr lang="en-US" b="1" smtClean="0"/>
              <a:t>                    </a:t>
            </a:r>
          </a:p>
          <a:p>
            <a:pPr algn="ctr" eaLnBrk="1" hangingPunct="1">
              <a:buFont typeface="Arial" charset="0"/>
              <a:buNone/>
            </a:pPr>
            <a:r>
              <a:rPr lang="en-US" sz="3600" b="1" smtClean="0"/>
              <a:t>Physical Activity</a:t>
            </a:r>
            <a:endParaRPr lang="en-US" b="1" smtClean="0"/>
          </a:p>
          <a:p>
            <a:pPr eaLnBrk="1" hangingPunct="1">
              <a:buFont typeface="Arial" charset="0"/>
              <a:buNone/>
            </a:pPr>
            <a:endParaRPr lang="en-US" b="1" smtClean="0"/>
          </a:p>
          <a:p>
            <a:pPr eaLnBrk="1" hangingPunct="1">
              <a:buFont typeface="Arial" charset="0"/>
              <a:buNone/>
            </a:pPr>
            <a:r>
              <a:rPr lang="en-US" smtClean="0"/>
              <a:t> </a:t>
            </a:r>
          </a:p>
          <a:p>
            <a:pPr eaLnBrk="1" hangingPunct="1">
              <a:buFont typeface="Arial" charset="0"/>
              <a:buNone/>
            </a:pPr>
            <a:endParaRPr lang="en-US" smtClean="0"/>
          </a:p>
          <a:p>
            <a:pPr eaLnBrk="1" hangingPunct="1">
              <a:buFont typeface="Arial" charset="0"/>
              <a:buNone/>
            </a:pPr>
            <a:endParaRPr lang="en-US" smtClean="0"/>
          </a:p>
        </p:txBody>
      </p:sp>
      <p:pic>
        <p:nvPicPr>
          <p:cNvPr id="93187" name="Picture 3"/>
          <p:cNvPicPr>
            <a:picLocks noChangeAspect="1" noChangeArrowheads="1"/>
          </p:cNvPicPr>
          <p:nvPr/>
        </p:nvPicPr>
        <p:blipFill>
          <a:blip r:embed="rId3" cstate="print"/>
          <a:srcRect/>
          <a:stretch>
            <a:fillRect/>
          </a:stretch>
        </p:blipFill>
        <p:spPr bwMode="auto">
          <a:xfrm>
            <a:off x="6705600" y="0"/>
            <a:ext cx="2438400" cy="2057400"/>
          </a:xfrm>
          <a:prstGeom prst="rect">
            <a:avLst/>
          </a:prstGeom>
          <a:noFill/>
          <a:ln w="9525">
            <a:noFill/>
            <a:miter lim="800000"/>
            <a:headEnd/>
            <a:tailEnd/>
          </a:ln>
        </p:spPr>
      </p:pic>
      <p:pic>
        <p:nvPicPr>
          <p:cNvPr id="93188" name="Picture 7"/>
          <p:cNvPicPr>
            <a:picLocks noChangeAspect="1" noChangeArrowheads="1"/>
          </p:cNvPicPr>
          <p:nvPr/>
        </p:nvPicPr>
        <p:blipFill>
          <a:blip r:embed="rId4" cstate="print"/>
          <a:srcRect/>
          <a:stretch>
            <a:fillRect/>
          </a:stretch>
        </p:blipFill>
        <p:spPr bwMode="auto">
          <a:xfrm>
            <a:off x="6324600" y="4743450"/>
            <a:ext cx="2819400" cy="2114550"/>
          </a:xfrm>
          <a:prstGeom prst="rect">
            <a:avLst/>
          </a:prstGeom>
          <a:noFill/>
          <a:ln w="9525">
            <a:noFill/>
            <a:miter lim="800000"/>
            <a:headEnd/>
            <a:tailEnd/>
          </a:ln>
        </p:spPr>
      </p:pic>
      <p:pic>
        <p:nvPicPr>
          <p:cNvPr id="93189" name="Picture 8"/>
          <p:cNvPicPr>
            <a:picLocks noChangeAspect="1" noChangeArrowheads="1"/>
          </p:cNvPicPr>
          <p:nvPr/>
        </p:nvPicPr>
        <p:blipFill>
          <a:blip r:embed="rId5" cstate="print"/>
          <a:srcRect/>
          <a:stretch>
            <a:fillRect/>
          </a:stretch>
        </p:blipFill>
        <p:spPr bwMode="auto">
          <a:xfrm>
            <a:off x="0" y="4914900"/>
            <a:ext cx="2590800" cy="1943100"/>
          </a:xfrm>
          <a:prstGeom prst="rect">
            <a:avLst/>
          </a:prstGeom>
          <a:noFill/>
          <a:ln w="9525">
            <a:noFill/>
            <a:miter lim="800000"/>
            <a:headEnd/>
            <a:tailEnd/>
          </a:ln>
        </p:spPr>
      </p:pic>
      <p:pic>
        <p:nvPicPr>
          <p:cNvPr id="93190" name="Picture 9"/>
          <p:cNvPicPr>
            <a:picLocks noChangeAspect="1" noChangeArrowheads="1"/>
          </p:cNvPicPr>
          <p:nvPr/>
        </p:nvPicPr>
        <p:blipFill>
          <a:blip r:embed="rId6" cstate="print"/>
          <a:srcRect/>
          <a:stretch>
            <a:fillRect/>
          </a:stretch>
        </p:blipFill>
        <p:spPr bwMode="auto">
          <a:xfrm>
            <a:off x="0" y="0"/>
            <a:ext cx="2209800" cy="217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p:nvPr>
        </p:nvSpPr>
        <p:spPr>
          <a:xfrm>
            <a:off x="533400" y="274638"/>
            <a:ext cx="8153400" cy="715962"/>
          </a:xfrm>
        </p:spPr>
        <p:txBody>
          <a:bodyPr/>
          <a:lstStyle/>
          <a:p>
            <a:r>
              <a:rPr lang="en-US" sz="4000" smtClean="0"/>
              <a:t>Physical Activity</a:t>
            </a:r>
          </a:p>
        </p:txBody>
      </p:sp>
      <p:sp>
        <p:nvSpPr>
          <p:cNvPr id="87043" name="Rectangle 3"/>
          <p:cNvSpPr>
            <a:spLocks noGrp="1"/>
          </p:cNvSpPr>
          <p:nvPr>
            <p:ph type="body" idx="1"/>
          </p:nvPr>
        </p:nvSpPr>
        <p:spPr>
          <a:xfrm>
            <a:off x="304800" y="1066800"/>
            <a:ext cx="8839200" cy="5638800"/>
          </a:xfrm>
        </p:spPr>
        <p:txBody>
          <a:bodyPr/>
          <a:lstStyle/>
          <a:p>
            <a:r>
              <a:rPr lang="en-US" smtClean="0"/>
              <a:t>Try to get at least 30 minutes of moderate-intensity physical activity five days a week. </a:t>
            </a:r>
          </a:p>
          <a:p>
            <a:r>
              <a:rPr lang="en-US" smtClean="0"/>
              <a:t>If you have not been active, start off slowly, building up to your goal. </a:t>
            </a:r>
          </a:p>
          <a:p>
            <a:r>
              <a:rPr lang="en-US" smtClean="0"/>
              <a:t>Try brisk walking, dancing, swimming, biking, jogging, or any physical activity that helps get your heart rate up. </a:t>
            </a:r>
          </a:p>
          <a:p>
            <a:r>
              <a:rPr lang="en-US" smtClean="0"/>
              <a:t>You don’t have to get all your physical activity at one time. Try getting some physical activity throughout the day in 10 minute sessions </a:t>
            </a:r>
          </a:p>
        </p:txBody>
      </p:sp>
      <p:pic>
        <p:nvPicPr>
          <p:cNvPr id="87044" name="Picture 4" descr="MCj04349390000[1]"/>
          <p:cNvPicPr>
            <a:picLocks noChangeAspect="1" noChangeArrowheads="1"/>
          </p:cNvPicPr>
          <p:nvPr/>
        </p:nvPicPr>
        <p:blipFill>
          <a:blip r:embed="rId3" cstate="print"/>
          <a:srcRect/>
          <a:stretch>
            <a:fillRect/>
          </a:stretch>
        </p:blipFill>
        <p:spPr bwMode="auto">
          <a:xfrm>
            <a:off x="8166100" y="0"/>
            <a:ext cx="977900" cy="1847850"/>
          </a:xfrm>
          <a:prstGeom prst="rect">
            <a:avLst/>
          </a:prstGeom>
          <a:noFill/>
        </p:spPr>
      </p:pic>
      <p:pic>
        <p:nvPicPr>
          <p:cNvPr id="87045" name="Picture 5" descr="MCj04419320000[1]"/>
          <p:cNvPicPr>
            <a:picLocks noChangeAspect="1" noChangeArrowheads="1"/>
          </p:cNvPicPr>
          <p:nvPr/>
        </p:nvPicPr>
        <p:blipFill>
          <a:blip r:embed="rId4" cstate="print"/>
          <a:srcRect/>
          <a:stretch>
            <a:fillRect/>
          </a:stretch>
        </p:blipFill>
        <p:spPr bwMode="auto">
          <a:xfrm>
            <a:off x="0" y="0"/>
            <a:ext cx="1295400" cy="1136650"/>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p:txBody>
          <a:bodyPr/>
          <a:lstStyle/>
          <a:p>
            <a:pPr eaLnBrk="1" hangingPunct="1">
              <a:buFont typeface="Arial" charset="0"/>
              <a:buNone/>
            </a:pPr>
            <a:r>
              <a:rPr lang="en-US" b="1" smtClean="0"/>
              <a:t>                   </a:t>
            </a:r>
            <a:r>
              <a:rPr lang="en-US" sz="4800" b="1" smtClean="0"/>
              <a:t>DREAM CALENDAR</a:t>
            </a:r>
            <a:r>
              <a:rPr lang="en-US" sz="4800" smtClean="0"/>
              <a:t> </a:t>
            </a:r>
          </a:p>
          <a:p>
            <a:pPr eaLnBrk="1" hangingPunct="1">
              <a:buFont typeface="Arial" charset="0"/>
              <a:buNone/>
            </a:pPr>
            <a:endParaRPr lang="en-US" sz="4800" smtClean="0"/>
          </a:p>
          <a:p>
            <a:pPr eaLnBrk="1" hangingPunct="1">
              <a:buFont typeface="Arial" charset="0"/>
              <a:buNone/>
            </a:pPr>
            <a:endParaRPr lang="en-US" sz="4800" smtClean="0"/>
          </a:p>
          <a:p>
            <a:pPr eaLnBrk="1" hangingPunct="1">
              <a:buFont typeface="Arial" charset="0"/>
              <a:buNone/>
            </a:pPr>
            <a:endParaRPr lang="en-US" sz="4800" smtClean="0"/>
          </a:p>
          <a:p>
            <a:pPr eaLnBrk="1" hangingPunct="1">
              <a:buFont typeface="Arial" charset="0"/>
              <a:buNone/>
            </a:pPr>
            <a:endParaRPr lang="en-US" smtClean="0"/>
          </a:p>
        </p:txBody>
      </p:sp>
      <p:pic>
        <p:nvPicPr>
          <p:cNvPr id="36867" name="Picture 5" descr="MCj04322370000[1]"/>
          <p:cNvPicPr>
            <a:picLocks noChangeAspect="1" noChangeArrowheads="1"/>
          </p:cNvPicPr>
          <p:nvPr/>
        </p:nvPicPr>
        <p:blipFill>
          <a:blip r:embed="rId3" cstate="print"/>
          <a:srcRect/>
          <a:stretch>
            <a:fillRect/>
          </a:stretch>
        </p:blipFill>
        <p:spPr bwMode="auto">
          <a:xfrm>
            <a:off x="7315200" y="5030788"/>
            <a:ext cx="1828800" cy="1827212"/>
          </a:xfrm>
          <a:prstGeom prst="rect">
            <a:avLst/>
          </a:prstGeom>
          <a:noFill/>
          <a:ln w="9525">
            <a:noFill/>
            <a:miter lim="800000"/>
            <a:headEnd/>
            <a:tailEnd/>
          </a:ln>
        </p:spPr>
      </p:pic>
      <p:pic>
        <p:nvPicPr>
          <p:cNvPr id="36868" name="Picture 7" descr="MCj04348040000[1]"/>
          <p:cNvPicPr>
            <a:picLocks noChangeAspect="1" noChangeArrowheads="1"/>
          </p:cNvPicPr>
          <p:nvPr/>
        </p:nvPicPr>
        <p:blipFill>
          <a:blip r:embed="rId4" cstate="print"/>
          <a:srcRect/>
          <a:stretch>
            <a:fillRect/>
          </a:stretch>
        </p:blipFill>
        <p:spPr bwMode="auto">
          <a:xfrm>
            <a:off x="0" y="0"/>
            <a:ext cx="18288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457200" y="228600"/>
            <a:ext cx="8229600" cy="5897563"/>
          </a:xfrm>
        </p:spPr>
        <p:txBody>
          <a:bodyPr/>
          <a:lstStyle/>
          <a:p>
            <a:pPr algn="ctr" eaLnBrk="1" hangingPunct="1">
              <a:spcBef>
                <a:spcPct val="50000"/>
              </a:spcBef>
              <a:buFontTx/>
              <a:buNone/>
            </a:pPr>
            <a:endParaRPr lang="en-US" sz="4800" smtClean="0"/>
          </a:p>
          <a:p>
            <a:pPr algn="ctr" eaLnBrk="1" hangingPunct="1">
              <a:spcBef>
                <a:spcPct val="50000"/>
              </a:spcBef>
              <a:buFontTx/>
              <a:buNone/>
            </a:pPr>
            <a:endParaRPr lang="en-US" sz="4800" smtClean="0"/>
          </a:p>
          <a:p>
            <a:pPr algn="ctr" eaLnBrk="1" hangingPunct="1">
              <a:spcBef>
                <a:spcPct val="50000"/>
              </a:spcBef>
              <a:buFontTx/>
              <a:buNone/>
            </a:pPr>
            <a:r>
              <a:rPr lang="en-US" sz="4800" b="1" smtClean="0"/>
              <a:t>Feedback</a:t>
            </a:r>
          </a:p>
          <a:p>
            <a:pPr eaLnBrk="1" hangingPunct="1"/>
            <a:endParaRPr lang="en-US" sz="4800" b="1" smtClean="0"/>
          </a:p>
        </p:txBody>
      </p:sp>
      <p:sp>
        <p:nvSpPr>
          <p:cNvPr id="45061" name="Form"/>
          <p:cNvSpPr>
            <a:spLocks noEditPoints="1" noChangeArrowheads="1"/>
          </p:cNvSpPr>
          <p:nvPr/>
        </p:nvSpPr>
        <p:spPr bwMode="auto">
          <a:xfrm>
            <a:off x="3581400" y="3429000"/>
            <a:ext cx="1809750" cy="2219325"/>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4740 w 21600"/>
              <a:gd name="T15" fmla="*/ 1309 h 21600"/>
              <a:gd name="T16" fmla="*/ 19410 w 21600"/>
              <a:gd name="T17" fmla="*/ 16331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p:txBody>
          <a:bodyPr/>
          <a:lstStyle/>
          <a:p>
            <a:pPr eaLnBrk="1" hangingPunct="1">
              <a:buFont typeface="Arial" charset="0"/>
              <a:buNone/>
            </a:pPr>
            <a:endParaRPr lang="en-US" b="1" smtClean="0"/>
          </a:p>
          <a:p>
            <a:pPr eaLnBrk="1" hangingPunct="1">
              <a:buFont typeface="Arial" charset="0"/>
              <a:buNone/>
            </a:pPr>
            <a:r>
              <a:rPr lang="en-US" b="1" smtClean="0"/>
              <a:t>            </a:t>
            </a:r>
            <a:r>
              <a:rPr lang="en-US" sz="4400" b="1" smtClean="0"/>
              <a:t>Diabetes myths and facts</a:t>
            </a:r>
          </a:p>
          <a:p>
            <a:pPr eaLnBrk="1" hangingPunct="1">
              <a:buFont typeface="Arial" charset="0"/>
              <a:buNone/>
            </a:pPr>
            <a:r>
              <a:rPr lang="en-US" sz="4400" smtClean="0"/>
              <a:t> </a:t>
            </a:r>
          </a:p>
          <a:p>
            <a:pPr eaLnBrk="1" hangingPunct="1"/>
            <a:endParaRPr lang="en-US" smtClean="0"/>
          </a:p>
        </p:txBody>
      </p:sp>
      <p:pic>
        <p:nvPicPr>
          <p:cNvPr id="9219" name="Picture 6" descr="http://goodsforgiving.com/Merchant2/graphics/01/w/w-dia.jpg"/>
          <p:cNvPicPr>
            <a:picLocks noChangeAspect="1" noChangeArrowheads="1"/>
          </p:cNvPicPr>
          <p:nvPr/>
        </p:nvPicPr>
        <p:blipFill>
          <a:blip r:embed="rId3" cstate="print"/>
          <a:srcRect/>
          <a:stretch>
            <a:fillRect/>
          </a:stretch>
        </p:blipFill>
        <p:spPr bwMode="auto">
          <a:xfrm>
            <a:off x="3124200" y="3276600"/>
            <a:ext cx="28575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7200" y="609600"/>
            <a:ext cx="8229600" cy="5486400"/>
          </a:xfrm>
        </p:spPr>
        <p:txBody>
          <a:bodyPr/>
          <a:lstStyle/>
          <a:p>
            <a:pPr eaLnBrk="1" hangingPunct="1"/>
            <a:r>
              <a:rPr lang="en-US" b="1" smtClean="0">
                <a:solidFill>
                  <a:srgbClr val="FFFF66"/>
                </a:solidFill>
              </a:rPr>
              <a:t>Myth #1</a:t>
            </a:r>
            <a:r>
              <a:rPr lang="en-US" b="1" smtClean="0"/>
              <a:t>  You can catch diabetes from someone else.</a:t>
            </a:r>
          </a:p>
          <a:p>
            <a:pPr eaLnBrk="1" hangingPunct="1">
              <a:buFont typeface="Arial" charset="0"/>
              <a:buNone/>
            </a:pPr>
            <a:endParaRPr lang="en-US" b="1" smtClean="0"/>
          </a:p>
          <a:p>
            <a:pPr eaLnBrk="1" hangingPunct="1">
              <a:buFont typeface="Arial" charset="0"/>
              <a:buNone/>
            </a:pPr>
            <a:endParaRPr lang="en-US" b="1" smtClean="0"/>
          </a:p>
          <a:p>
            <a:pPr eaLnBrk="1" hangingPunct="1">
              <a:buFont typeface="Arial" charset="0"/>
              <a:buNone/>
            </a:pPr>
            <a:endParaRPr lang="en-US" b="1" smtClean="0"/>
          </a:p>
          <a:p>
            <a:pPr eaLnBrk="1" hangingPunct="1">
              <a:buFont typeface="Arial" charset="0"/>
              <a:buNone/>
            </a:pPr>
            <a:endParaRPr lang="en-US" b="1" smtClean="0"/>
          </a:p>
          <a:p>
            <a:pPr eaLnBrk="1" hangingPunct="1">
              <a:buFont typeface="Arial" charset="0"/>
              <a:buNone/>
            </a:pPr>
            <a:endParaRPr lang="en-US" b="1" smtClean="0"/>
          </a:p>
          <a:p>
            <a:pPr eaLnBrk="1" hangingPunct="1"/>
            <a:endParaRPr lang="en-US" smtClean="0"/>
          </a:p>
          <a:p>
            <a:pPr eaLnBrk="1" hangingPunct="1"/>
            <a:endParaRPr lang="en-US" smtClean="0"/>
          </a:p>
        </p:txBody>
      </p:sp>
      <p:pic>
        <p:nvPicPr>
          <p:cNvPr id="10243" name="Picture 6" descr="http://static-p3.fotolia.com/jpg/00/07/67/96/400_F_7679699_ZpPfbFzzc55jVqq7K3L2jQ6TaFxs2g4S.jpg"/>
          <p:cNvPicPr>
            <a:picLocks noChangeAspect="1" noChangeArrowheads="1"/>
          </p:cNvPicPr>
          <p:nvPr/>
        </p:nvPicPr>
        <p:blipFill>
          <a:blip r:embed="rId3" cstate="print"/>
          <a:srcRect/>
          <a:stretch>
            <a:fillRect/>
          </a:stretch>
        </p:blipFill>
        <p:spPr bwMode="auto">
          <a:xfrm>
            <a:off x="5257800" y="1371600"/>
            <a:ext cx="2543175"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TotalTime>
  <Words>2712</Words>
  <Application>Microsoft Office PowerPoint</Application>
  <PresentationFormat>On-screen Show (4:3)</PresentationFormat>
  <Paragraphs>336</Paragraphs>
  <Slides>76</Slides>
  <Notes>52</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PowerPoint Presentation</vt:lpstr>
      <vt:lpstr>         Consent Form </vt:lpstr>
      <vt:lpstr>       Baseline Survey</vt:lpstr>
      <vt:lpstr>Group Agreements</vt:lpstr>
      <vt:lpstr>PowerPoint Presentation</vt:lpstr>
      <vt:lpstr>Physical Activity        exercise </vt:lpstr>
      <vt:lpstr>Today’s Discussion </vt:lpstr>
      <vt:lpstr>PowerPoint Presentation</vt:lpstr>
      <vt:lpstr>PowerPoint Presentation</vt:lpstr>
      <vt:lpstr>Fact # 1</vt:lpstr>
      <vt:lpstr>PowerPoint Presentation</vt:lpstr>
      <vt:lpstr>Fact # 2</vt:lpstr>
      <vt:lpstr>PowerPoint Presentation</vt:lpstr>
      <vt:lpstr>Fact # 3</vt:lpstr>
      <vt:lpstr>PowerPoint Presentation</vt:lpstr>
      <vt:lpstr>Fact # 4</vt:lpstr>
      <vt:lpstr>PowerPoint Presentation</vt:lpstr>
      <vt:lpstr>PowerPoint Presentation</vt:lpstr>
      <vt:lpstr>PowerPoint Presentation</vt:lpstr>
      <vt:lpstr>Fact # 6</vt:lpstr>
      <vt:lpstr>What is Diabetes?</vt:lpstr>
      <vt:lpstr>          What is a symptom? </vt:lpstr>
      <vt:lpstr>What are symptoms of diabetes? </vt:lpstr>
      <vt:lpstr>       What is a sign of a disease? </vt:lpstr>
      <vt:lpstr>PowerPoint Presentation</vt:lpstr>
      <vt:lpstr>      Types of Diabetes   ? </vt:lpstr>
      <vt:lpstr>Type 1 diabetes </vt:lpstr>
      <vt:lpstr>Type 2 diabetes </vt:lpstr>
      <vt:lpstr>Type 2 Diabetes</vt:lpstr>
      <vt:lpstr>PowerPoint Presentation</vt:lpstr>
      <vt:lpstr>  Gestational diabetes </vt:lpstr>
      <vt:lpstr>   Pre-diabetes  </vt:lpstr>
      <vt:lpstr>          What is Risk Factor</vt:lpstr>
      <vt:lpstr>Who is at Risk?</vt:lpstr>
      <vt:lpstr>HIGH BLOOD SUGAR</vt:lpstr>
      <vt:lpstr>  LOW BLOOD SUGAR </vt:lpstr>
      <vt:lpstr>What can you do when you have low Blood Sugar? </vt:lpstr>
      <vt:lpstr>1. Drink ½ can of Regular soda 2. Eat 3 hard candies (lozenges), quickly- show examples  3. 1 Tablespoon of real sugar or     2 packets of sugar. </vt:lpstr>
      <vt:lpstr>DIABETES MANAGEMENT STRATEGIES</vt:lpstr>
      <vt:lpstr>Managing your Diabetes using a Health Care Provider</vt:lpstr>
      <vt:lpstr>PowerPoint Presentation</vt:lpstr>
      <vt:lpstr>PowerPoint Presentation</vt:lpstr>
      <vt:lpstr>What is HbA1c?</vt:lpstr>
      <vt:lpstr>PowerPoint Presentation</vt:lpstr>
      <vt:lpstr>PowerPoint Presentation</vt:lpstr>
      <vt:lpstr>PowerPoint Presentation</vt:lpstr>
      <vt:lpstr>PowerPoint Presentation</vt:lpstr>
      <vt:lpstr>PowerPoint Presentation</vt:lpstr>
      <vt:lpstr>PowerPoint Presentation</vt:lpstr>
      <vt:lpstr>GET ROUTINE CARE</vt:lpstr>
      <vt:lpstr>Tips for Your Doctors Visit</vt:lpstr>
      <vt:lpstr>Yearly check-ups</vt:lpstr>
      <vt:lpstr>Yearly check-ups</vt:lpstr>
      <vt:lpstr>Ways of Managing your Diabetes at Home</vt:lpstr>
      <vt:lpstr>Self-monitoring of blood glucose (SMBG)</vt:lpstr>
      <vt:lpstr>PowerPoint Presentation</vt:lpstr>
      <vt:lpstr>Finger stick Targets</vt:lpstr>
      <vt:lpstr>PowerPoint Presentation</vt:lpstr>
      <vt:lpstr>TAKE YOUR MEDICATIONS REGULARLY</vt:lpstr>
      <vt:lpstr>EATING HEALTHY</vt:lpstr>
      <vt:lpstr> Diabetes meal plan  </vt:lpstr>
      <vt:lpstr>PowerPoint Presentation</vt:lpstr>
      <vt:lpstr>Stress Management</vt:lpstr>
      <vt:lpstr>Stress &amp; Diabetes</vt:lpstr>
      <vt:lpstr>PowerPoint Presentation</vt:lpstr>
      <vt:lpstr>PowerPoint Presentation</vt:lpstr>
      <vt:lpstr>PowerPoint Presentation</vt:lpstr>
      <vt:lpstr>PowerPoint Presentation</vt:lpstr>
      <vt:lpstr>PowerPoint Presentation</vt:lpstr>
      <vt:lpstr>PowerPoint Presentation</vt:lpstr>
      <vt:lpstr>What to do when you are sick</vt:lpstr>
      <vt:lpstr>Contact your doctor when…</vt:lpstr>
      <vt:lpstr>PowerPoint Presentation</vt:lpstr>
      <vt:lpstr>Physical Activity</vt:lpstr>
      <vt:lpstr>PowerPoint Presentation</vt:lpstr>
      <vt:lpstr>PowerPoint Presentation</vt:lpstr>
    </vt:vector>
  </TitlesOfParts>
  <Company>NYU Medical Center &amp; School of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DREAM PROJECT ORIENTATION</dc:title>
  <dc:creator> Md Taher Screening 02/08/10</dc:creator>
  <cp:lastModifiedBy>MD Taher</cp:lastModifiedBy>
  <cp:revision>42</cp:revision>
  <dcterms:created xsi:type="dcterms:W3CDTF">2010-12-16T15:37:11Z</dcterms:created>
  <dcterms:modified xsi:type="dcterms:W3CDTF">2017-04-18T19:55:29Z</dcterms:modified>
</cp:coreProperties>
</file>